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72" r:id="rId5"/>
    <p:sldId id="259" r:id="rId6"/>
    <p:sldId id="260" r:id="rId7"/>
    <p:sldId id="264" r:id="rId8"/>
    <p:sldId id="265" r:id="rId9"/>
    <p:sldId id="266" r:id="rId10"/>
    <p:sldId id="268" r:id="rId11"/>
    <p:sldId id="263" r:id="rId12"/>
    <p:sldId id="262" r:id="rId13"/>
    <p:sldId id="261" r:id="rId14"/>
    <p:sldId id="267" r:id="rId15"/>
    <p:sldId id="269" r:id="rId16"/>
    <p:sldId id="270" r:id="rId17"/>
    <p:sldId id="27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2" d="100"/>
          <a:sy n="82" d="100"/>
        </p:scale>
        <p:origin x="72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99AA63-ACB4-476D-8C85-D46E1D878EED}" type="datetimeFigureOut">
              <a:rPr lang="en-US" smtClean="0"/>
              <a:t>5/23/2023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893B11-D942-4DDD-93F9-D4D96663DF1A}" type="slidenum">
              <a:rPr lang="en-US" smtClean="0"/>
              <a:t>‹#›</a:t>
            </a:fld>
            <a:endParaRPr lang="en-US"/>
          </a:p>
        </p:txBody>
      </p:sp>
    </p:spTree>
    <p:extLst>
      <p:ext uri="{BB962C8B-B14F-4D97-AF65-F5344CB8AC3E}">
        <p14:creationId xmlns:p14="http://schemas.microsoft.com/office/powerpoint/2010/main" val="442047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Previous studies such as </a:t>
            </a:r>
            <a:r>
              <a:rPr lang="en-US" dirty="0" err="1"/>
              <a:t>Ubogu</a:t>
            </a:r>
            <a:r>
              <a:rPr lang="en-US" dirty="0"/>
              <a:t> (2020) used questionnaire studies which may not provide the true picture of things about digital reference services in Nigerian university libraries. This paper did a content analysis of the websites and web pages of some ranking university libraries including UI, CU, OAU, RUN, Landmark, </a:t>
            </a:r>
            <a:r>
              <a:rPr lang="en-US" dirty="0" err="1"/>
              <a:t>UniIlorin</a:t>
            </a:r>
            <a:r>
              <a:rPr lang="en-US" dirty="0"/>
              <a:t> and ABUAD to arrive at the reported state of digital reference services in Nigerian university libraries.</a:t>
            </a:r>
          </a:p>
        </p:txBody>
      </p:sp>
      <p:sp>
        <p:nvSpPr>
          <p:cNvPr id="4" name="Slide Number Placeholder 3"/>
          <p:cNvSpPr>
            <a:spLocks noGrp="1"/>
          </p:cNvSpPr>
          <p:nvPr>
            <p:ph type="sldNum" sz="quarter" idx="5"/>
          </p:nvPr>
        </p:nvSpPr>
        <p:spPr/>
        <p:txBody>
          <a:bodyPr/>
          <a:lstStyle/>
          <a:p>
            <a:fld id="{40893B11-D942-4DDD-93F9-D4D96663DF1A}" type="slidenum">
              <a:rPr lang="en-US" smtClean="0"/>
              <a:t>13</a:t>
            </a:fld>
            <a:endParaRPr lang="en-US"/>
          </a:p>
        </p:txBody>
      </p:sp>
    </p:spTree>
    <p:extLst>
      <p:ext uri="{BB962C8B-B14F-4D97-AF65-F5344CB8AC3E}">
        <p14:creationId xmlns:p14="http://schemas.microsoft.com/office/powerpoint/2010/main" val="3988027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F460CAB-51A4-49C2-966D-1081722AA8B3}" type="datetimeFigureOut">
              <a:rPr lang="en-US" smtClean="0"/>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3333151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460CAB-51A4-49C2-966D-1081722AA8B3}" type="datetimeFigureOut">
              <a:rPr lang="en-US" smtClean="0"/>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206057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460CAB-51A4-49C2-966D-1081722AA8B3}" type="datetimeFigureOut">
              <a:rPr lang="en-US" smtClean="0"/>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348549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460CAB-51A4-49C2-966D-1081722AA8B3}" type="datetimeFigureOut">
              <a:rPr lang="en-US" smtClean="0"/>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2394566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460CAB-51A4-49C2-966D-1081722AA8B3}" type="datetimeFigureOut">
              <a:rPr lang="en-US" smtClean="0"/>
              <a:t>5/23/2023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2332573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F460CAB-51A4-49C2-966D-1081722AA8B3}" type="datetimeFigureOut">
              <a:rPr lang="en-US" smtClean="0"/>
              <a:t>5/23/2023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364595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460CAB-51A4-49C2-966D-1081722AA8B3}" type="datetimeFigureOut">
              <a:rPr lang="en-US" smtClean="0"/>
              <a:t>5/23/2023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2932734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F460CAB-51A4-49C2-966D-1081722AA8B3}" type="datetimeFigureOut">
              <a:rPr lang="en-US" smtClean="0"/>
              <a:t>5/23/2023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2308053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460CAB-51A4-49C2-966D-1081722AA8B3}" type="datetimeFigureOut">
              <a:rPr lang="en-US" smtClean="0"/>
              <a:t>5/23/2023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1618857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F460CAB-51A4-49C2-966D-1081722AA8B3}" type="datetimeFigureOut">
              <a:rPr lang="en-US" smtClean="0"/>
              <a:t>5/23/2023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3362597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F460CAB-51A4-49C2-966D-1081722AA8B3}" type="datetimeFigureOut">
              <a:rPr lang="en-US" smtClean="0"/>
              <a:t>5/23/2023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CE0B2-A267-4CAA-B02A-A5B07997D443}" type="slidenum">
              <a:rPr lang="en-US" smtClean="0"/>
              <a:t>‹#›</a:t>
            </a:fld>
            <a:endParaRPr lang="en-US"/>
          </a:p>
        </p:txBody>
      </p:sp>
    </p:spTree>
    <p:extLst>
      <p:ext uri="{BB962C8B-B14F-4D97-AF65-F5344CB8AC3E}">
        <p14:creationId xmlns:p14="http://schemas.microsoft.com/office/powerpoint/2010/main" val="390328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460CAB-51A4-49C2-966D-1081722AA8B3}" type="datetimeFigureOut">
              <a:rPr lang="en-US" smtClean="0"/>
              <a:t>5/23/2023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CE0B2-A267-4CAA-B02A-A5B07997D443}" type="slidenum">
              <a:rPr lang="en-US" smtClean="0"/>
              <a:t>‹#›</a:t>
            </a:fld>
            <a:endParaRPr lang="en-US"/>
          </a:p>
        </p:txBody>
      </p:sp>
    </p:spTree>
    <p:extLst>
      <p:ext uri="{BB962C8B-B14F-4D97-AF65-F5344CB8AC3E}">
        <p14:creationId xmlns:p14="http://schemas.microsoft.com/office/powerpoint/2010/main" val="105168664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bitly.ws/Fa79"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D567B-9CE5-4838-B692-F5FF5F2AAE27}"/>
              </a:ext>
            </a:extLst>
          </p:cNvPr>
          <p:cNvSpPr>
            <a:spLocks noGrp="1"/>
          </p:cNvSpPr>
          <p:nvPr>
            <p:ph type="ctrTitle"/>
          </p:nvPr>
        </p:nvSpPr>
        <p:spPr>
          <a:xfrm>
            <a:off x="1524000" y="1122363"/>
            <a:ext cx="9144000" cy="1762880"/>
          </a:xfrm>
        </p:spPr>
        <p:txBody>
          <a:bodyPr>
            <a:normAutofit fontScale="90000"/>
          </a:bodyPr>
          <a:lstStyle/>
          <a:p>
            <a:r>
              <a:rPr lang="en-US" sz="4400" b="1" dirty="0">
                <a:latin typeface="Times New Roman" panose="02020603050405020304" pitchFamily="18" charset="0"/>
                <a:cs typeface="Times New Roman" panose="02020603050405020304" pitchFamily="18" charset="0"/>
              </a:rPr>
              <a:t>Digital Reference Services in Nigerian University Libraries: What is the State of the Matter?  </a:t>
            </a:r>
          </a:p>
        </p:txBody>
      </p:sp>
      <p:sp>
        <p:nvSpPr>
          <p:cNvPr id="3" name="Subtitle 2">
            <a:extLst>
              <a:ext uri="{FF2B5EF4-FFF2-40B4-BE49-F238E27FC236}">
                <a16:creationId xmlns:a16="http://schemas.microsoft.com/office/drawing/2014/main" id="{02E853A7-0EF7-46E4-B26F-E3FCC1C0897A}"/>
              </a:ext>
            </a:extLst>
          </p:cNvPr>
          <p:cNvSpPr>
            <a:spLocks noGrp="1"/>
          </p:cNvSpPr>
          <p:nvPr>
            <p:ph type="subTitle" idx="1"/>
          </p:nvPr>
        </p:nvSpPr>
        <p:spPr>
          <a:xfrm>
            <a:off x="1524000" y="3602037"/>
            <a:ext cx="9244614" cy="2337123"/>
          </a:xfrm>
        </p:spPr>
        <p:txBody>
          <a:bodyPr>
            <a:noAutofit/>
          </a:bodyPr>
          <a:lstStyle/>
          <a:p>
            <a:pPr>
              <a:lnSpc>
                <a:spcPct val="100000"/>
              </a:lnSpc>
              <a:spcBef>
                <a:spcPts val="0"/>
              </a:spcBef>
            </a:pPr>
            <a:r>
              <a:rPr lang="en-US" dirty="0">
                <a:latin typeface="Times New Roman" panose="02020603050405020304" pitchFamily="18" charset="0"/>
                <a:cs typeface="Times New Roman" panose="02020603050405020304" pitchFamily="18" charset="0"/>
              </a:rPr>
              <a:t>By</a:t>
            </a:r>
          </a:p>
          <a:p>
            <a:pPr>
              <a:lnSpc>
                <a:spcPct val="100000"/>
              </a:lnSpc>
              <a:spcBef>
                <a:spcPts val="0"/>
              </a:spcBef>
            </a:pPr>
            <a:r>
              <a:rPr lang="en-US" dirty="0">
                <a:latin typeface="Times New Roman" panose="02020603050405020304" pitchFamily="18" charset="0"/>
                <a:cs typeface="Times New Roman" panose="02020603050405020304" pitchFamily="18" charset="0"/>
              </a:rPr>
              <a:t>Dr. </a:t>
            </a:r>
            <a:r>
              <a:rPr lang="en-US" dirty="0" err="1">
                <a:latin typeface="Times New Roman" panose="02020603050405020304" pitchFamily="18" charset="0"/>
                <a:cs typeface="Times New Roman" panose="02020603050405020304" pitchFamily="18" charset="0"/>
              </a:rPr>
              <a:t>Akinniyi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Ayobami</a:t>
            </a:r>
            <a:r>
              <a:rPr lang="en-US" dirty="0">
                <a:latin typeface="Times New Roman" panose="02020603050405020304" pitchFamily="18" charset="0"/>
                <a:cs typeface="Times New Roman" panose="02020603050405020304" pitchFamily="18" charset="0"/>
              </a:rPr>
              <a:t> Adeleke, CLN, CPF</a:t>
            </a:r>
          </a:p>
          <a:p>
            <a:pPr>
              <a:lnSpc>
                <a:spcPct val="100000"/>
              </a:lnSpc>
              <a:spcBef>
                <a:spcPts val="0"/>
              </a:spcBef>
            </a:pPr>
            <a:r>
              <a:rPr lang="en-US" dirty="0">
                <a:latin typeface="Times New Roman" panose="02020603050405020304" pitchFamily="18" charset="0"/>
                <a:cs typeface="Times New Roman" panose="02020603050405020304" pitchFamily="18" charset="0"/>
              </a:rPr>
              <a:t>University Librarian</a:t>
            </a:r>
          </a:p>
          <a:p>
            <a:pPr>
              <a:lnSpc>
                <a:spcPct val="100000"/>
              </a:lnSpc>
              <a:spcBef>
                <a:spcPts val="0"/>
              </a:spcBef>
            </a:pPr>
            <a:r>
              <a:rPr lang="en-US" dirty="0" err="1">
                <a:latin typeface="Times New Roman" panose="02020603050405020304" pitchFamily="18" charset="0"/>
                <a:cs typeface="Times New Roman" panose="02020603050405020304" pitchFamily="18" charset="0"/>
              </a:rPr>
              <a:t>Tekena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Tamuno</a:t>
            </a:r>
            <a:r>
              <a:rPr lang="en-US" dirty="0">
                <a:latin typeface="Times New Roman" panose="02020603050405020304" pitchFamily="18" charset="0"/>
                <a:cs typeface="Times New Roman" panose="02020603050405020304" pitchFamily="18" charset="0"/>
              </a:rPr>
              <a:t> Library</a:t>
            </a:r>
          </a:p>
          <a:p>
            <a:pPr>
              <a:lnSpc>
                <a:spcPct val="100000"/>
              </a:lnSpc>
              <a:spcBef>
                <a:spcPts val="0"/>
              </a:spcBef>
            </a:pPr>
            <a:r>
              <a:rPr lang="en-US" dirty="0">
                <a:latin typeface="Times New Roman" panose="02020603050405020304" pitchFamily="18" charset="0"/>
                <a:cs typeface="Times New Roman" panose="02020603050405020304" pitchFamily="18" charset="0"/>
              </a:rPr>
              <a:t>Redeemer’s University</a:t>
            </a:r>
          </a:p>
          <a:p>
            <a:pPr>
              <a:lnSpc>
                <a:spcPct val="100000"/>
              </a:lnSpc>
              <a:spcBef>
                <a:spcPts val="0"/>
              </a:spcBef>
            </a:pPr>
            <a:r>
              <a:rPr lang="en-US" dirty="0">
                <a:latin typeface="Times New Roman" panose="02020603050405020304" pitchFamily="18" charset="0"/>
                <a:cs typeface="Times New Roman" panose="02020603050405020304" pitchFamily="18" charset="0"/>
              </a:rPr>
              <a:t>Ede, Nigeria</a:t>
            </a:r>
          </a:p>
        </p:txBody>
      </p:sp>
    </p:spTree>
    <p:extLst>
      <p:ext uri="{BB962C8B-B14F-4D97-AF65-F5344CB8AC3E}">
        <p14:creationId xmlns:p14="http://schemas.microsoft.com/office/powerpoint/2010/main" val="141384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DFDAE-48BD-4545-BD29-6DA099572A62}"/>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Merits of Digital Reference Services</a:t>
            </a:r>
          </a:p>
        </p:txBody>
      </p:sp>
      <p:sp>
        <p:nvSpPr>
          <p:cNvPr id="3" name="Content Placeholder 2">
            <a:extLst>
              <a:ext uri="{FF2B5EF4-FFF2-40B4-BE49-F238E27FC236}">
                <a16:creationId xmlns:a16="http://schemas.microsoft.com/office/drawing/2014/main" id="{0E1A3AD5-571E-419E-8B7E-85F983431B69}"/>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Speedy communication</a:t>
            </a:r>
          </a:p>
          <a:p>
            <a:r>
              <a:rPr lang="en-US" dirty="0">
                <a:latin typeface="Times New Roman" panose="02020603050405020304" pitchFamily="18" charset="0"/>
                <a:cs typeface="Times New Roman" panose="02020603050405020304" pitchFamily="18" charset="0"/>
              </a:rPr>
              <a:t>Timely service delivery</a:t>
            </a:r>
          </a:p>
          <a:p>
            <a:r>
              <a:rPr lang="en-US" dirty="0">
                <a:latin typeface="Times New Roman" panose="02020603050405020304" pitchFamily="18" charset="0"/>
                <a:cs typeface="Times New Roman" panose="02020603050405020304" pitchFamily="18" charset="0"/>
              </a:rPr>
              <a:t>Collapsed physical and geographical barriers</a:t>
            </a:r>
          </a:p>
          <a:p>
            <a:r>
              <a:rPr lang="en-US" dirty="0">
                <a:latin typeface="Times New Roman" panose="02020603050405020304" pitchFamily="18" charset="0"/>
                <a:cs typeface="Times New Roman" panose="02020603050405020304" pitchFamily="18" charset="0"/>
              </a:rPr>
              <a:t>“Information for all” goal becomes easier to achieve</a:t>
            </a:r>
          </a:p>
          <a:p>
            <a:r>
              <a:rPr lang="en-US" dirty="0">
                <a:latin typeface="Times New Roman" panose="02020603050405020304" pitchFamily="18" charset="0"/>
                <a:cs typeface="Times New Roman" panose="02020603050405020304" pitchFamily="18" charset="0"/>
              </a:rPr>
              <a:t>Reduced face-to-face interaction, improved self-confidence</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7769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11955-837D-4CAB-BF92-905D23A8AAD8}"/>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University Libraries of the New Normal</a:t>
            </a:r>
          </a:p>
        </p:txBody>
      </p:sp>
      <p:sp>
        <p:nvSpPr>
          <p:cNvPr id="3" name="Content Placeholder 2">
            <a:extLst>
              <a:ext uri="{FF2B5EF4-FFF2-40B4-BE49-F238E27FC236}">
                <a16:creationId xmlns:a16="http://schemas.microsoft.com/office/drawing/2014/main" id="{CFDE17AE-9BCA-4592-9FD4-03C819CECCE2}"/>
              </a:ext>
            </a:extLst>
          </p:cNvPr>
          <p:cNvSpPr>
            <a:spLocks noGrp="1"/>
          </p:cNvSpPr>
          <p:nvPr>
            <p:ph idx="1"/>
          </p:nvPr>
        </p:nvSpPr>
        <p:spPr/>
        <p:txBody>
          <a:bodyPr>
            <a:normAutofit/>
          </a:bodyPr>
          <a:lstStyle/>
          <a:p>
            <a:pPr marL="0" indent="0">
              <a:buNone/>
            </a:pPr>
            <a:r>
              <a:rPr lang="en-US" dirty="0">
                <a:latin typeface="Times New Roman" panose="02020603050405020304" pitchFamily="18" charset="0"/>
                <a:cs typeface="Times New Roman" panose="02020603050405020304" pitchFamily="18" charset="0"/>
              </a:rPr>
              <a:t>For university libraries to operate effectively in the new normal, the following factors must be in place:</a:t>
            </a:r>
          </a:p>
          <a:p>
            <a:pPr lvl="1"/>
            <a:r>
              <a:rPr lang="en-US" dirty="0">
                <a:latin typeface="Times New Roman" panose="02020603050405020304" pitchFamily="18" charset="0"/>
                <a:cs typeface="Times New Roman" panose="02020603050405020304" pitchFamily="18" charset="0"/>
              </a:rPr>
              <a:t>Appropriate leadership with appropriate qualifications and competences in theory and practice</a:t>
            </a:r>
          </a:p>
          <a:p>
            <a:pPr lvl="1"/>
            <a:r>
              <a:rPr lang="en-US" dirty="0">
                <a:latin typeface="Times New Roman" panose="02020603050405020304" pitchFamily="18" charset="0"/>
                <a:cs typeface="Times New Roman" panose="02020603050405020304" pitchFamily="18" charset="0"/>
              </a:rPr>
              <a:t>Right staff components at every cadre – professional, technical, administrative and support</a:t>
            </a:r>
          </a:p>
          <a:p>
            <a:pPr lvl="1"/>
            <a:r>
              <a:rPr lang="en-US" dirty="0">
                <a:latin typeface="Times New Roman" panose="02020603050405020304" pitchFamily="18" charset="0"/>
                <a:cs typeface="Times New Roman" panose="02020603050405020304" pitchFamily="18" charset="0"/>
              </a:rPr>
              <a:t>Clear policies on operations and services</a:t>
            </a:r>
          </a:p>
          <a:p>
            <a:pPr lvl="1"/>
            <a:r>
              <a:rPr lang="en-US" dirty="0">
                <a:latin typeface="Times New Roman" panose="02020603050405020304" pitchFamily="18" charset="0"/>
                <a:cs typeface="Times New Roman" panose="02020603050405020304" pitchFamily="18" charset="0"/>
              </a:rPr>
              <a:t>Strategic deployment and implementation of technologies</a:t>
            </a:r>
          </a:p>
          <a:p>
            <a:pPr lvl="1"/>
            <a:r>
              <a:rPr lang="en-US" dirty="0">
                <a:latin typeface="Times New Roman" panose="02020603050405020304" pitchFamily="18" charset="0"/>
                <a:cs typeface="Times New Roman" panose="02020603050405020304" pitchFamily="18" charset="0"/>
              </a:rPr>
              <a:t> Top-notch management support</a:t>
            </a:r>
          </a:p>
          <a:p>
            <a:pPr lvl="1"/>
            <a:r>
              <a:rPr lang="en-US" dirty="0">
                <a:latin typeface="Times New Roman" panose="02020603050405020304" pitchFamily="18" charset="0"/>
                <a:cs typeface="Times New Roman" panose="02020603050405020304" pitchFamily="18" charset="0"/>
              </a:rPr>
              <a:t>Strong infrastructural base for technology-driven services</a:t>
            </a:r>
          </a:p>
          <a:p>
            <a:pPr lvl="1"/>
            <a:r>
              <a:rPr lang="en-US" dirty="0">
                <a:latin typeface="Times New Roman" panose="02020603050405020304" pitchFamily="18" charset="0"/>
                <a:cs typeface="Times New Roman" panose="02020603050405020304" pitchFamily="18" charset="0"/>
              </a:rPr>
              <a:t>Sustainable budgetary allocation </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71059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AE76C-F190-4C1D-B7F7-5B7DFAD9BB69}"/>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University Libraries in Nigeria</a:t>
            </a:r>
          </a:p>
        </p:txBody>
      </p:sp>
      <p:sp>
        <p:nvSpPr>
          <p:cNvPr id="3" name="Content Placeholder 2">
            <a:extLst>
              <a:ext uri="{FF2B5EF4-FFF2-40B4-BE49-F238E27FC236}">
                <a16:creationId xmlns:a16="http://schemas.microsoft.com/office/drawing/2014/main" id="{8BD81DED-22F1-4D00-BEBB-19546DA23E5B}"/>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There are 222 university libraries in Nigeria: 51 Federal, 60 State, and 111 private </a:t>
            </a:r>
          </a:p>
          <a:p>
            <a:r>
              <a:rPr lang="en-US" dirty="0">
                <a:latin typeface="Times New Roman" panose="02020603050405020304" pitchFamily="18" charset="0"/>
                <a:cs typeface="Times New Roman" panose="02020603050405020304" pitchFamily="18" charset="0"/>
              </a:rPr>
              <a:t>They support the information needs for teaching, learning and research</a:t>
            </a:r>
          </a:p>
          <a:p>
            <a:r>
              <a:rPr lang="en-US" dirty="0">
                <a:latin typeface="Times New Roman" panose="02020603050405020304" pitchFamily="18" charset="0"/>
                <a:cs typeface="Times New Roman" panose="02020603050405020304" pitchFamily="18" charset="0"/>
              </a:rPr>
              <a:t>They are vital to the assessments and rankings of academic and professional </a:t>
            </a:r>
            <a:r>
              <a:rPr lang="en-US" dirty="0" err="1">
                <a:latin typeface="Times New Roman" panose="02020603050405020304" pitchFamily="18" charset="0"/>
                <a:cs typeface="Times New Roman" panose="02020603050405020304" pitchFamily="18" charset="0"/>
              </a:rPr>
              <a:t>programmes</a:t>
            </a:r>
            <a:r>
              <a:rPr lang="en-US" dirty="0">
                <a:latin typeface="Times New Roman" panose="02020603050405020304" pitchFamily="18" charset="0"/>
                <a:cs typeface="Times New Roman" panose="02020603050405020304" pitchFamily="18" charset="0"/>
              </a:rPr>
              <a:t>/disciplines in universities</a:t>
            </a:r>
          </a:p>
          <a:p>
            <a:r>
              <a:rPr lang="en-US" dirty="0">
                <a:latin typeface="Times New Roman" panose="02020603050405020304" pitchFamily="18" charset="0"/>
                <a:cs typeface="Times New Roman" panose="02020603050405020304" pitchFamily="18" charset="0"/>
              </a:rPr>
              <a:t>Always the ‘weeping child’ of any economic reforms</a:t>
            </a:r>
          </a:p>
          <a:p>
            <a:r>
              <a:rPr lang="en-US" dirty="0">
                <a:latin typeface="Times New Roman" panose="02020603050405020304" pitchFamily="18" charset="0"/>
                <a:cs typeface="Times New Roman" panose="02020603050405020304" pitchFamily="18" charset="0"/>
              </a:rPr>
              <a:t>Always the first victim of budget cuts</a:t>
            </a:r>
          </a:p>
          <a:p>
            <a:r>
              <a:rPr lang="en-US" dirty="0">
                <a:latin typeface="Times New Roman" panose="02020603050405020304" pitchFamily="18" charset="0"/>
                <a:cs typeface="Times New Roman" panose="02020603050405020304" pitchFamily="18" charset="0"/>
              </a:rPr>
              <a:t>Perpetual casualty of staff audit and restructuring</a:t>
            </a:r>
          </a:p>
          <a:p>
            <a:r>
              <a:rPr lang="en-US" dirty="0">
                <a:latin typeface="Times New Roman" panose="02020603050405020304" pitchFamily="18" charset="0"/>
                <a:cs typeface="Times New Roman" panose="02020603050405020304" pitchFamily="18" charset="0"/>
              </a:rPr>
              <a:t>Hence, their parlous and pathetic situations</a:t>
            </a:r>
          </a:p>
        </p:txBody>
      </p:sp>
    </p:spTree>
    <p:extLst>
      <p:ext uri="{BB962C8B-B14F-4D97-AF65-F5344CB8AC3E}">
        <p14:creationId xmlns:p14="http://schemas.microsoft.com/office/powerpoint/2010/main" val="2972322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96970-9279-4DEA-9861-31B234451BE4}"/>
              </a:ext>
            </a:extLst>
          </p:cNvPr>
          <p:cNvSpPr>
            <a:spLocks noGrp="1"/>
          </p:cNvSpPr>
          <p:nvPr>
            <p:ph type="title"/>
          </p:nvPr>
        </p:nvSpPr>
        <p:spPr>
          <a:xfrm>
            <a:off x="838200" y="294103"/>
            <a:ext cx="10515600" cy="1325563"/>
          </a:xfrm>
        </p:spPr>
        <p:txBody>
          <a:bodyPr/>
          <a:lstStyle/>
          <a:p>
            <a:r>
              <a:rPr lang="en-US" dirty="0">
                <a:latin typeface="Times New Roman" panose="02020603050405020304" pitchFamily="18" charset="0"/>
                <a:cs typeface="Times New Roman" panose="02020603050405020304" pitchFamily="18" charset="0"/>
              </a:rPr>
              <a:t>State of Digital Reference Services in Nigerian University Libraries</a:t>
            </a:r>
          </a:p>
        </p:txBody>
      </p:sp>
      <p:sp>
        <p:nvSpPr>
          <p:cNvPr id="3" name="Content Placeholder 2">
            <a:extLst>
              <a:ext uri="{FF2B5EF4-FFF2-40B4-BE49-F238E27FC236}">
                <a16:creationId xmlns:a16="http://schemas.microsoft.com/office/drawing/2014/main" id="{8854B2C1-5718-47C1-A62E-5CE08E13028A}"/>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No university library in Nigeria has a virtual reference desk</a:t>
            </a:r>
          </a:p>
          <a:p>
            <a:r>
              <a:rPr lang="en-US" dirty="0">
                <a:latin typeface="Times New Roman" panose="02020603050405020304" pitchFamily="18" charset="0"/>
                <a:cs typeface="Times New Roman" panose="02020603050405020304" pitchFamily="18" charset="0"/>
              </a:rPr>
              <a:t>None renders reference services on its websites or library pages</a:t>
            </a:r>
          </a:p>
          <a:p>
            <a:r>
              <a:rPr lang="en-US" dirty="0">
                <a:latin typeface="Times New Roman" panose="02020603050405020304" pitchFamily="18" charset="0"/>
                <a:cs typeface="Times New Roman" panose="02020603050405020304" pitchFamily="18" charset="0"/>
              </a:rPr>
              <a:t>None use instant messaging app for reference service</a:t>
            </a:r>
          </a:p>
          <a:p>
            <a:r>
              <a:rPr lang="en-US" dirty="0">
                <a:latin typeface="Times New Roman" panose="02020603050405020304" pitchFamily="18" charset="0"/>
                <a:cs typeface="Times New Roman" panose="02020603050405020304" pitchFamily="18" charset="0"/>
              </a:rPr>
              <a:t>Web 2.0 technologies are not used for reference services</a:t>
            </a:r>
          </a:p>
          <a:p>
            <a:r>
              <a:rPr lang="en-US" dirty="0">
                <a:latin typeface="Times New Roman" panose="02020603050405020304" pitchFamily="18" charset="0"/>
                <a:cs typeface="Times New Roman" panose="02020603050405020304" pitchFamily="18" charset="0"/>
              </a:rPr>
              <a:t>None has deployed a digital reference app such as </a:t>
            </a:r>
            <a:r>
              <a:rPr lang="en-US" dirty="0" err="1">
                <a:latin typeface="Times New Roman" panose="02020603050405020304" pitchFamily="18" charset="0"/>
                <a:cs typeface="Times New Roman" panose="02020603050405020304" pitchFamily="18" charset="0"/>
              </a:rPr>
              <a:t>QuestionPoint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They have email addresses for patron inquiries</a:t>
            </a:r>
          </a:p>
          <a:p>
            <a:r>
              <a:rPr lang="en-US" dirty="0">
                <a:latin typeface="Times New Roman" panose="02020603050405020304" pitchFamily="18" charset="0"/>
                <a:cs typeface="Times New Roman" panose="02020603050405020304" pitchFamily="18" charset="0"/>
              </a:rPr>
              <a:t>Some have OPAC, especially the new generation university libraries</a:t>
            </a:r>
          </a:p>
          <a:p>
            <a:r>
              <a:rPr lang="en-US" dirty="0">
                <a:latin typeface="Times New Roman" panose="02020603050405020304" pitchFamily="18" charset="0"/>
                <a:cs typeface="Times New Roman" panose="02020603050405020304" pitchFamily="18" charset="0"/>
              </a:rPr>
              <a:t>Some list their e-resources on their websites/library pages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8231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BAE17-EAE6-4D8C-9A46-F9316E2FA7FA}"/>
              </a:ext>
            </a:extLst>
          </p:cNvPr>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Reasons for the State of Digital Reference Services in Nigerian University Libraries</a:t>
            </a:r>
          </a:p>
        </p:txBody>
      </p:sp>
      <p:sp>
        <p:nvSpPr>
          <p:cNvPr id="3" name="Content Placeholder 2">
            <a:extLst>
              <a:ext uri="{FF2B5EF4-FFF2-40B4-BE49-F238E27FC236}">
                <a16:creationId xmlns:a16="http://schemas.microsoft.com/office/drawing/2014/main" id="{0BD9EFBE-3F8B-44FF-A594-1ABBA5FDA365}"/>
              </a:ext>
            </a:extLst>
          </p:cNvPr>
          <p:cNvSpPr>
            <a:spLocks noGrp="1"/>
          </p:cNvSpPr>
          <p:nvPr>
            <p:ph idx="1"/>
          </p:nvPr>
        </p:nvSpPr>
        <p:spPr/>
        <p:txBody>
          <a:bodyPr>
            <a:normAutofit fontScale="92500" lnSpcReduction="20000"/>
          </a:bodyPr>
          <a:lstStyle/>
          <a:p>
            <a:r>
              <a:rPr lang="en-US" dirty="0">
                <a:latin typeface="Times New Roman" panose="02020603050405020304" pitchFamily="18" charset="0"/>
                <a:cs typeface="Times New Roman" panose="02020603050405020304" pitchFamily="18" charset="0"/>
              </a:rPr>
              <a:t>Lack of required digital skills on the part of librarians</a:t>
            </a:r>
          </a:p>
          <a:p>
            <a:r>
              <a:rPr lang="en-US" dirty="0">
                <a:latin typeface="Times New Roman" panose="02020603050405020304" pitchFamily="18" charset="0"/>
                <a:cs typeface="Times New Roman" panose="02020603050405020304" pitchFamily="18" charset="0"/>
              </a:rPr>
              <a:t>Lack of skilled manpower</a:t>
            </a:r>
          </a:p>
          <a:p>
            <a:r>
              <a:rPr lang="en-US" dirty="0">
                <a:latin typeface="Times New Roman" panose="02020603050405020304" pitchFamily="18" charset="0"/>
                <a:cs typeface="Times New Roman" panose="02020603050405020304" pitchFamily="18" charset="0"/>
              </a:rPr>
              <a:t>Brain drain and knowledge capital flight</a:t>
            </a:r>
          </a:p>
          <a:p>
            <a:r>
              <a:rPr lang="en-US" dirty="0">
                <a:latin typeface="Times New Roman" panose="02020603050405020304" pitchFamily="18" charset="0"/>
                <a:cs typeface="Times New Roman" panose="02020603050405020304" pitchFamily="18" charset="0"/>
              </a:rPr>
              <a:t>Infrastructural deficiencies</a:t>
            </a:r>
          </a:p>
          <a:p>
            <a:r>
              <a:rPr lang="en-US" dirty="0">
                <a:latin typeface="Times New Roman" panose="02020603050405020304" pitchFamily="18" charset="0"/>
                <a:cs typeface="Times New Roman" panose="02020603050405020304" pitchFamily="18" charset="0"/>
              </a:rPr>
              <a:t>Poor internet connectivity</a:t>
            </a:r>
          </a:p>
          <a:p>
            <a:r>
              <a:rPr lang="en-US" dirty="0">
                <a:latin typeface="Times New Roman" panose="02020603050405020304" pitchFamily="18" charset="0"/>
                <a:cs typeface="Times New Roman" panose="02020603050405020304" pitchFamily="18" charset="0"/>
              </a:rPr>
              <a:t>Policy somersault </a:t>
            </a:r>
          </a:p>
          <a:p>
            <a:r>
              <a:rPr lang="en-US" dirty="0">
                <a:latin typeface="Times New Roman" panose="02020603050405020304" pitchFamily="18" charset="0"/>
                <a:cs typeface="Times New Roman" panose="02020603050405020304" pitchFamily="18" charset="0"/>
              </a:rPr>
              <a:t>Poor funding</a:t>
            </a:r>
          </a:p>
          <a:p>
            <a:r>
              <a:rPr lang="en-US" dirty="0">
                <a:latin typeface="Times New Roman" panose="02020603050405020304" pitchFamily="18" charset="0"/>
                <a:cs typeface="Times New Roman" panose="02020603050405020304" pitchFamily="18" charset="0"/>
              </a:rPr>
              <a:t>Inadequate organizational support </a:t>
            </a:r>
          </a:p>
          <a:p>
            <a:r>
              <a:rPr lang="en-US" dirty="0">
                <a:latin typeface="Times New Roman" panose="02020603050405020304" pitchFamily="18" charset="0"/>
                <a:cs typeface="Times New Roman" panose="02020603050405020304" pitchFamily="18" charset="0"/>
              </a:rPr>
              <a:t>Frequent obsolescence of technologies</a:t>
            </a:r>
          </a:p>
          <a:p>
            <a:r>
              <a:rPr lang="en-US" dirty="0">
                <a:latin typeface="Times New Roman" panose="02020603050405020304" pitchFamily="18" charset="0"/>
                <a:cs typeface="Times New Roman" panose="02020603050405020304" pitchFamily="18" charset="0"/>
              </a:rPr>
              <a:t>Inappropriate leadership in library management</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4256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CDC3-E33F-407A-8279-2F30661F27D5}"/>
              </a:ext>
            </a:extLst>
          </p:cNvPr>
          <p:cNvSpPr>
            <a:spLocks noGrp="1"/>
          </p:cNvSpPr>
          <p:nvPr>
            <p:ph type="title"/>
          </p:nvPr>
        </p:nvSpPr>
        <p:spPr/>
        <p:txBody>
          <a:bodyPr/>
          <a:lstStyle/>
          <a:p>
            <a:r>
              <a:rPr lang="en-US" dirty="0"/>
              <a:t>The way out</a:t>
            </a:r>
          </a:p>
        </p:txBody>
      </p:sp>
      <p:sp>
        <p:nvSpPr>
          <p:cNvPr id="3" name="Content Placeholder 2">
            <a:extLst>
              <a:ext uri="{FF2B5EF4-FFF2-40B4-BE49-F238E27FC236}">
                <a16:creationId xmlns:a16="http://schemas.microsoft.com/office/drawing/2014/main" id="{128FE342-930B-421C-A954-3C44D7BD027B}"/>
              </a:ext>
            </a:extLst>
          </p:cNvPr>
          <p:cNvSpPr>
            <a:spLocks noGrp="1"/>
          </p:cNvSpPr>
          <p:nvPr>
            <p:ph idx="1"/>
          </p:nvPr>
        </p:nvSpPr>
        <p:spPr/>
        <p:txBody>
          <a:bodyPr>
            <a:normAutofit fontScale="92500" lnSpcReduction="20000"/>
          </a:bodyPr>
          <a:lstStyle/>
          <a:p>
            <a:r>
              <a:rPr lang="en-US" dirty="0"/>
              <a:t>Urgent review of the education and training curriculum of librarians in Nigeria</a:t>
            </a:r>
          </a:p>
          <a:p>
            <a:r>
              <a:rPr lang="en-US" dirty="0"/>
              <a:t>Recruitments tailored towards specific roles and responsibilities</a:t>
            </a:r>
          </a:p>
          <a:p>
            <a:r>
              <a:rPr lang="en-US" dirty="0"/>
              <a:t>More incentives to retain skilled personnel</a:t>
            </a:r>
          </a:p>
          <a:p>
            <a:r>
              <a:rPr lang="en-US" dirty="0"/>
              <a:t>Training and re-training of library personnel for improved services</a:t>
            </a:r>
          </a:p>
          <a:p>
            <a:r>
              <a:rPr lang="en-US" dirty="0"/>
              <a:t>More advocacy for supports and funding of library services</a:t>
            </a:r>
          </a:p>
          <a:p>
            <a:r>
              <a:rPr lang="en-US" dirty="0"/>
              <a:t>Formulation and implementation of policies for strategic deployment of digital technologies</a:t>
            </a:r>
          </a:p>
          <a:p>
            <a:r>
              <a:rPr lang="en-US" dirty="0"/>
              <a:t>Strategic acquisition of digital equipment and technologies</a:t>
            </a:r>
          </a:p>
          <a:p>
            <a:r>
              <a:rPr lang="en-US" dirty="0"/>
              <a:t>More collaboration and resource sharing among university libraries</a:t>
            </a:r>
          </a:p>
          <a:p>
            <a:r>
              <a:rPr lang="en-US" dirty="0"/>
              <a:t>Innovative and proactive leadership</a:t>
            </a:r>
          </a:p>
          <a:p>
            <a:endParaRPr lang="en-US" dirty="0"/>
          </a:p>
          <a:p>
            <a:endParaRPr lang="en-US" dirty="0"/>
          </a:p>
        </p:txBody>
      </p:sp>
    </p:spTree>
    <p:extLst>
      <p:ext uri="{BB962C8B-B14F-4D97-AF65-F5344CB8AC3E}">
        <p14:creationId xmlns:p14="http://schemas.microsoft.com/office/powerpoint/2010/main" val="2266137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87932-A646-4B23-9648-2A6CE3BFB824}"/>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a16="http://schemas.microsoft.com/office/drawing/2014/main" id="{860DD8D9-53C8-43B8-8789-B49520BA274E}"/>
              </a:ext>
            </a:extLst>
          </p:cNvPr>
          <p:cNvSpPr>
            <a:spLocks noGrp="1"/>
          </p:cNvSpPr>
          <p:nvPr>
            <p:ph idx="1"/>
          </p:nvPr>
        </p:nvSpPr>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Apparently, from this short communication, the train of reference information services is moving. And there is the possibility of Nigerian university libraries being either left behind or ran over if we do not embrace the realities of the time. </a:t>
            </a:r>
          </a:p>
          <a:p>
            <a:pPr marL="0" indent="0" algn="just">
              <a:buNone/>
            </a:pPr>
            <a:r>
              <a:rPr lang="en-US" dirty="0">
                <a:latin typeface="Times New Roman" panose="02020603050405020304" pitchFamily="18" charset="0"/>
                <a:cs typeface="Times New Roman" panose="02020603050405020304" pitchFamily="18" charset="0"/>
              </a:rPr>
              <a:t>As the paradigm shifts from traditional to technology-driven services, we must deploy sustainable strategies to retain us as perpetual links and gateways to quality information products and services.</a:t>
            </a:r>
          </a:p>
          <a:p>
            <a:pPr marL="0" indent="0">
              <a:buNone/>
            </a:pPr>
            <a:r>
              <a:rPr lang="en-US" dirty="0">
                <a:latin typeface="Times New Roman" panose="02020603050405020304" pitchFamily="18" charset="0"/>
                <a:cs typeface="Times New Roman" panose="02020603050405020304" pitchFamily="18" charset="0"/>
              </a:rPr>
              <a:t>The new normal is here, and digital technology has come to stay. We are better live with reality.</a:t>
            </a:r>
          </a:p>
        </p:txBody>
      </p:sp>
    </p:spTree>
    <p:extLst>
      <p:ext uri="{BB962C8B-B14F-4D97-AF65-F5344CB8AC3E}">
        <p14:creationId xmlns:p14="http://schemas.microsoft.com/office/powerpoint/2010/main" val="1958848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BA843-29ED-4E7E-98C4-5FCAAF1C651E}"/>
              </a:ext>
            </a:extLst>
          </p:cNvPr>
          <p:cNvSpPr>
            <a:spLocks noGrp="1"/>
          </p:cNvSpPr>
          <p:nvPr>
            <p:ph type="title"/>
          </p:nvPr>
        </p:nvSpPr>
        <p:spPr>
          <a:xfrm>
            <a:off x="838200" y="365126"/>
            <a:ext cx="10515600" cy="717226"/>
          </a:xfrm>
        </p:spPr>
        <p:txBody>
          <a:bodyPr/>
          <a:lstStyle/>
          <a:p>
            <a:r>
              <a:rPr lang="en-US" dirty="0">
                <a:latin typeface="Times New Roman" panose="02020603050405020304" pitchFamily="18" charset="0"/>
                <a:cs typeface="Times New Roman" panose="02020603050405020304" pitchFamily="18" charset="0"/>
              </a:rPr>
              <a:t>Bibliography</a:t>
            </a:r>
          </a:p>
        </p:txBody>
      </p:sp>
      <p:sp>
        <p:nvSpPr>
          <p:cNvPr id="3" name="Content Placeholder 2">
            <a:extLst>
              <a:ext uri="{FF2B5EF4-FFF2-40B4-BE49-F238E27FC236}">
                <a16:creationId xmlns:a16="http://schemas.microsoft.com/office/drawing/2014/main" id="{17C1DA78-F221-4CC7-8FE4-09851B34D1F2}"/>
              </a:ext>
            </a:extLst>
          </p:cNvPr>
          <p:cNvSpPr>
            <a:spLocks noGrp="1"/>
          </p:cNvSpPr>
          <p:nvPr>
            <p:ph idx="1"/>
          </p:nvPr>
        </p:nvSpPr>
        <p:spPr>
          <a:xfrm>
            <a:off x="838200" y="1082353"/>
            <a:ext cx="10515600" cy="5607696"/>
          </a:xfrm>
        </p:spPr>
        <p:txBody>
          <a:bodyPr>
            <a:noAutofit/>
          </a:bodyPr>
          <a:lstStyle/>
          <a:p>
            <a:pPr marL="0" indent="0" algn="just">
              <a:buNone/>
            </a:pPr>
            <a:r>
              <a:rPr lang="en-US" sz="1800" dirty="0">
                <a:latin typeface="Times New Roman" panose="02020603050405020304" pitchFamily="18" charset="0"/>
                <a:cs typeface="Times New Roman" panose="02020603050405020304" pitchFamily="18" charset="0"/>
              </a:rPr>
              <a:t>Adeleke, A.A. (2014). An examination digitization capacity and skills of academic librarians in Nigeria. Int. J. Advanced Networking and Applications, 5(6): 2084-2091. Available at: </a:t>
            </a:r>
            <a:r>
              <a:rPr lang="en-US" sz="1800" dirty="0">
                <a:latin typeface="Times New Roman" panose="02020603050405020304" pitchFamily="18" charset="0"/>
                <a:cs typeface="Times New Roman" panose="02020603050405020304" pitchFamily="18" charset="0"/>
                <a:hlinkClick r:id="rId2"/>
              </a:rPr>
              <a:t>http://bitly.ws/Fa79</a:t>
            </a:r>
            <a:r>
              <a:rPr lang="en-US" sz="1800" dirty="0">
                <a:latin typeface="Times New Roman" panose="02020603050405020304" pitchFamily="18" charset="0"/>
                <a:cs typeface="Times New Roman" panose="02020603050405020304" pitchFamily="18" charset="0"/>
              </a:rPr>
              <a:t>.</a:t>
            </a:r>
          </a:p>
          <a:p>
            <a:pPr marL="0" indent="0" algn="just">
              <a:buNone/>
            </a:pPr>
            <a:r>
              <a:rPr lang="en-US" sz="1800" dirty="0">
                <a:latin typeface="Times New Roman" panose="02020603050405020304" pitchFamily="18" charset="0"/>
                <a:cs typeface="Times New Roman" panose="02020603050405020304" pitchFamily="18" charset="0"/>
              </a:rPr>
              <a:t>Deng, L. (2014). The evolution of library reference services: from general to special, 1876-1920s. Libri, 64(3): 254-262</a:t>
            </a:r>
          </a:p>
          <a:p>
            <a:pPr marL="0" indent="0" algn="just">
              <a:buNone/>
            </a:pPr>
            <a:r>
              <a:rPr lang="en-US" sz="1800" dirty="0">
                <a:latin typeface="Times New Roman" panose="02020603050405020304" pitchFamily="18" charset="0"/>
                <a:cs typeface="Times New Roman" panose="02020603050405020304" pitchFamily="18" charset="0"/>
              </a:rPr>
              <a:t>Ford, B.J. (1988). Reference service: past, present, and future. ACRL College &amp; Research Libraries News, 49(9).</a:t>
            </a:r>
          </a:p>
          <a:p>
            <a:pPr marL="0" indent="0" algn="just">
              <a:buNone/>
            </a:pPr>
            <a:r>
              <a:rPr lang="en-US" sz="1800" dirty="0">
                <a:latin typeface="Times New Roman" panose="02020603050405020304" pitchFamily="18" charset="0"/>
                <a:cs typeface="Times New Roman" panose="02020603050405020304" pitchFamily="18" charset="0"/>
              </a:rPr>
              <a:t>Ola, C. O. (2010). Reference service delivery system in West Africa: Limitations and prospects as seen from Kenneth Dike library, university of Ibadan, Nigeria. Internet Reference Services Quarterly, 15 (2), 97-106.</a:t>
            </a:r>
          </a:p>
          <a:p>
            <a:pPr marL="0" indent="0" algn="just">
              <a:buNone/>
            </a:pPr>
            <a:r>
              <a:rPr lang="en-US" sz="1800" dirty="0">
                <a:latin typeface="Times New Roman" panose="02020603050405020304" pitchFamily="18" charset="0"/>
                <a:cs typeface="Times New Roman" panose="02020603050405020304" pitchFamily="18" charset="0"/>
              </a:rPr>
              <a:t>Swanson, P. (1984). Traditional models: myths and realities. In: Academic Libraries: Myths and Realities, Proceedings of the 3</a:t>
            </a:r>
            <a:r>
              <a:rPr lang="en-US" sz="1800" baseline="30000" dirty="0">
                <a:latin typeface="Times New Roman" panose="02020603050405020304" pitchFamily="18" charset="0"/>
                <a:cs typeface="Times New Roman" panose="02020603050405020304" pitchFamily="18" charset="0"/>
              </a:rPr>
              <a:t>rd</a:t>
            </a:r>
            <a:r>
              <a:rPr lang="en-US" sz="1800" dirty="0">
                <a:latin typeface="Times New Roman" panose="02020603050405020304" pitchFamily="18" charset="0"/>
                <a:cs typeface="Times New Roman" panose="02020603050405020304" pitchFamily="18" charset="0"/>
              </a:rPr>
              <a:t> National Conference of the Association of College and Research Libraries, Seattle, Chicago, April 4 – 7. p.89. </a:t>
            </a:r>
          </a:p>
          <a:p>
            <a:pPr marL="0" indent="0" algn="just">
              <a:buNone/>
            </a:pPr>
            <a:r>
              <a:rPr lang="en-US" sz="1800" dirty="0" err="1">
                <a:latin typeface="Times New Roman" panose="02020603050405020304" pitchFamily="18" charset="0"/>
                <a:cs typeface="Times New Roman" panose="02020603050405020304" pitchFamily="18" charset="0"/>
              </a:rPr>
              <a:t>Tofi</a:t>
            </a:r>
            <a:r>
              <a:rPr lang="en-US" sz="1800" dirty="0">
                <a:latin typeface="Times New Roman" panose="02020603050405020304" pitchFamily="18" charset="0"/>
                <a:cs typeface="Times New Roman" panose="02020603050405020304" pitchFamily="18" charset="0"/>
              </a:rPr>
              <a:t>, S. T., Agada, E. O. &amp; Okafor, C. J. (2020). Utilization of digital reference resources and services by postgraduate students in university libraries in Benue State, Nigeria. International Journal of Research and Innovation in Social Science (IJRISS) 4 (6),72-84</a:t>
            </a:r>
          </a:p>
          <a:p>
            <a:pPr marL="0" indent="0" algn="just">
              <a:buNone/>
            </a:pPr>
            <a:r>
              <a:rPr lang="en-US" sz="1800" dirty="0">
                <a:latin typeface="Times New Roman" panose="02020603050405020304" pitchFamily="18" charset="0"/>
                <a:cs typeface="Times New Roman" panose="02020603050405020304" pitchFamily="18" charset="0"/>
              </a:rPr>
              <a:t>Tutu, J. (2016). Provision of digital reference services in academic libraries in Kenya: A review. Regional Journal of Information and Knowledge Management, 2 (1), 16-28</a:t>
            </a:r>
          </a:p>
          <a:p>
            <a:pPr marL="0" indent="0" algn="just">
              <a:buNone/>
            </a:pPr>
            <a:r>
              <a:rPr lang="en-US" sz="1800" dirty="0" err="1">
                <a:latin typeface="Times New Roman" panose="02020603050405020304" pitchFamily="18" charset="0"/>
                <a:cs typeface="Times New Roman" panose="02020603050405020304" pitchFamily="18" charset="0"/>
              </a:rPr>
              <a:t>Ubogu</a:t>
            </a:r>
            <a:r>
              <a:rPr lang="en-US" sz="1800" dirty="0">
                <a:latin typeface="Times New Roman" panose="02020603050405020304" pitchFamily="18" charset="0"/>
                <a:cs typeface="Times New Roman" panose="02020603050405020304" pitchFamily="18" charset="0"/>
              </a:rPr>
              <a:t>, J.O. (2020). Provision of Digital Reference Services in Selected Nigerian State University Libraries. Regional Journal of Information and Knowledge Management, 5(1),22-33.</a:t>
            </a:r>
          </a:p>
          <a:p>
            <a:pPr marL="0" indent="0" algn="just">
              <a:buNone/>
            </a:pP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2381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7966B-F306-470B-8588-96AB86F45FB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Acknowledgement</a:t>
            </a:r>
          </a:p>
        </p:txBody>
      </p:sp>
      <p:sp>
        <p:nvSpPr>
          <p:cNvPr id="3" name="Content Placeholder 2">
            <a:extLst>
              <a:ext uri="{FF2B5EF4-FFF2-40B4-BE49-F238E27FC236}">
                <a16:creationId xmlns:a16="http://schemas.microsoft.com/office/drawing/2014/main" id="{4FEC7B69-E683-4E21-8EB6-C6E324996211}"/>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 University Librarian, </a:t>
            </a:r>
            <a:r>
              <a:rPr lang="en-US" dirty="0" err="1">
                <a:latin typeface="Times New Roman" panose="02020603050405020304" pitchFamily="18" charset="0"/>
                <a:cs typeface="Times New Roman" panose="02020603050405020304" pitchFamily="18" charset="0"/>
              </a:rPr>
              <a:t>Kwara</a:t>
            </a:r>
            <a:r>
              <a:rPr lang="en-US" dirty="0">
                <a:latin typeface="Times New Roman" panose="02020603050405020304" pitchFamily="18" charset="0"/>
                <a:cs typeface="Times New Roman" panose="02020603050405020304" pitchFamily="18" charset="0"/>
              </a:rPr>
              <a:t> State University, Ilorin – Dr. Abiodun Salman</a:t>
            </a:r>
          </a:p>
          <a:p>
            <a:r>
              <a:rPr lang="en-US" dirty="0">
                <a:latin typeface="Times New Roman" panose="02020603050405020304" pitchFamily="18" charset="0"/>
                <a:cs typeface="Times New Roman" panose="02020603050405020304" pitchFamily="18" charset="0"/>
              </a:rPr>
              <a:t>The DUL and LOC Chairperson of the Webinar -  Dr. Florence Ajani</a:t>
            </a:r>
          </a:p>
          <a:p>
            <a:r>
              <a:rPr lang="en-US" dirty="0">
                <a:latin typeface="Times New Roman" panose="02020603050405020304" pitchFamily="18" charset="0"/>
                <a:cs typeface="Times New Roman" panose="02020603050405020304" pitchFamily="18" charset="0"/>
              </a:rPr>
              <a:t>My University, Redeemer’s University, Ede – for giving me the opportunity to serve and express my potentials</a:t>
            </a:r>
          </a:p>
          <a:p>
            <a:r>
              <a:rPr lang="en-US" dirty="0">
                <a:latin typeface="Times New Roman" panose="02020603050405020304" pitchFamily="18" charset="0"/>
                <a:cs typeface="Times New Roman" panose="02020603050405020304" pitchFamily="18" charset="0"/>
              </a:rPr>
              <a:t>The audience – for accepting to listen to this presentation</a:t>
            </a:r>
          </a:p>
        </p:txBody>
      </p:sp>
    </p:spTree>
    <p:extLst>
      <p:ext uri="{BB962C8B-B14F-4D97-AF65-F5344CB8AC3E}">
        <p14:creationId xmlns:p14="http://schemas.microsoft.com/office/powerpoint/2010/main" val="3893453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92EB6-1805-46EE-82C6-2938ED2B0B48}"/>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Dr. </a:t>
            </a:r>
            <a:r>
              <a:rPr lang="en-US" dirty="0" err="1">
                <a:latin typeface="Times New Roman" panose="02020603050405020304" pitchFamily="18" charset="0"/>
                <a:cs typeface="Times New Roman" panose="02020603050405020304" pitchFamily="18" charset="0"/>
              </a:rPr>
              <a:t>Akinniyi</a:t>
            </a:r>
            <a:r>
              <a:rPr lang="en-US" dirty="0">
                <a:latin typeface="Times New Roman" panose="02020603050405020304" pitchFamily="18" charset="0"/>
                <a:cs typeface="Times New Roman" panose="02020603050405020304" pitchFamily="18" charset="0"/>
              </a:rPr>
              <a:t> A. Adeleke</a:t>
            </a:r>
          </a:p>
        </p:txBody>
      </p:sp>
      <p:sp>
        <p:nvSpPr>
          <p:cNvPr id="3" name="Content Placeholder 2">
            <a:extLst>
              <a:ext uri="{FF2B5EF4-FFF2-40B4-BE49-F238E27FC236}">
                <a16:creationId xmlns:a16="http://schemas.microsoft.com/office/drawing/2014/main" id="{3392B6BD-FBE9-4667-A3F0-C78FCA002147}"/>
              </a:ext>
            </a:extLst>
          </p:cNvPr>
          <p:cNvSpPr>
            <a:spLocks noGrp="1"/>
          </p:cNvSpPr>
          <p:nvPr>
            <p:ph idx="1"/>
          </p:nvPr>
        </p:nvSpPr>
        <p:spPr/>
        <p:txBody>
          <a:bodyPr>
            <a:normAutofit fontScale="92500" lnSpcReduction="20000"/>
          </a:bodyPr>
          <a:lstStyle/>
          <a:p>
            <a:r>
              <a:rPr lang="en-US" dirty="0">
                <a:latin typeface="Times New Roman" panose="02020603050405020304" pitchFamily="18" charset="0"/>
                <a:cs typeface="Times New Roman" panose="02020603050405020304" pitchFamily="18" charset="0"/>
              </a:rPr>
              <a:t>University Librarian, Redeemer’s University, Ede</a:t>
            </a:r>
          </a:p>
          <a:p>
            <a:r>
              <a:rPr lang="en-US" dirty="0">
                <a:latin typeface="Times New Roman" panose="02020603050405020304" pitchFamily="18" charset="0"/>
                <a:cs typeface="Times New Roman" panose="02020603050405020304" pitchFamily="18" charset="0"/>
              </a:rPr>
              <a:t>Studied at OAU, Ile-Ife (B.Sc. Food Science &amp; Technology) - 1991</a:t>
            </a:r>
          </a:p>
          <a:p>
            <a:r>
              <a:rPr lang="en-US" dirty="0">
                <a:latin typeface="Times New Roman" panose="02020603050405020304" pitchFamily="18" charset="0"/>
                <a:cs typeface="Times New Roman" panose="02020603050405020304" pitchFamily="18" charset="0"/>
              </a:rPr>
              <a:t>Studied at the University of Ibadan (MLS &amp; PhD) – 2004 &amp; 2016</a:t>
            </a:r>
          </a:p>
          <a:p>
            <a:r>
              <a:rPr lang="en-US" dirty="0">
                <a:latin typeface="Times New Roman" panose="02020603050405020304" pitchFamily="18" charset="0"/>
                <a:cs typeface="Times New Roman" panose="02020603050405020304" pitchFamily="18" charset="0"/>
              </a:rPr>
              <a:t>Certified Librarian by the LRCN - 2014</a:t>
            </a:r>
          </a:p>
          <a:p>
            <a:r>
              <a:rPr lang="en-US" dirty="0">
                <a:latin typeface="Times New Roman" panose="02020603050405020304" pitchFamily="18" charset="0"/>
                <a:cs typeface="Times New Roman" panose="02020603050405020304" pitchFamily="18" charset="0"/>
              </a:rPr>
              <a:t>Commonwealth Professional Fellow, University of East London – 2016</a:t>
            </a:r>
          </a:p>
          <a:p>
            <a:r>
              <a:rPr lang="en-US" dirty="0">
                <a:latin typeface="Times New Roman" panose="02020603050405020304" pitchFamily="18" charset="0"/>
                <a:cs typeface="Times New Roman" panose="02020603050405020304" pitchFamily="18" charset="0"/>
              </a:rPr>
              <a:t>Chairman, NLA, Osun State Chapter – since 2020</a:t>
            </a:r>
          </a:p>
          <a:p>
            <a:r>
              <a:rPr lang="en-US" dirty="0">
                <a:latin typeface="Times New Roman" panose="02020603050405020304" pitchFamily="18" charset="0"/>
                <a:cs typeface="Times New Roman" panose="02020603050405020304" pitchFamily="18" charset="0"/>
              </a:rPr>
              <a:t>Chairman, NLA/Cat &amp; Class Section – 2013 – 2018</a:t>
            </a:r>
          </a:p>
          <a:p>
            <a:r>
              <a:rPr lang="en-US" dirty="0">
                <a:latin typeface="Times New Roman" panose="02020603050405020304" pitchFamily="18" charset="0"/>
                <a:cs typeface="Times New Roman" panose="02020603050405020304" pitchFamily="18" charset="0"/>
              </a:rPr>
              <a:t>Recipient of the Government of Singapore’s sponsorship to attend WLIC/IFLA in Singapore – 2013</a:t>
            </a:r>
          </a:p>
          <a:p>
            <a:r>
              <a:rPr lang="en-US" dirty="0">
                <a:latin typeface="Times New Roman" panose="02020603050405020304" pitchFamily="18" charset="0"/>
                <a:cs typeface="Times New Roman" panose="02020603050405020304" pitchFamily="18" charset="0"/>
              </a:rPr>
              <a:t>Visiting Associate Professor, Adeleke University, Ede – since 2018</a:t>
            </a:r>
          </a:p>
          <a:p>
            <a:r>
              <a:rPr lang="en-US" dirty="0">
                <a:latin typeface="Times New Roman" panose="02020603050405020304" pitchFamily="18" charset="0"/>
                <a:cs typeface="Times New Roman" panose="02020603050405020304" pitchFamily="18" charset="0"/>
              </a:rPr>
              <a:t>Emerald Publishers’ Outstanding Reviewer for 2022</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5612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89D55-1704-40A5-83C5-2A5F072B1331}"/>
              </a:ext>
            </a:extLst>
          </p:cNvPr>
          <p:cNvSpPr>
            <a:spLocks noGrp="1"/>
          </p:cNvSpPr>
          <p:nvPr>
            <p:ph type="title"/>
          </p:nvPr>
        </p:nvSpPr>
        <p:spPr/>
        <p:txBody>
          <a:bodyPr/>
          <a:lstStyle/>
          <a:p>
            <a:r>
              <a:rPr lang="en-US" dirty="0"/>
              <a:t>Table of Contents</a:t>
            </a:r>
          </a:p>
        </p:txBody>
      </p:sp>
      <p:sp>
        <p:nvSpPr>
          <p:cNvPr id="3" name="Content Placeholder 2">
            <a:extLst>
              <a:ext uri="{FF2B5EF4-FFF2-40B4-BE49-F238E27FC236}">
                <a16:creationId xmlns:a16="http://schemas.microsoft.com/office/drawing/2014/main" id="{426E18AF-0698-4CDB-AE87-2684FA200B10}"/>
              </a:ext>
            </a:extLst>
          </p:cNvPr>
          <p:cNvSpPr>
            <a:spLocks noGrp="1"/>
          </p:cNvSpPr>
          <p:nvPr>
            <p:ph idx="1"/>
          </p:nvPr>
        </p:nvSpPr>
        <p:spPr/>
        <p:txBody>
          <a:bodyPr>
            <a:normAutofit fontScale="92500" lnSpcReduction="20000"/>
          </a:bodyPr>
          <a:lstStyle/>
          <a:p>
            <a:r>
              <a:rPr lang="en-US" dirty="0"/>
              <a:t>Introduction of the discussion</a:t>
            </a:r>
          </a:p>
          <a:p>
            <a:r>
              <a:rPr lang="en-US" dirty="0"/>
              <a:t>The realities of library services in the new normal</a:t>
            </a:r>
          </a:p>
          <a:p>
            <a:r>
              <a:rPr lang="en-US" dirty="0"/>
              <a:t>Beginning of reference services</a:t>
            </a:r>
          </a:p>
          <a:p>
            <a:r>
              <a:rPr lang="en-US" dirty="0"/>
              <a:t>Reference services in the new normal</a:t>
            </a:r>
          </a:p>
          <a:p>
            <a:r>
              <a:rPr lang="en-US" dirty="0"/>
              <a:t>Digital reference services tools</a:t>
            </a:r>
          </a:p>
          <a:p>
            <a:r>
              <a:rPr lang="en-US" dirty="0"/>
              <a:t>University libraries in the new normal</a:t>
            </a:r>
          </a:p>
          <a:p>
            <a:r>
              <a:rPr lang="en-US" dirty="0"/>
              <a:t>University libraries in Nigeria</a:t>
            </a:r>
          </a:p>
          <a:p>
            <a:r>
              <a:rPr lang="en-US" dirty="0"/>
              <a:t>State of digital reference services in Nigerian university libraries</a:t>
            </a:r>
          </a:p>
          <a:p>
            <a:r>
              <a:rPr lang="en-US" dirty="0"/>
              <a:t>The way out</a:t>
            </a:r>
          </a:p>
          <a:p>
            <a:r>
              <a:rPr lang="en-US" dirty="0"/>
              <a:t>Conclusion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017450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CB871-723C-44A5-B9A5-0B8D03E33DF2}"/>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Introduction</a:t>
            </a:r>
          </a:p>
        </p:txBody>
      </p:sp>
      <p:sp>
        <p:nvSpPr>
          <p:cNvPr id="3" name="Content Placeholder 2">
            <a:extLst>
              <a:ext uri="{FF2B5EF4-FFF2-40B4-BE49-F238E27FC236}">
                <a16:creationId xmlns:a16="http://schemas.microsoft.com/office/drawing/2014/main" id="{8F302FB2-EEED-4C27-87E7-00BA4FB7D8D9}"/>
              </a:ext>
            </a:extLst>
          </p:cNvPr>
          <p:cNvSpPr>
            <a:spLocks noGrp="1"/>
          </p:cNvSpPr>
          <p:nvPr>
            <p:ph idx="1"/>
          </p:nvPr>
        </p:nvSpPr>
        <p:spPr>
          <a:xfrm>
            <a:off x="838200" y="1535837"/>
            <a:ext cx="10515600" cy="4641126"/>
          </a:xfrm>
        </p:spPr>
        <p:txBody>
          <a:bodyPr/>
          <a:lstStyle/>
          <a:p>
            <a:r>
              <a:rPr lang="en-US" dirty="0">
                <a:latin typeface="Times New Roman" panose="02020603050405020304" pitchFamily="18" charset="0"/>
                <a:cs typeface="Times New Roman" panose="02020603050405020304" pitchFamily="18" charset="0"/>
              </a:rPr>
              <a:t>Digital technologies and strategies – the trending fashion in libraries</a:t>
            </a:r>
          </a:p>
          <a:p>
            <a:r>
              <a:rPr lang="en-US" dirty="0">
                <a:latin typeface="Times New Roman" panose="02020603050405020304" pitchFamily="18" charset="0"/>
                <a:cs typeface="Times New Roman" panose="02020603050405020304" pitchFamily="18" charset="0"/>
              </a:rPr>
              <a:t>Libraries use technologies to drive processes and render services</a:t>
            </a:r>
          </a:p>
          <a:p>
            <a:r>
              <a:rPr lang="en-US" dirty="0">
                <a:latin typeface="Times New Roman" panose="02020603050405020304" pitchFamily="18" charset="0"/>
                <a:cs typeface="Times New Roman" panose="02020603050405020304" pitchFamily="18" charset="0"/>
              </a:rPr>
              <a:t>Digital technologies continue to transform the library work environment especially reference services</a:t>
            </a:r>
          </a:p>
          <a:p>
            <a:r>
              <a:rPr lang="en-US" dirty="0">
                <a:latin typeface="Times New Roman" panose="02020603050405020304" pitchFamily="18" charset="0"/>
                <a:cs typeface="Times New Roman" panose="02020603050405020304" pitchFamily="18" charset="0"/>
              </a:rPr>
              <a:t>The Internet continues to be the dominant influencer of  library services</a:t>
            </a:r>
          </a:p>
          <a:p>
            <a:r>
              <a:rPr lang="en-US" dirty="0">
                <a:latin typeface="Times New Roman" panose="02020603050405020304" pitchFamily="18" charset="0"/>
                <a:cs typeface="Times New Roman" panose="02020603050405020304" pitchFamily="18" charset="0"/>
              </a:rPr>
              <a:t>University libraries are leveraging digital technologies to satisfy users’ needs</a:t>
            </a:r>
          </a:p>
          <a:p>
            <a:r>
              <a:rPr lang="en-US" dirty="0">
                <a:latin typeface="Times New Roman" panose="02020603050405020304" pitchFamily="18" charset="0"/>
                <a:cs typeface="Times New Roman" panose="02020603050405020304" pitchFamily="18" charset="0"/>
              </a:rPr>
              <a:t>Digital technologies are changing the traditional role of reference librarians</a:t>
            </a:r>
          </a:p>
        </p:txBody>
      </p:sp>
    </p:spTree>
    <p:extLst>
      <p:ext uri="{BB962C8B-B14F-4D97-AF65-F5344CB8AC3E}">
        <p14:creationId xmlns:p14="http://schemas.microsoft.com/office/powerpoint/2010/main" val="1913466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D1FE9-EBD6-4820-93D3-E70557A860A4}"/>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Behold, old things become new…</a:t>
            </a:r>
          </a:p>
        </p:txBody>
      </p:sp>
      <p:sp>
        <p:nvSpPr>
          <p:cNvPr id="3" name="Content Placeholder 2">
            <a:extLst>
              <a:ext uri="{FF2B5EF4-FFF2-40B4-BE49-F238E27FC236}">
                <a16:creationId xmlns:a16="http://schemas.microsoft.com/office/drawing/2014/main" id="{F5C029B9-A05B-4145-9BBD-958DFC1A070A}"/>
              </a:ext>
            </a:extLst>
          </p:cNvPr>
          <p:cNvSpPr>
            <a:spLocks noGrp="1"/>
          </p:cNvSpPr>
          <p:nvPr>
            <p:ph idx="1"/>
          </p:nvPr>
        </p:nvSpPr>
        <p:spPr/>
        <p:txBody>
          <a:bodyPr>
            <a:normAutofit lnSpcReduction="10000"/>
          </a:bodyPr>
          <a:lstStyle/>
          <a:p>
            <a:r>
              <a:rPr lang="en-US" dirty="0">
                <a:latin typeface="Times New Roman" panose="02020603050405020304" pitchFamily="18" charset="0"/>
                <a:cs typeface="Times New Roman" panose="02020603050405020304" pitchFamily="18" charset="0"/>
              </a:rPr>
              <a:t>Digital technologies create new realities with:</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New tools, </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New environment, </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New information </a:t>
            </a:r>
            <a:r>
              <a:rPr lang="en-US" dirty="0" err="1">
                <a:latin typeface="Times New Roman" panose="02020603050405020304" pitchFamily="18" charset="0"/>
                <a:cs typeface="Times New Roman" panose="02020603050405020304" pitchFamily="18" charset="0"/>
              </a:rPr>
              <a:t>behaviours</a:t>
            </a:r>
            <a:r>
              <a:rPr lang="en-US"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New information needs</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New information types and formats</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New strategies</a:t>
            </a:r>
          </a:p>
          <a:p>
            <a:r>
              <a:rPr lang="en-US" sz="5400" dirty="0">
                <a:latin typeface="Times New Roman" panose="02020603050405020304" pitchFamily="18" charset="0"/>
                <a:cs typeface="Times New Roman" panose="02020603050405020304" pitchFamily="18" charset="0"/>
              </a:rPr>
              <a:t>New Normal</a:t>
            </a:r>
          </a:p>
        </p:txBody>
      </p:sp>
    </p:spTree>
    <p:extLst>
      <p:ext uri="{BB962C8B-B14F-4D97-AF65-F5344CB8AC3E}">
        <p14:creationId xmlns:p14="http://schemas.microsoft.com/office/powerpoint/2010/main" val="1753306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24B68-8E5D-4FC2-9538-374346475C34}"/>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Reference Services at the beginning</a:t>
            </a:r>
          </a:p>
        </p:txBody>
      </p:sp>
      <p:sp>
        <p:nvSpPr>
          <p:cNvPr id="3" name="Content Placeholder 2">
            <a:extLst>
              <a:ext uri="{FF2B5EF4-FFF2-40B4-BE49-F238E27FC236}">
                <a16:creationId xmlns:a16="http://schemas.microsoft.com/office/drawing/2014/main" id="{A3EDD3E5-E32E-40BD-95F7-E36C7D81E158}"/>
              </a:ext>
            </a:extLst>
          </p:cNvPr>
          <p:cNvSpPr>
            <a:spLocks noGrp="1"/>
          </p:cNvSpPr>
          <p:nvPr>
            <p:ph idx="1"/>
          </p:nvPr>
        </p:nvSpPr>
        <p:spPr/>
        <p:txBody>
          <a:bodyPr>
            <a:normAutofit fontScale="92500" lnSpcReduction="20000"/>
          </a:bodyPr>
          <a:lstStyle/>
          <a:p>
            <a:r>
              <a:rPr lang="en-US" dirty="0">
                <a:latin typeface="Times New Roman" panose="02020603050405020304" pitchFamily="18" charset="0"/>
                <a:cs typeface="Times New Roman" panose="02020603050405020304" pitchFamily="18" charset="0"/>
              </a:rPr>
              <a:t>Emphasizes assistance to readers (Ford, 1988)</a:t>
            </a:r>
          </a:p>
          <a:p>
            <a:r>
              <a:rPr lang="en-US" dirty="0">
                <a:latin typeface="Times New Roman" panose="02020603050405020304" pitchFamily="18" charset="0"/>
                <a:cs typeface="Times New Roman" panose="02020603050405020304" pitchFamily="18" charset="0"/>
              </a:rPr>
              <a:t>personal assistance provided by skilled personnel to library patrons in search of information (Thorpe, 2017)</a:t>
            </a:r>
          </a:p>
          <a:p>
            <a:r>
              <a:rPr lang="en-US" dirty="0">
                <a:latin typeface="Times New Roman" panose="02020603050405020304" pitchFamily="18" charset="0"/>
                <a:cs typeface="Times New Roman" panose="02020603050405020304" pitchFamily="18" charset="0"/>
              </a:rPr>
              <a:t>First introduced by </a:t>
            </a:r>
            <a:r>
              <a:rPr lang="en-US" dirty="0" err="1">
                <a:latin typeface="Times New Roman" panose="02020603050405020304" pitchFamily="18" charset="0"/>
                <a:cs typeface="Times New Roman" panose="02020603050405020304" pitchFamily="18" charset="0"/>
              </a:rPr>
              <a:t>Melvil</a:t>
            </a:r>
            <a:r>
              <a:rPr lang="en-US" dirty="0">
                <a:latin typeface="Times New Roman" panose="02020603050405020304" pitchFamily="18" charset="0"/>
                <a:cs typeface="Times New Roman" panose="02020603050405020304" pitchFamily="18" charset="0"/>
              </a:rPr>
              <a:t> Dewey at the Columbia College in 1880</a:t>
            </a:r>
          </a:p>
          <a:p>
            <a:r>
              <a:rPr lang="en-US" dirty="0">
                <a:latin typeface="Times New Roman" panose="02020603050405020304" pitchFamily="18" charset="0"/>
                <a:cs typeface="Times New Roman" panose="02020603050405020304" pitchFamily="18" charset="0"/>
              </a:rPr>
              <a:t>Early reference librarians explained the use of bibliographic apparatus and reference books, and prepared bibliographies</a:t>
            </a:r>
          </a:p>
          <a:p>
            <a:r>
              <a:rPr lang="en-US" dirty="0">
                <a:latin typeface="Times New Roman" panose="02020603050405020304" pitchFamily="18" charset="0"/>
                <a:cs typeface="Times New Roman" panose="02020603050405020304" pitchFamily="18" charset="0"/>
              </a:rPr>
              <a:t>They also demonstrated the ability to know what the inquirers actually wanted.</a:t>
            </a:r>
          </a:p>
          <a:p>
            <a:r>
              <a:rPr lang="en-US" dirty="0">
                <a:latin typeface="Times New Roman" panose="02020603050405020304" pitchFamily="18" charset="0"/>
                <a:cs typeface="Times New Roman" panose="02020603050405020304" pitchFamily="18" charset="0"/>
              </a:rPr>
              <a:t>Later reference librarians provided information directly to users and also instruct them in techniques of finding information</a:t>
            </a:r>
          </a:p>
          <a:p>
            <a:r>
              <a:rPr lang="en-US" dirty="0">
                <a:latin typeface="Times New Roman" panose="02020603050405020304" pitchFamily="18" charset="0"/>
                <a:cs typeface="Times New Roman" panose="02020603050405020304" pitchFamily="18" charset="0"/>
              </a:rPr>
              <a:t>Today, the reference desk represents a critical mass of resources – human, printed and electronic, and technologies to help users</a:t>
            </a:r>
          </a:p>
        </p:txBody>
      </p:sp>
    </p:spTree>
    <p:extLst>
      <p:ext uri="{BB962C8B-B14F-4D97-AF65-F5344CB8AC3E}">
        <p14:creationId xmlns:p14="http://schemas.microsoft.com/office/powerpoint/2010/main" val="1658077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B6E0A-38EA-40A1-B330-097F3307B4D0}"/>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Reference Services in the New Normal </a:t>
            </a:r>
          </a:p>
        </p:txBody>
      </p:sp>
      <p:sp>
        <p:nvSpPr>
          <p:cNvPr id="3" name="Content Placeholder 2">
            <a:extLst>
              <a:ext uri="{FF2B5EF4-FFF2-40B4-BE49-F238E27FC236}">
                <a16:creationId xmlns:a16="http://schemas.microsoft.com/office/drawing/2014/main" id="{4E0FE396-3F22-4839-A1CD-250138E74FAC}"/>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Digital technologies transform reference service from resource-centric to user-centric.</a:t>
            </a:r>
          </a:p>
          <a:p>
            <a:r>
              <a:rPr lang="en-US" dirty="0">
                <a:latin typeface="Times New Roman" panose="02020603050405020304" pitchFamily="18" charset="0"/>
                <a:cs typeface="Times New Roman" panose="02020603050405020304" pitchFamily="18" charset="0"/>
              </a:rPr>
              <a:t>Reference desks are being replaced by computer terminals </a:t>
            </a:r>
          </a:p>
          <a:p>
            <a:r>
              <a:rPr lang="en-US" dirty="0">
                <a:latin typeface="Times New Roman" panose="02020603050405020304" pitchFamily="18" charset="0"/>
                <a:cs typeface="Times New Roman" panose="02020603050405020304" pitchFamily="18" charset="0"/>
              </a:rPr>
              <a:t>Reference librarians are being replaced by web interfaces and chat boxes</a:t>
            </a:r>
          </a:p>
          <a:p>
            <a:r>
              <a:rPr lang="en-US" dirty="0">
                <a:latin typeface="Times New Roman" panose="02020603050405020304" pitchFamily="18" charset="0"/>
                <a:cs typeface="Times New Roman" panose="02020603050405020304" pitchFamily="18" charset="0"/>
              </a:rPr>
              <a:t>FAQs, annotations and suggestions providing quick responses to reference queries on websites and library web pages</a:t>
            </a:r>
          </a:p>
          <a:p>
            <a:r>
              <a:rPr lang="en-US" dirty="0">
                <a:latin typeface="Times New Roman" panose="02020603050405020304" pitchFamily="18" charset="0"/>
                <a:cs typeface="Times New Roman" panose="02020603050405020304" pitchFamily="18" charset="0"/>
              </a:rPr>
              <a:t>Access to information made possible by integrated online catalogs, databases, tables of contents and periodical articles.</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9705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11C00-41E6-44BC-AACA-F54607EF2178}"/>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Digital Reference Services Tools</a:t>
            </a:r>
          </a:p>
        </p:txBody>
      </p:sp>
      <p:sp>
        <p:nvSpPr>
          <p:cNvPr id="3" name="Content Placeholder 2">
            <a:extLst>
              <a:ext uri="{FF2B5EF4-FFF2-40B4-BE49-F238E27FC236}">
                <a16:creationId xmlns:a16="http://schemas.microsoft.com/office/drawing/2014/main" id="{C872619A-01A1-4449-9E11-7CC368CBA562}"/>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Email interface or web forms </a:t>
            </a:r>
          </a:p>
          <a:p>
            <a:r>
              <a:rPr lang="en-US" dirty="0">
                <a:latin typeface="Times New Roman" panose="02020603050405020304" pitchFamily="18" charset="0"/>
                <a:cs typeface="Times New Roman" panose="02020603050405020304" pitchFamily="18" charset="0"/>
              </a:rPr>
              <a:t>FAQ and Bulletin Board System (BBS)</a:t>
            </a:r>
          </a:p>
          <a:p>
            <a:r>
              <a:rPr lang="en-US" dirty="0">
                <a:latin typeface="Times New Roman" panose="02020603050405020304" pitchFamily="18" charset="0"/>
                <a:cs typeface="Times New Roman" panose="02020603050405020304" pitchFamily="18" charset="0"/>
              </a:rPr>
              <a:t>Collaborative online tools</a:t>
            </a:r>
          </a:p>
          <a:p>
            <a:r>
              <a:rPr lang="en-US" dirty="0">
                <a:latin typeface="Times New Roman" panose="02020603050405020304" pitchFamily="18" charset="0"/>
                <a:cs typeface="Times New Roman" panose="02020603050405020304" pitchFamily="18" charset="0"/>
              </a:rPr>
              <a:t>Instant messaging technologies e.g. Instant Messenger, </a:t>
            </a:r>
            <a:r>
              <a:rPr lang="en-US" dirty="0" err="1">
                <a:latin typeface="Times New Roman" panose="02020603050405020304" pitchFamily="18" charset="0"/>
                <a:cs typeface="Times New Roman" panose="02020603050405020304" pitchFamily="18" charset="0"/>
              </a:rPr>
              <a:t>Meebo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etc</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Online telephone services e.g. Skype, Google Talk</a:t>
            </a:r>
          </a:p>
          <a:p>
            <a:r>
              <a:rPr lang="en-US" dirty="0">
                <a:latin typeface="Times New Roman" panose="02020603050405020304" pitchFamily="18" charset="0"/>
                <a:cs typeface="Times New Roman" panose="02020603050405020304" pitchFamily="18" charset="0"/>
              </a:rPr>
              <a:t>Web 2.0/social media technologies</a:t>
            </a:r>
          </a:p>
          <a:p>
            <a:r>
              <a:rPr lang="en-US" dirty="0">
                <a:latin typeface="Times New Roman" panose="02020603050405020304" pitchFamily="18" charset="0"/>
                <a:cs typeface="Times New Roman" panose="02020603050405020304" pitchFamily="18" charset="0"/>
              </a:rPr>
              <a:t>Web 3.0/humanized reference service tools</a:t>
            </a:r>
          </a:p>
          <a:p>
            <a:r>
              <a:rPr lang="en-US" dirty="0" err="1">
                <a:latin typeface="Times New Roman" panose="02020603050405020304" pitchFamily="18" charset="0"/>
                <a:cs typeface="Times New Roman" panose="02020603050405020304" pitchFamily="18" charset="0"/>
              </a:rPr>
              <a:t>QuestionPoint</a:t>
            </a: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55175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1459</TotalTime>
  <Words>1494</Words>
  <Application>Microsoft Office PowerPoint</Application>
  <PresentationFormat>Widescreen</PresentationFormat>
  <Paragraphs>146</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Times New Roman</vt:lpstr>
      <vt:lpstr>Wingdings</vt:lpstr>
      <vt:lpstr>Office Theme</vt:lpstr>
      <vt:lpstr>Digital Reference Services in Nigerian University Libraries: What is the State of the Matter?  </vt:lpstr>
      <vt:lpstr>Acknowledgement</vt:lpstr>
      <vt:lpstr>Dr. Akinniyi A. Adeleke</vt:lpstr>
      <vt:lpstr>Table of Contents</vt:lpstr>
      <vt:lpstr>Introduction</vt:lpstr>
      <vt:lpstr>Behold, old things become new…</vt:lpstr>
      <vt:lpstr>Reference Services at the beginning</vt:lpstr>
      <vt:lpstr>Reference Services in the New Normal </vt:lpstr>
      <vt:lpstr>Digital Reference Services Tools</vt:lpstr>
      <vt:lpstr>Merits of Digital Reference Services</vt:lpstr>
      <vt:lpstr>University Libraries of the New Normal</vt:lpstr>
      <vt:lpstr>University Libraries in Nigeria</vt:lpstr>
      <vt:lpstr>State of Digital Reference Services in Nigerian University Libraries</vt:lpstr>
      <vt:lpstr>Reasons for the State of Digital Reference Services in Nigerian University Libraries</vt:lpstr>
      <vt:lpstr>The way out</vt:lpstr>
      <vt:lpstr>Conclusion</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Reference Services in Nigerian University Libraries: Anxieties and Assurances</dc:title>
  <dc:creator>HP</dc:creator>
  <cp:lastModifiedBy>HP</cp:lastModifiedBy>
  <cp:revision>67</cp:revision>
  <dcterms:created xsi:type="dcterms:W3CDTF">2023-05-21T04:42:38Z</dcterms:created>
  <dcterms:modified xsi:type="dcterms:W3CDTF">2023-05-23T01:43:13Z</dcterms:modified>
</cp:coreProperties>
</file>