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66"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2/5/24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2/5/24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2/5/24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2/5/24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https://dailynous.com/wp-content/uploads/2021/12/wardell-susan-what-lecturers-do.png"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7BB6729-3FE3-B04F-87C8-0466A73C108C}"/>
              </a:ext>
            </a:extLst>
          </p:cNvPr>
          <p:cNvSpPr>
            <a:spLocks noGrp="1"/>
          </p:cNvSpPr>
          <p:nvPr>
            <p:ph type="subTitle" idx="1"/>
          </p:nvPr>
        </p:nvSpPr>
        <p:spPr>
          <a:xfrm>
            <a:off x="1507066" y="538480"/>
            <a:ext cx="9607973" cy="5892799"/>
          </a:xfrm>
        </p:spPr>
        <p:txBody>
          <a:bodyPr>
            <a:normAutofit/>
          </a:bodyPr>
          <a:lstStyle/>
          <a:p>
            <a:pPr algn="ctr"/>
            <a:r>
              <a:rPr lang="en-NG"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Synergy in Academia: Unveiling the Roles and Responsibilities of Faculty and </a:t>
            </a:r>
            <a:r>
              <a:rPr lang="en-US"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Academic Leadership </a:t>
            </a:r>
            <a:r>
              <a:rPr lang="en-NG"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 University Success</a:t>
            </a:r>
            <a:endParaRPr lang="en-NG"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NG" sz="1800"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0000"/>
              </a:lnSpc>
            </a:pP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Prof. B. F. </a:t>
            </a:r>
            <a:r>
              <a:rPr lang="en-US" sz="1800" b="1" dirty="0" err="1">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Sule</a:t>
            </a: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err="1">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FAEng</a:t>
            </a: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0000"/>
              </a:lnSpc>
            </a:pP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Department of Civil and Environmental Engineering</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0000"/>
              </a:lnSpc>
            </a:pPr>
            <a:r>
              <a:rPr lang="en-US" sz="1800" b="1" dirty="0" err="1">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Kwara</a:t>
            </a: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State University</a:t>
            </a:r>
            <a:r>
              <a:rPr lang="en-NG" dirty="0">
                <a:latin typeface="Calibri" panose="020F0502020204030204" pitchFamily="34" charset="0"/>
                <a:ea typeface="Calibri" panose="020F0502020204030204" pitchFamily="34" charset="0"/>
                <a:cs typeface="Times New Roman" panose="02020603050405020304" pitchFamily="18" charset="0"/>
              </a:rPr>
              <a:t>, </a:t>
            </a:r>
            <a:r>
              <a:rPr lang="en-US" sz="1800" b="1" dirty="0" err="1">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Malete</a:t>
            </a: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Nigeria</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A paper delivered at a one-day interactive capacity training workshop on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20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Effective Academic Leadership for Deans of Faculties and Heads of Departments in </a:t>
            </a:r>
            <a:r>
              <a:rPr lang="en-US" sz="2000" b="1" dirty="0" err="1">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Kwara</a:t>
            </a:r>
            <a:r>
              <a:rPr lang="en-US" sz="20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 State University</a:t>
            </a:r>
            <a:endParaRPr lang="en-NG" sz="20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1800" b="1" dirty="0">
                <a:solidFill>
                  <a:srgbClr val="374151"/>
                </a:solidFill>
                <a:effectLst/>
                <a:latin typeface="Times New Roman" panose="02020603050405020304" pitchFamily="18" charset="0"/>
                <a:ea typeface="Calibri" panose="020F0502020204030204" pitchFamily="34" charset="0"/>
                <a:cs typeface="Times New Roman" panose="02020603050405020304" pitchFamily="18" charset="0"/>
              </a:rPr>
              <a:t>Organized by Centre for Research and Development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3065702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AC1998-2727-794A-B9D3-F3935C337A49}"/>
              </a:ext>
            </a:extLst>
          </p:cNvPr>
          <p:cNvSpPr>
            <a:spLocks noGrp="1"/>
          </p:cNvSpPr>
          <p:nvPr>
            <p:ph idx="1"/>
          </p:nvPr>
        </p:nvSpPr>
        <p:spPr>
          <a:xfrm>
            <a:off x="677334" y="335281"/>
            <a:ext cx="10874586" cy="5706082"/>
          </a:xfrm>
        </p:spPr>
        <p:txBody>
          <a:bodyPr/>
          <a:lstStyle/>
          <a:p>
            <a:pPr marL="0" indent="0" algn="ctr">
              <a:buNone/>
            </a:pPr>
            <a:r>
              <a:rPr lang="en-NG" sz="2400" b="1" dirty="0">
                <a:solidFill>
                  <a:srgbClr val="27364A"/>
                </a:solidFill>
                <a:effectLst/>
                <a:latin typeface="Times New Roman" panose="02020603050405020304" pitchFamily="18" charset="0"/>
                <a:ea typeface="Times New Roman" panose="02020603050405020304" pitchFamily="18" charset="0"/>
              </a:rPr>
              <a:t>RESPONSIBILITIES OF ACADEMIC STAFF (FACULTY)</a:t>
            </a:r>
            <a:endParaRPr lang="en-NG" sz="2400" b="1" dirty="0">
              <a:effectLst/>
              <a:latin typeface="Times New Roman" panose="02020603050405020304" pitchFamily="18" charset="0"/>
              <a:ea typeface="Times New Roman" panose="02020603050405020304" pitchFamily="18" charset="0"/>
            </a:endParaRPr>
          </a:p>
          <a:p>
            <a:pPr marL="0" indent="0">
              <a:buNone/>
            </a:pPr>
            <a:r>
              <a:rPr lang="en-NG" sz="1800" b="1" dirty="0">
                <a:solidFill>
                  <a:srgbClr val="1E3445"/>
                </a:solidFill>
                <a:effectLst/>
                <a:latin typeface="Times New Roman" panose="02020603050405020304" pitchFamily="18" charset="0"/>
                <a:ea typeface="Times New Roman" panose="02020603050405020304" pitchFamily="18" charset="0"/>
              </a:rPr>
              <a:t>Primary duties of faculty include</a:t>
            </a:r>
            <a:r>
              <a:rPr lang="en-NG" sz="1800" dirty="0">
                <a:solidFill>
                  <a:srgbClr val="1E3445"/>
                </a:solidFill>
                <a:effectLst/>
                <a:latin typeface="Times New Roman" panose="02020603050405020304" pitchFamily="18" charset="0"/>
                <a:ea typeface="Times New Roman" panose="02020603050405020304" pitchFamily="18" charset="0"/>
              </a:rPr>
              <a:t>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effective classroom teaching,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academic advising and counseling of students,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participation in departmental committee work,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continuous development of the curriculum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research and scholarly activity,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service such as assisting </a:t>
            </a:r>
            <a:r>
              <a:rPr lang="en-US" sz="1800" dirty="0">
                <a:solidFill>
                  <a:srgbClr val="1E3445"/>
                </a:solidFill>
                <a:effectLst/>
                <a:latin typeface="Times New Roman" panose="02020603050405020304" pitchFamily="18" charset="0"/>
                <a:ea typeface="Times New Roman" panose="02020603050405020304" pitchFamily="18" charset="0"/>
              </a:rPr>
              <a:t>in community development</a:t>
            </a:r>
            <a:r>
              <a:rPr lang="en-NG" sz="1800" dirty="0">
                <a:solidFill>
                  <a:srgbClr val="1E3445"/>
                </a:solidFill>
                <a:effectLst/>
                <a:latin typeface="Times New Roman" panose="02020603050405020304" pitchFamily="18" charset="0"/>
                <a:ea typeface="Times New Roman" panose="02020603050405020304" pitchFamily="18" charset="0"/>
              </a:rPr>
              <a:t> </a:t>
            </a:r>
          </a:p>
          <a:p>
            <a:pPr>
              <a:buFont typeface="Wingdings" pitchFamily="2" charset="2"/>
              <a:buChar char="v"/>
            </a:pPr>
            <a:r>
              <a:rPr lang="en-NG" sz="1800" dirty="0">
                <a:solidFill>
                  <a:srgbClr val="1E3445"/>
                </a:solidFill>
                <a:effectLst/>
                <a:latin typeface="Times New Roman" panose="02020603050405020304" pitchFamily="18" charset="0"/>
                <a:ea typeface="Times New Roman" panose="02020603050405020304" pitchFamily="18" charset="0"/>
              </a:rPr>
              <a:t>initiatives designed to help students succeed academically, </a:t>
            </a:r>
          </a:p>
          <a:p>
            <a:pPr>
              <a:buFont typeface="Wingdings" pitchFamily="2" charset="2"/>
              <a:buChar char="v"/>
            </a:pPr>
            <a:r>
              <a:rPr lang="en-GB" dirty="0">
                <a:solidFill>
                  <a:srgbClr val="1E3445"/>
                </a:solidFill>
                <a:latin typeface="Times New Roman" panose="02020603050405020304" pitchFamily="18" charset="0"/>
                <a:ea typeface="Times New Roman" panose="02020603050405020304" pitchFamily="18" charset="0"/>
              </a:rPr>
              <a:t>t</a:t>
            </a:r>
            <a:r>
              <a:rPr lang="en-NG" dirty="0">
                <a:solidFill>
                  <a:srgbClr val="1E3445"/>
                </a:solidFill>
                <a:latin typeface="Times New Roman" panose="02020603050405020304" pitchFamily="18" charset="0"/>
                <a:ea typeface="Times New Roman" panose="02020603050405020304" pitchFamily="18" charset="0"/>
              </a:rPr>
              <a:t>aking on </a:t>
            </a:r>
            <a:r>
              <a:rPr lang="en-NG" sz="1800" dirty="0">
                <a:solidFill>
                  <a:srgbClr val="1E3445"/>
                </a:solidFill>
                <a:effectLst/>
                <a:latin typeface="Times New Roman" panose="02020603050405020304" pitchFamily="18" charset="0"/>
                <a:ea typeface="Times New Roman" panose="02020603050405020304" pitchFamily="18" charset="0"/>
              </a:rPr>
              <a:t>other assigned duties. </a:t>
            </a:r>
          </a:p>
          <a:p>
            <a:pPr>
              <a:buFont typeface="Wingdings" pitchFamily="2" charset="2"/>
              <a:buChar char="v"/>
            </a:pPr>
            <a:r>
              <a:rPr lang="en-GB" dirty="0">
                <a:solidFill>
                  <a:srgbClr val="1E3445"/>
                </a:solidFill>
                <a:latin typeface="Times New Roman" panose="02020603050405020304" pitchFamily="18" charset="0"/>
                <a:ea typeface="Times New Roman" panose="02020603050405020304" pitchFamily="18" charset="0"/>
              </a:rPr>
              <a:t>P</a:t>
            </a:r>
            <a:r>
              <a:rPr lang="en-NG" dirty="0">
                <a:solidFill>
                  <a:srgbClr val="1E3445"/>
                </a:solidFill>
                <a:latin typeface="Times New Roman" panose="02020603050405020304" pitchFamily="18" charset="0"/>
                <a:ea typeface="Times New Roman" panose="02020603050405020304" pitchFamily="18" charset="0"/>
              </a:rPr>
              <a:t>articipating in</a:t>
            </a:r>
            <a:r>
              <a:rPr lang="en-NG" sz="1800" dirty="0">
                <a:solidFill>
                  <a:srgbClr val="1E3445"/>
                </a:solidFill>
                <a:effectLst/>
                <a:latin typeface="Times New Roman" panose="02020603050405020304" pitchFamily="18" charset="0"/>
                <a:ea typeface="Times New Roman" panose="02020603050405020304" pitchFamily="18" charset="0"/>
              </a:rPr>
              <a:t> University governance by participating in committee work, meetings, </a:t>
            </a:r>
          </a:p>
          <a:p>
            <a:pPr marL="0" indent="0">
              <a:buNone/>
            </a:pPr>
            <a:r>
              <a:rPr lang="en-NG" sz="1800" b="1" dirty="0">
                <a:solidFill>
                  <a:srgbClr val="1E3445"/>
                </a:solidFill>
                <a:effectLst/>
                <a:latin typeface="Times New Roman" panose="02020603050405020304" pitchFamily="18" charset="0"/>
                <a:ea typeface="Times New Roman" panose="02020603050405020304" pitchFamily="18" charset="0"/>
              </a:rPr>
              <a:t>Faculty serving on University committees, either through election or appointment with consent, should not interfere with duties related to regularly-scheduled classes and other work assignments related to primary work responsibilities.</a:t>
            </a:r>
            <a:endParaRPr lang="en-NG" sz="1800" b="1" dirty="0">
              <a:effectLst/>
              <a:latin typeface="Times New Roman" panose="02020603050405020304" pitchFamily="18" charset="0"/>
              <a:ea typeface="Times New Roman" panose="02020603050405020304" pitchFamily="18" charset="0"/>
            </a:endParaRPr>
          </a:p>
          <a:p>
            <a:pPr>
              <a:buFont typeface="Wingdings" pitchFamily="2" charset="2"/>
              <a:buChar char="v"/>
            </a:pPr>
            <a:endParaRPr lang="en-NG" sz="1800" dirty="0">
              <a:effectLst/>
              <a:latin typeface="Times New Roman" panose="02020603050405020304" pitchFamily="18" charset="0"/>
              <a:ea typeface="Times New Roman" panose="02020603050405020304" pitchFamily="18" charset="0"/>
            </a:endParaRPr>
          </a:p>
          <a:p>
            <a:endParaRPr lang="en-NG" dirty="0"/>
          </a:p>
        </p:txBody>
      </p:sp>
    </p:spTree>
    <p:extLst>
      <p:ext uri="{BB962C8B-B14F-4D97-AF65-F5344CB8AC3E}">
        <p14:creationId xmlns:p14="http://schemas.microsoft.com/office/powerpoint/2010/main" val="3632612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AB2667-2669-9940-B320-C89BE879E3C5}"/>
              </a:ext>
            </a:extLst>
          </p:cNvPr>
          <p:cNvSpPr>
            <a:spLocks noGrp="1"/>
          </p:cNvSpPr>
          <p:nvPr>
            <p:ph idx="1"/>
          </p:nvPr>
        </p:nvSpPr>
        <p:spPr>
          <a:xfrm>
            <a:off x="6553500" y="1416923"/>
            <a:ext cx="16590162" cy="6633784"/>
          </a:xfrm>
        </p:spPr>
        <p:txBody>
          <a:bodyPr/>
          <a:lstStyle/>
          <a:p>
            <a:endParaRPr lang="en-NG" dirty="0"/>
          </a:p>
        </p:txBody>
      </p:sp>
      <p:sp>
        <p:nvSpPr>
          <p:cNvPr id="4" name="Rectangle 2">
            <a:extLst>
              <a:ext uri="{FF2B5EF4-FFF2-40B4-BE49-F238E27FC236}">
                <a16:creationId xmlns:a16="http://schemas.microsoft.com/office/drawing/2014/main" id="{0F876909-FD39-EC44-B488-FD0DA5CAB917}"/>
              </a:ext>
            </a:extLst>
          </p:cNvPr>
          <p:cNvSpPr>
            <a:spLocks noChangeArrowheads="1"/>
          </p:cNvSpPr>
          <p:nvPr/>
        </p:nvSpPr>
        <p:spPr bwMode="auto">
          <a:xfrm>
            <a:off x="6783491" y="106741"/>
            <a:ext cx="19568999" cy="50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NG"/>
          </a:p>
        </p:txBody>
      </p:sp>
      <p:pic>
        <p:nvPicPr>
          <p:cNvPr id="1025" name="Picture 2" descr="What Professors Do - Daily Nous">
            <a:extLst>
              <a:ext uri="{FF2B5EF4-FFF2-40B4-BE49-F238E27FC236}">
                <a16:creationId xmlns:a16="http://schemas.microsoft.com/office/drawing/2014/main" id="{FCC5435C-A4CC-DA46-AC48-209CF910064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966720" y="721360"/>
            <a:ext cx="6827520" cy="573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66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5E141E-D9E6-F64F-95A3-B9EDC9EA826A}"/>
              </a:ext>
            </a:extLst>
          </p:cNvPr>
          <p:cNvSpPr>
            <a:spLocks noGrp="1"/>
          </p:cNvSpPr>
          <p:nvPr>
            <p:ph idx="1"/>
          </p:nvPr>
        </p:nvSpPr>
        <p:spPr>
          <a:xfrm>
            <a:off x="677334" y="406401"/>
            <a:ext cx="8596668" cy="5634962"/>
          </a:xfrm>
        </p:spPr>
        <p:txBody>
          <a:bodyPr/>
          <a:lstStyle/>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NG" sz="2400" b="1" dirty="0">
                <a:solidFill>
                  <a:srgbClr val="27364A"/>
                </a:solidFill>
                <a:effectLst/>
                <a:latin typeface="Times New Roman" panose="02020603050405020304" pitchFamily="18" charset="0"/>
                <a:ea typeface="Times New Roman" panose="02020603050405020304" pitchFamily="18" charset="0"/>
              </a:rPr>
              <a:t>RESPONSIBILITIES OF  FACULTY (ACADEMIC STAFF)</a:t>
            </a:r>
            <a:endParaRPr lang="en-NG" sz="2400" b="1" dirty="0">
              <a:effectLst/>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These duties and responsibilities are summarized in the Figure above titled “what does a lecturer do”. </a:t>
            </a: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figure breaks it into three duties:</a:t>
            </a:r>
          </a:p>
          <a:p>
            <a:pPr lvl="1"/>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teaching, </a:t>
            </a:r>
          </a:p>
          <a:p>
            <a:pPr lvl="1"/>
            <a:r>
              <a:rPr lang="en-US" sz="3600" dirty="0">
                <a:effectLst/>
                <a:latin typeface="Times New Roman" panose="02020603050405020304" pitchFamily="18" charset="0"/>
                <a:ea typeface="Calibri" panose="020F0502020204030204" pitchFamily="34" charset="0"/>
                <a:cs typeface="Times New Roman" panose="02020603050405020304" pitchFamily="18" charset="0"/>
              </a:rPr>
              <a:t>research and </a:t>
            </a:r>
          </a:p>
          <a:p>
            <a:pPr lvl="1"/>
            <a:r>
              <a:rPr lang="en-US" sz="3600" dirty="0">
                <a:effectLst/>
                <a:latin typeface="Times New Roman" panose="02020603050405020304" pitchFamily="18" charset="0"/>
                <a:ea typeface="Calibri" panose="020F0502020204030204" pitchFamily="34" charset="0"/>
                <a:cs typeface="Times New Roman" panose="02020603050405020304" pitchFamily="18" charset="0"/>
              </a:rPr>
              <a:t>service.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lvl="1" indent="0">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Teaching has nine (9) components; research has ten (10) components while service has eleven (11) components.</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3489831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1732ED-D991-B740-9838-7D3D2FA426C6}"/>
              </a:ext>
            </a:extLst>
          </p:cNvPr>
          <p:cNvSpPr>
            <a:spLocks noGrp="1"/>
          </p:cNvSpPr>
          <p:nvPr>
            <p:ph idx="1"/>
          </p:nvPr>
        </p:nvSpPr>
        <p:spPr>
          <a:xfrm>
            <a:off x="677334" y="447041"/>
            <a:ext cx="10579946" cy="5594322"/>
          </a:xfrm>
        </p:spPr>
        <p:txBody>
          <a:bodyPr/>
          <a:lstStyle/>
          <a:p>
            <a:pPr marL="0" indent="0" algn="ctr">
              <a:buNone/>
            </a:pP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DUTIES OF A HEAD OF DEPARTMENT AS AN ACADEMIC LEADER</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p>
          <a:p>
            <a:pPr marL="0" lvl="0" indent="0">
              <a:buNone/>
            </a:pPr>
            <a:r>
              <a:rPr lang="en-US" sz="2800" b="1" dirty="0">
                <a:latin typeface="Times New Roman" panose="02020603050405020304" pitchFamily="18" charset="0"/>
                <a:ea typeface="Calibri" panose="020F0502020204030204" pitchFamily="34" charset="0"/>
                <a:cs typeface="Times New Roman" panose="02020603050405020304" pitchFamily="18" charset="0"/>
              </a:rPr>
              <a:t>	</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Who is a head of department?</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indent="0">
              <a:buNone/>
            </a:pP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A Head of Department (HOD), is a faculty member who 	assumes a leadership 	role within an academic department at 	a university and 	responsible for 	overseeing and managing 	the activities of the department, working closely with 	faculty members, staff, and administrators.</a:t>
            </a:r>
            <a:endParaRPr lang="en-NG"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4044984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159446-0661-8E48-9177-DD26F4AC34DA}"/>
              </a:ext>
            </a:extLst>
          </p:cNvPr>
          <p:cNvSpPr>
            <a:spLocks noGrp="1"/>
          </p:cNvSpPr>
          <p:nvPr>
            <p:ph idx="1"/>
          </p:nvPr>
        </p:nvSpPr>
        <p:spPr>
          <a:xfrm>
            <a:off x="677334" y="447041"/>
            <a:ext cx="10793306" cy="5594322"/>
          </a:xfrm>
        </p:spPr>
        <p:txBody>
          <a:bodyPr/>
          <a:lstStyle/>
          <a:p>
            <a:pPr marL="0" lvl="0" indent="0" algn="ctr">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Responsibilities of the head of department (University of Ilorin)</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The head of department shall be responsible through the Dean and Provost (where applicable) to the Vice-Chancellor for the smooth running of his department.</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He shall make arrangements for the teaching and assessment of all courses as well as for research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programmes</a:t>
            </a:r>
            <a:r>
              <a:rPr lang="en-US" sz="2000" dirty="0">
                <a:effectLst/>
                <a:latin typeface="Calibri" panose="020F0502020204030204" pitchFamily="34" charset="0"/>
                <a:ea typeface="Calibri" panose="020F0502020204030204" pitchFamily="34" charset="0"/>
                <a:cs typeface="Times New Roman" panose="02020603050405020304" pitchFamily="18" charset="0"/>
              </a:rPr>
              <a:t> in the department</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He shall make budgetary and other proposals to the Dean, and operate the budget approved for the Department</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He shall process papers from the Department, through the Dean and Provost (where applicable) for the A&amp;PC</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He shall represent the department at interviews for the appointment of staff of his Department and also accompany the Dean to meetings as may be required</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He shall submit annual report on the activities of the department to the academic planning not later than 31</a:t>
            </a:r>
            <a:r>
              <a:rPr lang="en-US" sz="2000"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US" sz="2000" dirty="0">
                <a:effectLst/>
                <a:latin typeface="Calibri" panose="020F0502020204030204" pitchFamily="34" charset="0"/>
                <a:ea typeface="Calibri" panose="020F0502020204030204" pitchFamily="34" charset="0"/>
                <a:cs typeface="Times New Roman" panose="02020603050405020304" pitchFamily="18" charset="0"/>
              </a:rPr>
              <a:t> July of every year.</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257186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B27785-6A0E-664E-AEE3-3B25760EA97E}"/>
              </a:ext>
            </a:extLst>
          </p:cNvPr>
          <p:cNvSpPr>
            <a:spLocks noGrp="1"/>
          </p:cNvSpPr>
          <p:nvPr>
            <p:ph idx="1"/>
          </p:nvPr>
        </p:nvSpPr>
        <p:spPr>
          <a:xfrm>
            <a:off x="677334" y="528321"/>
            <a:ext cx="10386906" cy="5513042"/>
          </a:xfrm>
        </p:spPr>
        <p:txBody>
          <a:bodyPr>
            <a:normAutofit/>
          </a:bodyPr>
          <a:lstStyle/>
          <a:p>
            <a:pPr marL="342900" lvl="0" indent="-342900">
              <a:buFont typeface="+mj-lt"/>
              <a:buAutoNum type="arabicPeriod"/>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2000" b="1" dirty="0">
                <a:effectLst/>
                <a:latin typeface="Calibri" panose="020F0502020204030204" pitchFamily="34" charset="0"/>
                <a:ea typeface="Calibri" panose="020F0502020204030204" pitchFamily="34" charset="0"/>
                <a:cs typeface="Times New Roman" panose="02020603050405020304" pitchFamily="18" charset="0"/>
              </a:rPr>
              <a:t>Other Responsibilities of the head of department </a:t>
            </a: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7.	</a:t>
            </a: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Student Advising and Support:</a:t>
            </a:r>
            <a:endParaRPr lang="en-NG"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Overseeing student advising and support services within the department.</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Addressing student concerns and contributing to a positive learning environment.</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8.	</a:t>
            </a: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Collaboration with Other Departments:</a:t>
            </a:r>
            <a:endParaRPr lang="en-NG"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Collaborating with other department chairs and academic leaders to foster interdisciplinary initiatives.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Participating in university-wide committees and projects.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9.	</a:t>
            </a: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Conflict Resolution:</a:t>
            </a:r>
            <a:endParaRPr lang="en-NG"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Addressing conflicts or issues within the department, including those involving faculty, staff, or students.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Mediating disputes and promoting a collegial atmosphere.</a:t>
            </a:r>
          </a:p>
          <a:p>
            <a:pPr marL="0" lv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10.	</a:t>
            </a: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Curriculum Development:</a:t>
            </a:r>
            <a:endParaRPr lang="en-NG"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Collaborating with faculty to develop and revise academic programs and curriculum.</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11..	Accreditation and Quality Assurance:</a:t>
            </a:r>
            <a:endParaRPr lang="en-NG"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Ensuring that the department meets accreditation standards and complies with academic regulations.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Participating in accreditation processes and reviews.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96523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E53467-D3E0-4B44-8FA3-80056798F362}"/>
              </a:ext>
            </a:extLst>
          </p:cNvPr>
          <p:cNvSpPr>
            <a:spLocks noGrp="1"/>
          </p:cNvSpPr>
          <p:nvPr>
            <p:ph idx="1"/>
          </p:nvPr>
        </p:nvSpPr>
        <p:spPr>
          <a:xfrm>
            <a:off x="677334" y="264161"/>
            <a:ext cx="10966026" cy="5777202"/>
          </a:xfrm>
        </p:spPr>
        <p:txBody>
          <a:bodyPr/>
          <a:lstStyle/>
          <a:p>
            <a:pPr marL="0" indent="0" algn="ctr">
              <a:buNone/>
            </a:pP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DUTIES OF A DEAN AS AN ACADEMIC LEADER</a:t>
            </a:r>
            <a:endParaRPr lang="en-NG"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b="1" dirty="0">
                <a:effectLst/>
                <a:latin typeface="Times New Roman" panose="02020603050405020304" pitchFamily="18" charset="0"/>
                <a:ea typeface="Calibri" panose="020F0502020204030204" pitchFamily="34" charset="0"/>
                <a:cs typeface="Times New Roman" panose="02020603050405020304" pitchFamily="18" charset="0"/>
              </a:rPr>
              <a:t>Who is a Dean of Faculty?</a:t>
            </a:r>
            <a:endParaRPr lang="en-NG"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He/she is the academic leader of a faculty or 	school within a university. He serves as a liaison 	between faculty, students, and the university 	administration, contributing to the overall 	excellence and reputation of the institution.</a:t>
            </a:r>
            <a:endParaRPr lang="en-NG" sz="40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030728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D5CA70-F3C4-4044-963D-08125678E9F3}"/>
              </a:ext>
            </a:extLst>
          </p:cNvPr>
          <p:cNvSpPr>
            <a:spLocks noGrp="1"/>
          </p:cNvSpPr>
          <p:nvPr>
            <p:ph idx="1"/>
          </p:nvPr>
        </p:nvSpPr>
        <p:spPr>
          <a:xfrm>
            <a:off x="677334" y="721361"/>
            <a:ext cx="10925386" cy="5320002"/>
          </a:xfrm>
        </p:spPr>
        <p:txBody>
          <a:bodyPr>
            <a:normAutofit lnSpcReduction="10000"/>
          </a:bodyPr>
          <a:lstStyle/>
          <a:p>
            <a:pPr marL="0" lvl="0" indent="0" algn="ctr">
              <a:buNone/>
            </a:pPr>
            <a:r>
              <a:rPr lang="en-US" sz="2800" b="1" dirty="0">
                <a:effectLst/>
                <a:latin typeface="Calibri" panose="020F0502020204030204" pitchFamily="34" charset="0"/>
                <a:ea typeface="Calibri" panose="020F0502020204030204" pitchFamily="34" charset="0"/>
                <a:cs typeface="Times New Roman" panose="02020603050405020304" pitchFamily="18" charset="0"/>
              </a:rPr>
              <a:t>Responsibilities of the dean (University of Ilorin)</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The dean shall be chairman at all meetings of the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Facuity</a:t>
            </a:r>
            <a:r>
              <a:rPr lang="en-US" sz="2400" dirty="0">
                <a:effectLst/>
                <a:latin typeface="Calibri" panose="020F0502020204030204" pitchFamily="34" charset="0"/>
                <a:ea typeface="Calibri" panose="020F0502020204030204" pitchFamily="34" charset="0"/>
                <a:cs typeface="Times New Roman" panose="02020603050405020304" pitchFamily="18" charset="0"/>
              </a:rPr>
              <a:t> Board when he is present and shall be a member of all Committees and other Boards appointed by the Faculty</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In the absence of the Dean, the immediate past Dean, if present, shall normally preside. Otherwise, the Board shall elect the Chairman from among the most senior members of (academic) staff present.</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The Dean of a Faculty, where appropriate, shall exercise general superintendence over the academic and administrative affairs of the faculty.</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It shall be the function of the Dean to present to convocation for the conferment of degrees, persons who have qualified for degrees of </a:t>
            </a:r>
            <a:r>
              <a:rPr lang="en-US" sz="2400" dirty="0">
                <a:latin typeface="Calibri" panose="020F0502020204030204" pitchFamily="34" charset="0"/>
                <a:ea typeface="Calibri" panose="020F0502020204030204" pitchFamily="34" charset="0"/>
                <a:cs typeface="Times New Roman" panose="02020603050405020304" pitchFamily="18" charset="0"/>
              </a:rPr>
              <a:t>t</a:t>
            </a:r>
            <a:r>
              <a:rPr lang="en-US" sz="2400" dirty="0">
                <a:effectLst/>
                <a:latin typeface="Calibri" panose="020F0502020204030204" pitchFamily="34" charset="0"/>
                <a:ea typeface="Calibri" panose="020F0502020204030204" pitchFamily="34" charset="0"/>
                <a:cs typeface="Times New Roman" panose="02020603050405020304" pitchFamily="18" charset="0"/>
              </a:rPr>
              <a:t>he university at examinations held in the branches of learning for which responsibility is allocated to the faculty.</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He shall submit annual report of the faculty to the academic planning not later than 31</a:t>
            </a:r>
            <a:r>
              <a:rPr lang="en-US" sz="2400"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US" sz="2400" dirty="0">
                <a:effectLst/>
                <a:latin typeface="Calibri" panose="020F0502020204030204" pitchFamily="34" charset="0"/>
                <a:ea typeface="Calibri" panose="020F0502020204030204" pitchFamily="34" charset="0"/>
                <a:cs typeface="Times New Roman" panose="02020603050405020304" pitchFamily="18" charset="0"/>
              </a:rPr>
              <a:t> July of every year.</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3890544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0AA17E-4BD6-ED41-9269-D868912CAC5F}"/>
              </a:ext>
            </a:extLst>
          </p:cNvPr>
          <p:cNvSpPr>
            <a:spLocks noGrp="1"/>
          </p:cNvSpPr>
          <p:nvPr>
            <p:ph idx="1"/>
          </p:nvPr>
        </p:nvSpPr>
        <p:spPr>
          <a:xfrm>
            <a:off x="677334" y="386081"/>
            <a:ext cx="10905066" cy="5655282"/>
          </a:xfrm>
        </p:spPr>
        <p:txBody>
          <a:bodyPr/>
          <a:lstStyle/>
          <a:p>
            <a:pPr marL="0" lvl="0" indent="0" algn="ctr">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Other Responsibilities of the Dean</a:t>
            </a: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	Academic Program Oversight:</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Oversee the design, development, and evaluation of academic programs within the faculty.</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Ensure that programs meet accreditation standards and remain current in response to industry needs and advancements in the field.</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7.	Faculty Recruitment and Development:</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Participate in the recruitment of faculty members.</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Support faculty development, mentorship, and advancement in research, teaching, and service.</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7.	Budget Management:</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Manage the budget, allocating resources for operational needs.</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Ensure responsible financial stewardship and alignment of resources with strategic priorities.</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8.	Research Support:</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Foster a culture of research excellence within the faculty.</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Support faculty in securing research funding, publishing research, and engaging in collaborative research initiatives.</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9.	Student Admission and Retention:</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Collaborate with admissions office and the management to attract and admit students.</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Develop and implement strategies to enhance student success and overall satisfaction.</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4109184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D0A869-6716-1843-B6A3-3AA008ACA7EB}"/>
              </a:ext>
            </a:extLst>
          </p:cNvPr>
          <p:cNvSpPr>
            <a:spLocks noGrp="1"/>
          </p:cNvSpPr>
          <p:nvPr>
            <p:ph idx="1"/>
          </p:nvPr>
        </p:nvSpPr>
        <p:spPr>
          <a:xfrm>
            <a:off x="677334" y="467361"/>
            <a:ext cx="10833946" cy="5574002"/>
          </a:xfrm>
        </p:spPr>
        <p:txBody>
          <a:bodyPr/>
          <a:lstStyle/>
          <a:p>
            <a:endParaRPr lang="en-NG" dirty="0"/>
          </a:p>
          <a:p>
            <a:pPr marL="0" indent="0" algn="ctr">
              <a:buNone/>
            </a:pPr>
            <a:r>
              <a:rPr lang="en-NG" dirty="0"/>
              <a:t>OTHER DUTIES OF THE DEAN</a:t>
            </a:r>
          </a:p>
          <a:p>
            <a:pPr marL="742950" lvl="1" indent="-285750">
              <a:buFont typeface="+mj-lt"/>
              <a:buAutoNum type="alphaLcPeriod"/>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10.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Curriculum Development and Assessment:</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Work with faculty to develop, assess, and enhance academic curricula.</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Ensure that assessment processes are in place to evaluate program effectiveness and student learning outcomes.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11.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Community Engagement and Partnerships:</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Foster collaborations with local communities, industry partners, and external organizations.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Promote contributions to the community and through impactful projects and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programmes</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addressing various challenges in the community</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latin typeface="Times New Roman" panose="02020603050405020304" pitchFamily="18" charset="0"/>
                <a:ea typeface="Calibri" panose="020F0502020204030204" pitchFamily="34" charset="0"/>
                <a:cs typeface="Times New Roman" panose="02020603050405020304" pitchFamily="18" charset="0"/>
              </a:rPr>
              <a:t>12.	</a:t>
            </a:r>
            <a:r>
              <a:rPr lang="en-US" dirty="0">
                <a:effectLst/>
                <a:latin typeface="Times New Roman" panose="02020603050405020304" pitchFamily="18" charset="0"/>
                <a:ea typeface="Calibri" panose="020F0502020204030204" pitchFamily="34" charset="0"/>
                <a:cs typeface="Times New Roman" panose="02020603050405020304" pitchFamily="18" charset="0"/>
              </a:rPr>
              <a:t>Governance and Policy Development:</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Participate in university-wide governance structures and decision-making processes.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Develop and implement college-specific policies in alignment with university policies.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latin typeface="Times New Roman" panose="02020603050405020304" pitchFamily="18" charset="0"/>
                <a:ea typeface="Calibri" panose="020F0502020204030204" pitchFamily="34" charset="0"/>
                <a:cs typeface="Times New Roman" panose="02020603050405020304" pitchFamily="18" charset="0"/>
              </a:rPr>
              <a:t>13.	</a:t>
            </a:r>
            <a:r>
              <a:rPr lang="en-US" dirty="0">
                <a:effectLst/>
                <a:latin typeface="Times New Roman" panose="02020603050405020304" pitchFamily="18" charset="0"/>
                <a:ea typeface="Calibri" panose="020F0502020204030204" pitchFamily="34" charset="0"/>
                <a:cs typeface="Times New Roman" panose="02020603050405020304" pitchFamily="18" charset="0"/>
              </a:rPr>
              <a:t>Student Affairs and Support Services:</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Oversee student academic advising, counseling, and extracurricular activities.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sz="1400" dirty="0">
                <a:effectLst/>
                <a:latin typeface="Times New Roman" panose="02020603050405020304" pitchFamily="18" charset="0"/>
                <a:ea typeface="Calibri" panose="020F0502020204030204" pitchFamily="34" charset="0"/>
              </a:rPr>
              <a:t>Address student concerns and contribute to a positive and inclusive learning environment</a:t>
            </a:r>
            <a:r>
              <a:rPr lang="en-NG" sz="1400" dirty="0">
                <a:effectLst/>
              </a:rPr>
              <a:t> </a:t>
            </a:r>
            <a:endParaRPr lang="en-NG" sz="1400" dirty="0"/>
          </a:p>
        </p:txBody>
      </p:sp>
    </p:spTree>
    <p:extLst>
      <p:ext uri="{BB962C8B-B14F-4D97-AF65-F5344CB8AC3E}">
        <p14:creationId xmlns:p14="http://schemas.microsoft.com/office/powerpoint/2010/main" val="3651533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CE5ED1-E7A9-2548-851F-74A9350EA1E3}"/>
              </a:ext>
            </a:extLst>
          </p:cNvPr>
          <p:cNvSpPr>
            <a:spLocks noGrp="1"/>
          </p:cNvSpPr>
          <p:nvPr>
            <p:ph idx="1"/>
          </p:nvPr>
        </p:nvSpPr>
        <p:spPr>
          <a:xfrm>
            <a:off x="677334" y="274321"/>
            <a:ext cx="10793306" cy="5767042"/>
          </a:xfrm>
        </p:spPr>
        <p:txBody>
          <a:bodyPr/>
          <a:lstStyle/>
          <a:p>
            <a:endParaRPr lang="en-NG" dirty="0"/>
          </a:p>
          <a:p>
            <a:pPr marL="0" indent="0" algn="ctr">
              <a:buNone/>
            </a:pPr>
            <a:r>
              <a:rPr lang="en-NG" sz="3600" dirty="0">
                <a:solidFill>
                  <a:schemeClr val="tx2"/>
                </a:solidFill>
              </a:rPr>
              <a:t>CONTENTS</a:t>
            </a:r>
          </a:p>
          <a:p>
            <a:pPr marL="514350" indent="-514350">
              <a:buAutoNum type="arabicPeriod"/>
            </a:pPr>
            <a:r>
              <a:rPr lang="en-NG" sz="2400" b="1" dirty="0">
                <a:solidFill>
                  <a:schemeClr val="accent5"/>
                </a:solidFill>
                <a:latin typeface="Times New Roman" panose="02020603050405020304" pitchFamily="18" charset="0"/>
                <a:cs typeface="Times New Roman" panose="02020603050405020304" pitchFamily="18" charset="0"/>
              </a:rPr>
              <a:t>INTRODUCTION</a:t>
            </a:r>
          </a:p>
          <a:p>
            <a:pPr marL="514350" indent="-514350">
              <a:buAutoNum type="arabicPeriod"/>
            </a:pPr>
            <a:r>
              <a:rPr lang="en-NG" sz="2400" b="1" dirty="0">
                <a:solidFill>
                  <a:schemeClr val="accent5"/>
                </a:solidFill>
                <a:latin typeface="Times New Roman" panose="02020603050405020304" pitchFamily="18" charset="0"/>
                <a:cs typeface="Times New Roman" panose="02020603050405020304" pitchFamily="18" charset="0"/>
              </a:rPr>
              <a:t>KEY PLAYERS</a:t>
            </a:r>
          </a:p>
          <a:p>
            <a:pPr marL="514350" indent="-514350">
              <a:buAutoNum type="arabicPeriod"/>
            </a:pPr>
            <a:r>
              <a:rPr lang="en-NG" sz="2400" b="1" dirty="0">
                <a:solidFill>
                  <a:schemeClr val="accent5"/>
                </a:solidFill>
                <a:latin typeface="Times New Roman" panose="02020603050405020304" pitchFamily="18" charset="0"/>
                <a:cs typeface="Times New Roman" panose="02020603050405020304" pitchFamily="18" charset="0"/>
              </a:rPr>
              <a:t>THE FACULTY (ACADEMIC STAFF)</a:t>
            </a:r>
          </a:p>
          <a:p>
            <a:pPr marL="514350" indent="-514350">
              <a:buAutoNum type="arabicPeriod"/>
            </a:pPr>
            <a:r>
              <a:rPr lang="en-NG" sz="2400" b="1" dirty="0">
                <a:solidFill>
                  <a:schemeClr val="accent5"/>
                </a:solidFill>
                <a:latin typeface="Times New Roman" panose="02020603050405020304" pitchFamily="18" charset="0"/>
                <a:cs typeface="Times New Roman" panose="02020603050405020304" pitchFamily="18" charset="0"/>
              </a:rPr>
              <a:t>RESPONSIBILITIES OF ACADEMIC STAFF</a:t>
            </a:r>
          </a:p>
          <a:p>
            <a:pPr marL="514350" indent="-514350">
              <a:buFont typeface="Wingdings 3" charset="2"/>
              <a:buAutoNum type="arabicPeriod"/>
            </a:pPr>
            <a:r>
              <a:rPr lang="en-US" sz="24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DUTIES OF A HEAD OF DEPARTMENT AS AN ACADEMIC LEADER</a:t>
            </a:r>
            <a:endParaRPr lang="en-NG" sz="2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buFont typeface="Wingdings 3" charset="2"/>
              <a:buAutoNum type="arabicPeriod"/>
            </a:pPr>
            <a:r>
              <a:rPr lang="en-US" sz="24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DUTIES OF A DEAN AS AN ACADEMIC LEADER</a:t>
            </a:r>
            <a:endParaRPr lang="en-NG" sz="2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buFont typeface="Wingdings 3" charset="2"/>
              <a:buAutoNum type="arabicPeriod"/>
            </a:pPr>
            <a:r>
              <a:rPr lang="en-US" sz="24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IMPACT OF ACADEMIC LEADERSHIP ON STUDENT LEARNING AND EXPERIENCES</a:t>
            </a:r>
            <a:endParaRPr lang="en-NG" sz="2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buFont typeface="Wingdings 3" charset="2"/>
              <a:buAutoNum type="arabicPeriod"/>
            </a:pPr>
            <a:r>
              <a:rPr lang="en-US" sz="2400" b="1"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en-NG" sz="2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lgn="ctr">
              <a:buAutoNum type="arabicPeriod"/>
            </a:pPr>
            <a:endParaRPr lang="en-NG" sz="2800" dirty="0">
              <a:solidFill>
                <a:schemeClr val="accent2"/>
              </a:solidFill>
            </a:endParaRPr>
          </a:p>
        </p:txBody>
      </p:sp>
    </p:spTree>
    <p:extLst>
      <p:ext uri="{BB962C8B-B14F-4D97-AF65-F5344CB8AC3E}">
        <p14:creationId xmlns:p14="http://schemas.microsoft.com/office/powerpoint/2010/main" val="2769187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CEEBD9-06CF-AA4D-A76D-5B81F5BDCA23}"/>
              </a:ext>
            </a:extLst>
          </p:cNvPr>
          <p:cNvSpPr>
            <a:spLocks noGrp="1"/>
          </p:cNvSpPr>
          <p:nvPr>
            <p:ph idx="1"/>
          </p:nvPr>
        </p:nvSpPr>
        <p:spPr>
          <a:xfrm>
            <a:off x="677334" y="680721"/>
            <a:ext cx="10458026" cy="5360642"/>
          </a:xfrm>
        </p:spPr>
        <p:txBody>
          <a:bodyPr/>
          <a:lstStyle/>
          <a:p>
            <a:pPr marL="0" indent="0" algn="ctr">
              <a:buNone/>
            </a:pPr>
            <a:r>
              <a:rPr lang="en-NG" sz="2400" dirty="0"/>
              <a:t>OTHER DUTIES OF THE DEAN</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14.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Facilities and Infrastructure Management:</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Manage the physical facilities and infrastructure within the college.</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Oversee maintenance, renovations, and improvements to support academic activities.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15.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Alumni Relations and Fundraising:</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Engage with alumni to build relationships and support for the faculty and its various departments.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Initiate and participate in fundraising activities to secure donations, endowments, and other financial support for the faculty</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17.	</a:t>
            </a:r>
            <a:r>
              <a:rPr lang="en-US" dirty="0">
                <a:effectLst/>
                <a:latin typeface="Times New Roman" panose="02020603050405020304" pitchFamily="18" charset="0"/>
                <a:ea typeface="Calibri" panose="020F0502020204030204" pitchFamily="34" charset="0"/>
                <a:cs typeface="Times New Roman" panose="02020603050405020304" pitchFamily="18" charset="0"/>
              </a:rPr>
              <a:t>External Relations and Advocacy:</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Represent the faculty internally and externally, protecting and advocating its interests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Build relationships with external stakeholders, government entities, and industry partners.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18.	</a:t>
            </a:r>
            <a:r>
              <a:rPr lang="en-US" dirty="0">
                <a:effectLst/>
                <a:latin typeface="Times New Roman" panose="02020603050405020304" pitchFamily="18" charset="0"/>
                <a:ea typeface="Calibri" panose="020F0502020204030204" pitchFamily="34" charset="0"/>
                <a:cs typeface="Times New Roman" panose="02020603050405020304" pitchFamily="18" charset="0"/>
              </a:rPr>
              <a:t>Accreditation Compliance:</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Ensure that the college meets accreditation standards and compliance requirements.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Participate in accreditation processes and reviews.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NG" dirty="0"/>
          </a:p>
        </p:txBody>
      </p:sp>
    </p:spTree>
    <p:extLst>
      <p:ext uri="{BB962C8B-B14F-4D97-AF65-F5344CB8AC3E}">
        <p14:creationId xmlns:p14="http://schemas.microsoft.com/office/powerpoint/2010/main" val="3249534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F9C92-5BCD-3643-9DD2-7AAC480883BB}"/>
              </a:ext>
            </a:extLst>
          </p:cNvPr>
          <p:cNvSpPr>
            <a:spLocks noGrp="1"/>
          </p:cNvSpPr>
          <p:nvPr>
            <p:ph idx="1"/>
          </p:nvPr>
        </p:nvSpPr>
        <p:spPr>
          <a:xfrm>
            <a:off x="677334" y="272374"/>
            <a:ext cx="10976402" cy="6186791"/>
          </a:xfrm>
        </p:spPr>
        <p:txBody>
          <a:bodyPr>
            <a:normAutofit/>
          </a:bodyPr>
          <a:lstStyle/>
          <a:p>
            <a:pPr marL="0" indent="0" algn="ctr">
              <a:buNone/>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	</a:t>
            </a:r>
          </a:p>
          <a:p>
            <a:pPr marL="0" indent="0" algn="ctr">
              <a:buNone/>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IMPACT OF ACADEMIC LEADERSHIP ON STUDENT LEARNING AND EXPERIENCES</a:t>
            </a:r>
            <a:endParaRPr lang="en-NG"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Faculty and Academic leaders are expected to assist students in navigating their academic journey, making informed decisions, and addressing various challenges they may encounter. </a:t>
            </a:r>
          </a:p>
          <a:p>
            <a:pPr marL="0" indent="0">
              <a:buNone/>
            </a:pPr>
            <a:r>
              <a:rPr lang="en-US" dirty="0">
                <a:latin typeface="Times New Roman" panose="02020603050405020304" pitchFamily="18" charset="0"/>
                <a:ea typeface="Calibri" panose="020F0502020204030204" pitchFamily="34" charset="0"/>
                <a:cs typeface="Times New Roman" panose="02020603050405020304" pitchFamily="18" charset="0"/>
              </a:rPr>
              <a:t>T</a:t>
            </a:r>
            <a:r>
              <a:rPr lang="en-US" dirty="0">
                <a:effectLst/>
                <a:latin typeface="Times New Roman" panose="02020603050405020304" pitchFamily="18" charset="0"/>
                <a:ea typeface="Calibri" panose="020F0502020204030204" pitchFamily="34" charset="0"/>
                <a:cs typeface="Times New Roman" panose="02020603050405020304" pitchFamily="18" charset="0"/>
              </a:rPr>
              <a:t>he key aspects of student advising and support that are to be provided by academic leaders include</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Academic Advising:</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Individualized Guidance: Academic advisors work one-on-one with students to provide personalized guidance on course selection, degree requirements, and academic planning.</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Personal Counseling:</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Mental Health Support: Address students' emotional and mental well-being by offering counseling services or referring them to appropriate resources.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Stress Management: Provide strategies for managing stress, coping with challenges, and maintaining a healthy work-life balance.</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Tutoring Services:</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Peer Tutoring: Arrange peer tutoring services or learning centers where students can seek help from their peers.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Professional Tutoring: Provide access to professional tutors or learning support services for more challenging subjects.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2771991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8E5887-AD04-6044-BBBD-181E6C40F6E9}"/>
              </a:ext>
            </a:extLst>
          </p:cNvPr>
          <p:cNvSpPr>
            <a:spLocks noGrp="1"/>
          </p:cNvSpPr>
          <p:nvPr>
            <p:ph idx="1"/>
          </p:nvPr>
        </p:nvSpPr>
        <p:spPr>
          <a:xfrm>
            <a:off x="677333" y="583661"/>
            <a:ext cx="10256555" cy="5457702"/>
          </a:xfrm>
        </p:spPr>
        <p:txBody>
          <a:bodyPr/>
          <a:lstStyle/>
          <a:p>
            <a:pPr marL="342900" lvl="0" indent="-342900">
              <a:buFont typeface="+mj-lt"/>
              <a:buAutoNum type="arabicPeriod"/>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IMPACT OF ACADEMIC LEADERSHIP ON STUDENT LEARNING AND EXPERIENCES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4.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Student Advocacy and Services:</a:t>
            </a:r>
            <a:endParaRPr lang="en-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Navigating University Systems: Help students navigate administrative processes, such as registration, withdrawals, and appeals.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Advocacy for Student Needs: Advocate for students' needs and concerns, ensuring they are heard and addressed by appropriate university offices.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Ensure that learning materials and resources are accessible to all students.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Facilitate access to health services on or off-campus.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5.	</a:t>
            </a:r>
            <a:r>
              <a:rPr lang="en-US" dirty="0">
                <a:effectLst/>
                <a:latin typeface="Times New Roman" panose="02020603050405020304" pitchFamily="18" charset="0"/>
                <a:ea typeface="Calibri" panose="020F0502020204030204" pitchFamily="34" charset="0"/>
                <a:cs typeface="Times New Roman" panose="02020603050405020304" pitchFamily="18" charset="0"/>
              </a:rPr>
              <a:t>Feedback Mechanisms:</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Surveys and Feedback Sessions: Implement mechanisms for students to provide feedback on course teaching, advising and support services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Responsive to Feedback: Use student feedback to refine and enhance teaching and learning and other services based on their needs.</a:t>
            </a:r>
            <a:endParaRPr lang="en-NG"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525805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A00DCC-D428-EA48-A6A9-E2D5ED8EE364}"/>
              </a:ext>
            </a:extLst>
          </p:cNvPr>
          <p:cNvSpPr>
            <a:spLocks noGrp="1"/>
          </p:cNvSpPr>
          <p:nvPr>
            <p:ph idx="1"/>
          </p:nvPr>
        </p:nvSpPr>
        <p:spPr>
          <a:xfrm>
            <a:off x="677334" y="350196"/>
            <a:ext cx="10869398" cy="6215973"/>
          </a:xfrm>
        </p:spPr>
        <p:txBody>
          <a:bodyPr/>
          <a:lstStyle/>
          <a:p>
            <a:pPr marL="0" indent="0" algn="ctr">
              <a:buNone/>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journey through the academic realm is a collaborative venture. it becomes clear from this presentation that the collective efforts of Faculty and Academic Leaders are the bedrock upon which the success of a university stands. The faculty, with their passion for knowledge and commitment to research, serve as the catalysts for intellectual curiosity, molding the minds of students that are called future leaders. Their impact extends beyond the confines of lecture halls, leaving an indelible mark on the lives of students who will go on to become leaders, innovators, and contributors to the global community.</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Simultaneously, the academic leadership, through their vision, governance, and strategic acumen, provide the institutional framework within which faculty can thrive. Deans and HODs and administrators navigate the complex terrain of policy-making, resource allocation, and community engagement, ensuring that the university remains dynamic, relevant, and responsive to the local, national, regional and global issues.</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 therefore urge you to be inspired by the shared responsibility we hold in shaping the future of our students through education. Our commitment to fostering a vibrant academic community and nurturing the potential within each student will serve as a testament to the enduring success of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Kwara</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State University. </a:t>
            </a:r>
            <a:endParaRPr lang="en-NG"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6954291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CED872-4D52-2349-85A3-7E5837BF4EFE}"/>
              </a:ext>
            </a:extLst>
          </p:cNvPr>
          <p:cNvSpPr>
            <a:spLocks noGrp="1"/>
          </p:cNvSpPr>
          <p:nvPr>
            <p:ph idx="1"/>
          </p:nvPr>
        </p:nvSpPr>
        <p:spPr>
          <a:xfrm>
            <a:off x="677333" y="496111"/>
            <a:ext cx="10597023" cy="5545251"/>
          </a:xfrm>
        </p:spPr>
        <p:txBody>
          <a:bodyPr/>
          <a:lstStyle/>
          <a:p>
            <a:pPr marL="0" indent="0">
              <a:buNone/>
            </a:pPr>
            <a:endParaRPr lang="en-NG" dirty="0"/>
          </a:p>
          <a:p>
            <a:pPr marL="0" indent="0">
              <a:buNone/>
            </a:pPr>
            <a:endParaRPr lang="en-NG" dirty="0"/>
          </a:p>
          <a:p>
            <a:pPr marL="0" indent="0">
              <a:buNone/>
            </a:pPr>
            <a:endParaRPr lang="en-NG" dirty="0"/>
          </a:p>
          <a:p>
            <a:pPr marL="0" indent="0">
              <a:buNone/>
            </a:pPr>
            <a:endParaRPr lang="en-NG" dirty="0"/>
          </a:p>
          <a:p>
            <a:pPr marL="0" indent="0">
              <a:buNone/>
            </a:pPr>
            <a:endParaRPr lang="en-NG" dirty="0"/>
          </a:p>
          <a:p>
            <a:pPr marL="0" indent="0" algn="ctr">
              <a:buNone/>
            </a:pPr>
            <a:r>
              <a:rPr lang="en-NG" sz="6000" dirty="0"/>
              <a:t>THANK YOU</a:t>
            </a:r>
          </a:p>
        </p:txBody>
      </p:sp>
    </p:spTree>
    <p:extLst>
      <p:ext uri="{BB962C8B-B14F-4D97-AF65-F5344CB8AC3E}">
        <p14:creationId xmlns:p14="http://schemas.microsoft.com/office/powerpoint/2010/main" val="2324514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F90F48-1DED-6840-891F-DB6D840E3311}"/>
              </a:ext>
            </a:extLst>
          </p:cNvPr>
          <p:cNvSpPr>
            <a:spLocks noGrp="1"/>
          </p:cNvSpPr>
          <p:nvPr>
            <p:ph idx="1"/>
          </p:nvPr>
        </p:nvSpPr>
        <p:spPr>
          <a:xfrm>
            <a:off x="677334" y="416561"/>
            <a:ext cx="10905066" cy="5624802"/>
          </a:xfrm>
        </p:spPr>
        <p:txBody>
          <a:bodyPr>
            <a:normAutofit lnSpcReduction="10000"/>
          </a:bodyPr>
          <a:lstStyle/>
          <a:p>
            <a:pPr marL="0" indent="0" algn="ctr">
              <a:buNone/>
            </a:pPr>
            <a:r>
              <a:rPr lang="en-US" sz="3600"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INTRODUCTION</a:t>
            </a: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success of a university is not merely measured by its physical infrastructure or enrollment figures but is intrinsically linked to the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caliber of its faculty</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and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the effectiveness of its academic leadership</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Today, we are exploring how the faculty and academic leaders, contribute to the success and vibrancy of a university. </a:t>
            </a: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This presentation will discuss the diverse roles faculty members play in shaping the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academic landscape of a department. </a:t>
            </a: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It will further examine the responsibilities shouldered by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academic leaders (heads of departments and deans)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in governance, policy-making, and strategic planning in the university. </a:t>
            </a: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the end we will understand better the symbiotic relationship between faculty and academic leadership, recognizing the impact they wield on institutional reputation, student experiences, and the broader communities they serve. </a:t>
            </a:r>
            <a:endParaRPr lang="en-NG"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801687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2948F6-F628-2F4C-8215-FC6A9D816706}"/>
              </a:ext>
            </a:extLst>
          </p:cNvPr>
          <p:cNvSpPr>
            <a:spLocks noGrp="1"/>
          </p:cNvSpPr>
          <p:nvPr>
            <p:ph idx="1"/>
          </p:nvPr>
        </p:nvSpPr>
        <p:spPr>
          <a:xfrm>
            <a:off x="677334" y="528321"/>
            <a:ext cx="10783146" cy="5513042"/>
          </a:xfrm>
        </p:spPr>
        <p:txBody>
          <a:bodyPr>
            <a:normAutofit fontScale="92500" lnSpcReduction="10000"/>
          </a:bodyPr>
          <a:lstStyle/>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3300" dirty="0">
                <a:effectLst/>
                <a:latin typeface="Times New Roman" panose="02020603050405020304" pitchFamily="18" charset="0"/>
                <a:ea typeface="Calibri" panose="020F0502020204030204" pitchFamily="34" charset="0"/>
                <a:cs typeface="Times New Roman" panose="02020603050405020304" pitchFamily="18" charset="0"/>
              </a:rPr>
              <a:t>INTRODUCTION</a:t>
            </a: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Synergy in academia requires researchers, scholars, administrators and educators to work together across disciplines, faculties, colleges, institutions, and even geographical boundaries to advance knowledge, solve complex problems, and contribute to the broader academic community. This can be achieved through engagement in the following activities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Interdisciplinary Research</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International Research Collaborations: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Joint Publications and Conferences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Collaborative Teaching and Curriculum Development:</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Community Engagement and Outreach</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Research Centers and Institutes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Collaborative Grant Applications: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Industry Collaboration</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Consequently, the combined efforts of individuals with different perspectives and expertise result in more comprehensive and impactful outcomes than individual efforts alone.</a:t>
            </a:r>
            <a:endParaRPr lang="en-NG" sz="18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207001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58353F-62BD-7F42-8FCE-6AB65FAFEB80}"/>
              </a:ext>
            </a:extLst>
          </p:cNvPr>
          <p:cNvSpPr>
            <a:spLocks noGrp="1"/>
          </p:cNvSpPr>
          <p:nvPr>
            <p:ph idx="1"/>
          </p:nvPr>
        </p:nvSpPr>
        <p:spPr>
          <a:xfrm>
            <a:off x="677334" y="477521"/>
            <a:ext cx="10905066" cy="5563842"/>
          </a:xfrm>
        </p:spPr>
        <p:txBody>
          <a:bodyPr/>
          <a:lstStyle/>
          <a:p>
            <a:pPr marL="0" indent="0" algn="ctr">
              <a:buNone/>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KEY PLAYERS</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Achieving success in a university involves the collaborative efforts of various key players who contribute to different aspects of the institution's mission. These key players include:</a:t>
            </a:r>
            <a:endParaRPr lang="en-NG"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University Management:</a:t>
            </a:r>
            <a:endParaRPr lang="en-NG"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Vice-Chancellor </a:t>
            </a:r>
            <a:endParaRPr lang="en-NG" sz="1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Deputy Vice-Chancellors</a:t>
            </a:r>
            <a:endParaRPr lang="en-NG" sz="1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Registrar</a:t>
            </a:r>
            <a:endParaRPr lang="en-NG" sz="1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Bursar</a:t>
            </a:r>
            <a:endParaRPr lang="en-NG" sz="1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Librarian</a:t>
            </a:r>
            <a:endParaRPr lang="en-N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Academic Leadership:</a:t>
            </a:r>
            <a:endParaRPr lang="en-NG"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Deans: Lead individual colleges or schools within the university, providing academic direction and oversight.</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Department Heads: Manage academic departments, overseeing faculty, programs, and research initiatives.</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US"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Faculty:</a:t>
            </a:r>
            <a:endParaRPr lang="en-NG"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Professors/Lecturers: Teach courses, conduct research, and contribute to the academic and intellectual life of the university.</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mj-lt"/>
              <a:buAutoNum type="alphaLcPeriod"/>
            </a:pPr>
            <a:r>
              <a:rPr lang="en-US" dirty="0">
                <a:effectLst/>
                <a:latin typeface="Times New Roman" panose="02020603050405020304" pitchFamily="18" charset="0"/>
                <a:ea typeface="Calibri" panose="020F0502020204030204" pitchFamily="34" charset="0"/>
                <a:cs typeface="Times New Roman" panose="02020603050405020304" pitchFamily="18" charset="0"/>
              </a:rPr>
              <a:t>Researchers: Engage in research activities, often collaborating with colleagues, students, and external partners.</a:t>
            </a:r>
            <a:endParaRPr lang="en-NG"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244113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210491-2515-1B4E-B398-4877F9627F3E}"/>
              </a:ext>
            </a:extLst>
          </p:cNvPr>
          <p:cNvSpPr>
            <a:spLocks noGrp="1"/>
          </p:cNvSpPr>
          <p:nvPr>
            <p:ph idx="1"/>
          </p:nvPr>
        </p:nvSpPr>
        <p:spPr>
          <a:xfrm>
            <a:off x="677334" y="457201"/>
            <a:ext cx="10742506" cy="5584162"/>
          </a:xfrm>
        </p:spPr>
        <p:txBody>
          <a:bodyPr>
            <a:normAutofit/>
          </a:bodyPr>
          <a:lstStyle/>
          <a:p>
            <a:pPr marL="457200" lvl="1" indent="0" algn="ctr">
              <a:buNone/>
            </a:pPr>
            <a:r>
              <a:rPr lang="en-NG" sz="2000" dirty="0"/>
              <a:t>KEY PLAYERS</a:t>
            </a: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4.	Administrative Staff: Support various administrative functions, including finance, human resources, and 	facilities management.</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5.	Students: Undergraduate and Graduate Students contribute to the academic community, engage in research, 	and participate in extracurricular activities.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6.	Center/Institute Directors: Lead research centers or institutes, promoting collaboration and overseeing 	specialized research initiatives.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7.	Community Engagement and Outreach: Foster relationships between the university and the local community, 	NGOs, and industry partners.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8.	Public Relations and Communications: Manage the university's external communications and public image.</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9.	International Relations: Facilitate international collaborations, student exchanges, and partnerships with 	institutions abroad.</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10.	Technology Transfer and Industry Engagement: Facilitate the transfer of research findings into practical 	applications, often through collaborations with industry partners.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NG" sz="2000" dirty="0"/>
          </a:p>
        </p:txBody>
      </p:sp>
    </p:spTree>
    <p:extLst>
      <p:ext uri="{BB962C8B-B14F-4D97-AF65-F5344CB8AC3E}">
        <p14:creationId xmlns:p14="http://schemas.microsoft.com/office/powerpoint/2010/main" val="1882179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A0E90-5F61-B544-8A0C-D28B4305DFF2}"/>
              </a:ext>
            </a:extLst>
          </p:cNvPr>
          <p:cNvSpPr>
            <a:spLocks noGrp="1"/>
          </p:cNvSpPr>
          <p:nvPr>
            <p:ph idx="1"/>
          </p:nvPr>
        </p:nvSpPr>
        <p:spPr>
          <a:xfrm>
            <a:off x="677334" y="558801"/>
            <a:ext cx="10823786" cy="5482562"/>
          </a:xfrm>
        </p:spPr>
        <p:txBody>
          <a:bodyPr/>
          <a:lstStyle/>
          <a:p>
            <a:pPr marL="0" lvl="0" indent="0" algn="ctr">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KEY PLAYERS</a:t>
            </a:r>
            <a:endParaRPr lang="en-NG" sz="2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2000" dirty="0">
                <a:solidFill>
                  <a:schemeClr val="accent5"/>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	Development and Fundraising (Advancement Office): Seek external funding, donations, and philanthropic 	support to enhance the university's financial resources.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12.	Student Affairs and Support Services: Provide support services such as counseling, career guidance, and 	extracurricular activities to enhance the student experience.</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13.	Quality Assurance and Accreditation (Academic Planning Office): Ensure the university meets accreditation 	standards and compliance requirements.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14.	Legal and Compliance: Provide legal guidance and ensure the university's compliance with laws and 	regulations.</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15.	Alumni Relations: Engage with alumni, build networks, and encourage alumni support for the university.</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Success in a university is often the result of effective collaboration and communication among these key players. Their collective efforts contribute to academic excellence, research advancements, positive student experiences, and the overall impact of the institution on society.</a:t>
            </a:r>
            <a:endParaRPr lang="en-NG"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1329466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ADCB29-D581-8145-B219-EF5EDFAAA047}"/>
              </a:ext>
            </a:extLst>
          </p:cNvPr>
          <p:cNvSpPr>
            <a:spLocks noGrp="1"/>
          </p:cNvSpPr>
          <p:nvPr>
            <p:ph idx="1"/>
          </p:nvPr>
        </p:nvSpPr>
        <p:spPr>
          <a:xfrm>
            <a:off x="677334" y="467361"/>
            <a:ext cx="10945706" cy="5574002"/>
          </a:xfrm>
        </p:spPr>
        <p:txBody>
          <a:bodyPr>
            <a:normAutofit/>
          </a:bodyPr>
          <a:lstStyle/>
          <a:p>
            <a:pPr marL="0" indent="0" algn="ctr">
              <a:buNone/>
            </a:pPr>
            <a:r>
              <a:rPr lang="en-US" sz="1800" b="1" dirty="0">
                <a:solidFill>
                  <a:srgbClr val="27364A"/>
                </a:solidFill>
                <a:effectLst/>
                <a:latin typeface="Times New Roman" panose="02020603050405020304" pitchFamily="18" charset="0"/>
                <a:ea typeface="Times New Roman" panose="02020603050405020304" pitchFamily="18" charset="0"/>
              </a:rPr>
              <a:t>THE FACULTY (ACADEMIC STAFF)</a:t>
            </a:r>
            <a:endParaRPr lang="en-NG" sz="1800" b="1" dirty="0">
              <a:effectLst/>
              <a:latin typeface="Times New Roman" panose="02020603050405020304" pitchFamily="18" charset="0"/>
              <a:ea typeface="Times New Roman" panose="02020603050405020304" pitchFamily="18" charset="0"/>
            </a:endParaRPr>
          </a:p>
          <a:p>
            <a:pPr marL="0" indent="0">
              <a:buNone/>
            </a:pPr>
            <a:r>
              <a:rPr lang="en-US" sz="1800" b="0" dirty="0">
                <a:solidFill>
                  <a:srgbClr val="27364A"/>
                </a:solidFill>
                <a:effectLst/>
                <a:latin typeface="Times New Roman" panose="02020603050405020304" pitchFamily="18" charset="0"/>
                <a:ea typeface="Times New Roman" panose="02020603050405020304" pitchFamily="18" charset="0"/>
              </a:rPr>
              <a:t>	A faculty in a university typically consists of a diverse group of individuals who are engaged in </a:t>
            </a:r>
            <a:r>
              <a:rPr lang="en-US" sz="1800" b="1" dirty="0">
                <a:solidFill>
                  <a:srgbClr val="27364A"/>
                </a:solidFill>
                <a:effectLst/>
                <a:latin typeface="Times New Roman" panose="02020603050405020304" pitchFamily="18" charset="0"/>
                <a:ea typeface="Times New Roman" panose="02020603050405020304" pitchFamily="18" charset="0"/>
              </a:rPr>
              <a:t>teaching, 	research, and various academic and community related activities. </a:t>
            </a:r>
            <a:r>
              <a:rPr lang="en-US" sz="1800" b="0" dirty="0">
                <a:solidFill>
                  <a:srgbClr val="27364A"/>
                </a:solidFill>
                <a:effectLst/>
                <a:latin typeface="Times New Roman" panose="02020603050405020304" pitchFamily="18" charset="0"/>
                <a:ea typeface="Times New Roman" panose="02020603050405020304" pitchFamily="18" charset="0"/>
              </a:rPr>
              <a:t>The composition of a faculty can vary 	depending on the structure and organization of the university. A faculty typically comprise of the following:</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1.	Full Professors: </a:t>
            </a:r>
            <a:r>
              <a:rPr lang="en-NG" sz="1800" b="0" dirty="0">
                <a:solidFill>
                  <a:srgbClr val="27364A"/>
                </a:solidFill>
                <a:effectLst/>
                <a:latin typeface="Times New Roman" panose="02020603050405020304" pitchFamily="18" charset="0"/>
                <a:ea typeface="Times New Roman" panose="02020603050405020304" pitchFamily="18" charset="0"/>
              </a:rPr>
              <a:t>Senior faculty members who have achieved the highest academic rank. They are often 	recognized experts in their field and contribute significantly to research and teaching.</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2.	Associate Professors/Readers: </a:t>
            </a:r>
            <a:r>
              <a:rPr lang="en-NG" sz="1800" b="0" dirty="0">
                <a:solidFill>
                  <a:srgbClr val="27364A"/>
                </a:solidFill>
                <a:effectLst/>
                <a:latin typeface="Times New Roman" panose="02020603050405020304" pitchFamily="18" charset="0"/>
                <a:ea typeface="Times New Roman" panose="02020603050405020304" pitchFamily="18" charset="0"/>
              </a:rPr>
              <a:t>Faculty members who have demonstrated excellence in research and teaching, 	usually on the path to achieving the rank of full professor.</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3.	Lecturers (senior and others): F</a:t>
            </a:r>
            <a:r>
              <a:rPr lang="en-NG" sz="1800" b="0" dirty="0">
                <a:solidFill>
                  <a:srgbClr val="27364A"/>
                </a:solidFill>
                <a:effectLst/>
                <a:latin typeface="Times New Roman" panose="02020603050405020304" pitchFamily="18" charset="0"/>
                <a:ea typeface="Times New Roman" panose="02020603050405020304" pitchFamily="18" charset="0"/>
              </a:rPr>
              <a:t>aculty members who are in the </a:t>
            </a:r>
            <a:r>
              <a:rPr lang="en-US" sz="1800" b="0" dirty="0">
                <a:solidFill>
                  <a:srgbClr val="27364A"/>
                </a:solidFill>
                <a:effectLst/>
                <a:latin typeface="Times New Roman" panose="02020603050405020304" pitchFamily="18" charset="0"/>
                <a:ea typeface="Times New Roman" panose="02020603050405020304" pitchFamily="18" charset="0"/>
              </a:rPr>
              <a:t>middle and </a:t>
            </a:r>
            <a:r>
              <a:rPr lang="en-NG" sz="1800" b="0" dirty="0">
                <a:solidFill>
                  <a:srgbClr val="27364A"/>
                </a:solidFill>
                <a:effectLst/>
                <a:latin typeface="Times New Roman" panose="02020603050405020304" pitchFamily="18" charset="0"/>
                <a:ea typeface="Times New Roman" panose="02020603050405020304" pitchFamily="18" charset="0"/>
              </a:rPr>
              <a:t>early stages of their academic 	careers. They engage in research and teaching as they work towards promotion</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4.	Instructors (research fellows): </a:t>
            </a:r>
            <a:r>
              <a:rPr lang="en-NG" sz="1800" b="0" dirty="0">
                <a:solidFill>
                  <a:srgbClr val="27364A"/>
                </a:solidFill>
                <a:effectLst/>
                <a:latin typeface="Times New Roman" panose="02020603050405020304" pitchFamily="18" charset="0"/>
                <a:ea typeface="Times New Roman" panose="02020603050405020304" pitchFamily="18" charset="0"/>
              </a:rPr>
              <a:t>Typically involved in teaching but may not have the same level of research. They 	may be specialists in certain topics.</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5.	Researchers: </a:t>
            </a:r>
            <a:r>
              <a:rPr lang="en-NG" sz="1800" b="0" dirty="0">
                <a:solidFill>
                  <a:srgbClr val="27364A"/>
                </a:solidFill>
                <a:effectLst/>
                <a:latin typeface="Times New Roman" panose="02020603050405020304" pitchFamily="18" charset="0"/>
                <a:ea typeface="Times New Roman" panose="02020603050405020304" pitchFamily="18" charset="0"/>
              </a:rPr>
              <a:t>Faculty members with a primary focus on research. They often lead research projects, secure 	grants, and publish extensively</a:t>
            </a:r>
            <a:r>
              <a:rPr lang="en-US" sz="1800" b="0" dirty="0">
                <a:solidFill>
                  <a:srgbClr val="27364A"/>
                </a:solidFill>
                <a:effectLst/>
                <a:latin typeface="Times New Roman" panose="02020603050405020304" pitchFamily="18" charset="0"/>
                <a:ea typeface="Times New Roman" panose="02020603050405020304" pitchFamily="18" charset="0"/>
              </a:rPr>
              <a:t> – research professors</a:t>
            </a:r>
            <a:endParaRPr lang="en-NG" sz="1800" b="1" dirty="0">
              <a:effectLst/>
              <a:latin typeface="Times New Roman" panose="02020603050405020304" pitchFamily="18" charset="0"/>
              <a:ea typeface="Times New Roman" panose="02020603050405020304" pitchFamily="18" charset="0"/>
            </a:endParaRPr>
          </a:p>
          <a:p>
            <a:pPr marL="0" indent="0">
              <a:buNone/>
            </a:pPr>
            <a:r>
              <a:rPr lang="en-US" sz="1800" dirty="0">
                <a:solidFill>
                  <a:srgbClr val="27364A"/>
                </a:solidFill>
                <a:effectLst/>
                <a:latin typeface="Calibri" panose="020F0502020204030204" pitchFamily="34" charset="0"/>
                <a:ea typeface="Calibri" panose="020F0502020204030204" pitchFamily="34" charset="0"/>
                <a:cs typeface="Times New Roman" panose="02020603050405020304" pitchFamily="18" charset="0"/>
              </a:rPr>
              <a:t>6.	Department Chairs: Unit lead whose primary duty is to pursue research excellence in a particular field mostly 	sponsored projects.</a:t>
            </a:r>
            <a:r>
              <a:rPr lang="en-NG" dirty="0">
                <a:effectLst/>
              </a:rPr>
              <a:t> </a:t>
            </a:r>
            <a:endParaRPr lang="en-NG" dirty="0"/>
          </a:p>
        </p:txBody>
      </p:sp>
    </p:spTree>
    <p:extLst>
      <p:ext uri="{BB962C8B-B14F-4D97-AF65-F5344CB8AC3E}">
        <p14:creationId xmlns:p14="http://schemas.microsoft.com/office/powerpoint/2010/main" val="4192794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ED5BB3-2F9E-554D-B5F1-8C5CDCA32059}"/>
              </a:ext>
            </a:extLst>
          </p:cNvPr>
          <p:cNvSpPr>
            <a:spLocks noGrp="1"/>
          </p:cNvSpPr>
          <p:nvPr>
            <p:ph idx="1"/>
          </p:nvPr>
        </p:nvSpPr>
        <p:spPr>
          <a:xfrm>
            <a:off x="677334" y="497841"/>
            <a:ext cx="11067626" cy="5543522"/>
          </a:xfrm>
        </p:spPr>
        <p:txBody>
          <a:bodyPr/>
          <a:lstStyle/>
          <a:p>
            <a:pPr marL="342900" lvl="0" indent="-342900" algn="ctr">
              <a:buFont typeface="+mj-lt"/>
              <a:buAutoNum type="arabicPeriod"/>
            </a:pPr>
            <a:r>
              <a:rPr lang="en-US" sz="1800" b="0" dirty="0">
                <a:solidFill>
                  <a:srgbClr val="27364A"/>
                </a:solidFill>
                <a:effectLst/>
                <a:latin typeface="Times New Roman" panose="02020603050405020304" pitchFamily="18" charset="0"/>
                <a:ea typeface="Times New Roman" panose="02020603050405020304" pitchFamily="18" charset="0"/>
              </a:rPr>
              <a:t> </a:t>
            </a:r>
            <a:r>
              <a:rPr lang="en-US" sz="2400" b="0" dirty="0">
                <a:solidFill>
                  <a:schemeClr val="tx1"/>
                </a:solidFill>
                <a:effectLst/>
                <a:latin typeface="Times New Roman" panose="02020603050405020304" pitchFamily="18" charset="0"/>
                <a:ea typeface="Times New Roman" panose="02020603050405020304" pitchFamily="18" charset="0"/>
              </a:rPr>
              <a:t>THE FACULTY</a:t>
            </a:r>
            <a:endParaRPr lang="en-NG" sz="2400" b="1" dirty="0">
              <a:solidFill>
                <a:schemeClr val="tx1"/>
              </a:solidFill>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7.	Department Heads: </a:t>
            </a:r>
            <a:r>
              <a:rPr lang="en-NG" sz="1800" b="0" dirty="0">
                <a:solidFill>
                  <a:srgbClr val="27364A"/>
                </a:solidFill>
                <a:effectLst/>
                <a:latin typeface="Times New Roman" panose="02020603050405020304" pitchFamily="18" charset="0"/>
                <a:ea typeface="Times New Roman" panose="02020603050405020304" pitchFamily="18" charset="0"/>
              </a:rPr>
              <a:t>Faculty members who take on administrative roles, overseeing the operations of academic 	departments. They provide leadership and ensure the effective functioning of the department.</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8.	Adjunct and Visiting Lecturers: </a:t>
            </a:r>
            <a:r>
              <a:rPr lang="en-NG" sz="1800" b="0" dirty="0">
                <a:solidFill>
                  <a:srgbClr val="27364A"/>
                </a:solidFill>
                <a:effectLst/>
                <a:latin typeface="Times New Roman" panose="02020603050405020304" pitchFamily="18" charset="0"/>
                <a:ea typeface="Times New Roman" panose="02020603050405020304" pitchFamily="18" charset="0"/>
              </a:rPr>
              <a:t>Individuals who teach part-time and often bring real-world experience to the 	classroom. They may not be full-time faculty members.</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9.	Adjunct Professors: Individuals who teach part-time and often bring real-world experience to the classroom. 	They may not be full-time faculty members.</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10.	Visiting Professors: Faculty members from other institutions who temporarily join a university for a specific 	period, often to contribute their expertise or engage in collaborative research.</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11.	Postdoctoral Researchers: </a:t>
            </a:r>
            <a:r>
              <a:rPr lang="en-NG" sz="1800" b="0" dirty="0">
                <a:solidFill>
                  <a:srgbClr val="27364A"/>
                </a:solidFill>
                <a:effectLst/>
                <a:latin typeface="Times New Roman" panose="02020603050405020304" pitchFamily="18" charset="0"/>
                <a:ea typeface="Times New Roman" panose="02020603050405020304" pitchFamily="18" charset="0"/>
              </a:rPr>
              <a:t>Individuals who have completed their doctoral studies and are engaged in advanced 	research under the mentorship of senior faculty.</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US" sz="1800" b="0" dirty="0">
                <a:solidFill>
                  <a:srgbClr val="27364A"/>
                </a:solidFill>
                <a:effectLst/>
                <a:latin typeface="Times New Roman" panose="02020603050405020304" pitchFamily="18" charset="0"/>
                <a:ea typeface="Times New Roman" panose="02020603050405020304" pitchFamily="18" charset="0"/>
              </a:rPr>
              <a:t>12.	Teaching Assistants: </a:t>
            </a:r>
            <a:r>
              <a:rPr lang="en-NG" sz="1800" b="0" dirty="0">
                <a:solidFill>
                  <a:srgbClr val="27364A"/>
                </a:solidFill>
                <a:effectLst/>
                <a:latin typeface="Times New Roman" panose="02020603050405020304" pitchFamily="18" charset="0"/>
                <a:ea typeface="Times New Roman" panose="02020603050405020304" pitchFamily="18" charset="0"/>
              </a:rPr>
              <a:t>Graduate students who assist in teaching undergraduate courses, grading assignments, and 	providing additional support.</a:t>
            </a:r>
            <a:endParaRPr lang="en-NG" sz="1800" b="1" dirty="0">
              <a:effectLst/>
              <a:latin typeface="Times New Roman" panose="02020603050405020304" pitchFamily="18" charset="0"/>
              <a:ea typeface="Times New Roman" panose="02020603050405020304" pitchFamily="18" charset="0"/>
            </a:endParaRPr>
          </a:p>
          <a:p>
            <a:pPr marL="0" lvl="0" indent="0">
              <a:buNone/>
            </a:pPr>
            <a:r>
              <a:rPr lang="en-NG" sz="1800" b="0" dirty="0">
                <a:solidFill>
                  <a:srgbClr val="27364A"/>
                </a:solidFill>
                <a:effectLst/>
                <a:latin typeface="Times New Roman" panose="02020603050405020304" pitchFamily="18" charset="0"/>
                <a:ea typeface="Times New Roman" panose="02020603050405020304" pitchFamily="18" charset="0"/>
              </a:rPr>
              <a:t>13.	Graduate Assistants</a:t>
            </a:r>
            <a:r>
              <a:rPr lang="en-US" sz="1800" b="0" dirty="0">
                <a:solidFill>
                  <a:srgbClr val="27364A"/>
                </a:solidFill>
                <a:effectLst/>
                <a:latin typeface="Times New Roman" panose="02020603050405020304" pitchFamily="18" charset="0"/>
                <a:ea typeface="Times New Roman" panose="02020603050405020304" pitchFamily="18" charset="0"/>
              </a:rPr>
              <a:t>:</a:t>
            </a:r>
            <a:r>
              <a:rPr lang="en-NG" sz="1800" b="0" dirty="0">
                <a:solidFill>
                  <a:srgbClr val="27364A"/>
                </a:solidFill>
                <a:effectLst/>
                <a:latin typeface="Times New Roman" panose="02020603050405020304" pitchFamily="18" charset="0"/>
                <a:ea typeface="Times New Roman" panose="02020603050405020304" pitchFamily="18" charset="0"/>
              </a:rPr>
              <a:t> Graduate students involved in various academic or research tasks, including assisting faculty 	with their research projects.</a:t>
            </a:r>
            <a:endParaRPr lang="en-NG" sz="1800" b="1" dirty="0">
              <a:effectLst/>
              <a:latin typeface="Times New Roman" panose="02020603050405020304" pitchFamily="18" charset="0"/>
              <a:ea typeface="Times New Roman" panose="02020603050405020304" pitchFamily="18" charset="0"/>
            </a:endParaRPr>
          </a:p>
          <a:p>
            <a:endParaRPr lang="en-NG" dirty="0"/>
          </a:p>
        </p:txBody>
      </p:sp>
    </p:spTree>
    <p:extLst>
      <p:ext uri="{BB962C8B-B14F-4D97-AF65-F5344CB8AC3E}">
        <p14:creationId xmlns:p14="http://schemas.microsoft.com/office/powerpoint/2010/main" val="82669628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123</TotalTime>
  <Words>3010</Words>
  <Application>Microsoft Macintosh PowerPoint</Application>
  <PresentationFormat>Widescreen</PresentationFormat>
  <Paragraphs>225</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Times New Roman</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bfsuleiman@hotmail.com</dc:creator>
  <cp:lastModifiedBy>bfsuleiman@hotmail.com</cp:lastModifiedBy>
  <cp:revision>4</cp:revision>
  <dcterms:created xsi:type="dcterms:W3CDTF">2024-02-05T08:55:41Z</dcterms:created>
  <dcterms:modified xsi:type="dcterms:W3CDTF">2024-02-05T11:10:26Z</dcterms:modified>
</cp:coreProperties>
</file>