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6" r:id="rId4"/>
  </p:sldMasterIdLst>
  <p:notesMasterIdLst>
    <p:notesMasterId r:id="rId23"/>
  </p:notesMasterIdLst>
  <p:sldIdLst>
    <p:sldId id="273" r:id="rId5"/>
    <p:sldId id="265" r:id="rId6"/>
    <p:sldId id="278" r:id="rId7"/>
    <p:sldId id="262" r:id="rId8"/>
    <p:sldId id="289" r:id="rId9"/>
    <p:sldId id="266" r:id="rId10"/>
    <p:sldId id="268" r:id="rId11"/>
    <p:sldId id="280" r:id="rId12"/>
    <p:sldId id="286" r:id="rId13"/>
    <p:sldId id="287" r:id="rId14"/>
    <p:sldId id="264" r:id="rId15"/>
    <p:sldId id="290" r:id="rId16"/>
    <p:sldId id="285" r:id="rId17"/>
    <p:sldId id="292" r:id="rId18"/>
    <p:sldId id="270" r:id="rId19"/>
    <p:sldId id="291" r:id="rId20"/>
    <p:sldId id="283" r:id="rId21"/>
    <p:sldId id="29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73"/>
            <p14:sldId id="265"/>
            <p14:sldId id="278"/>
            <p14:sldId id="262"/>
            <p14:sldId id="289"/>
            <p14:sldId id="266"/>
          </p14:sldIdLst>
        </p14:section>
        <p14:section name="Design, Impress, Work Together" id="{B9B51309-D148-4332-87C2-07BE32FBCA3B}">
          <p14:sldIdLst>
            <p14:sldId id="268"/>
            <p14:sldId id="280"/>
            <p14:sldId id="286"/>
            <p14:sldId id="287"/>
            <p14:sldId id="264"/>
            <p14:sldId id="290"/>
            <p14:sldId id="285"/>
          </p14:sldIdLst>
        </p14:section>
        <p14:section name="Learn More" id="{2CC34DB2-6590-42C0-AD4B-A04C6060184E}">
          <p14:sldIdLst>
            <p14:sldId id="292"/>
            <p14:sldId id="270"/>
            <p14:sldId id="291"/>
            <p14:sldId id="283"/>
            <p14:sldId id="29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B4A6"/>
    <a:srgbClr val="734F29"/>
    <a:srgbClr val="D24726"/>
    <a:srgbClr val="DD462F"/>
    <a:srgbClr val="AEB785"/>
    <a:srgbClr val="EFD5A2"/>
    <a:srgbClr val="3B3026"/>
    <a:srgbClr val="ECE1CA"/>
    <a:srgbClr val="79553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1905" autoAdjust="0"/>
  </p:normalViewPr>
  <p:slideViewPr>
    <p:cSldViewPr snapToGrid="0" showGuides="1">
      <p:cViewPr varScale="1">
        <p:scale>
          <a:sx n="61" d="100"/>
          <a:sy n="61" d="100"/>
        </p:scale>
        <p:origin x="884" y="48"/>
      </p:cViewPr>
      <p:guideLst>
        <p:guide orient="horz" pos="2160"/>
        <p:guide pos="3840"/>
      </p:guideLst>
    </p:cSldViewPr>
  </p:slideViewPr>
  <p:outlineViewPr>
    <p:cViewPr>
      <p:scale>
        <a:sx n="33" d="100"/>
        <a:sy n="33" d="100"/>
      </p:scale>
      <p:origin x="0" y="-8109"/>
    </p:cViewPr>
  </p:outlineViewPr>
  <p:notesTextViewPr>
    <p:cViewPr>
      <p:scale>
        <a:sx n="1" d="1"/>
        <a:sy n="1" d="1"/>
      </p:scale>
      <p:origin x="0" y="0"/>
    </p:cViewPr>
  </p:notesTextViewPr>
  <p:sorterViewPr>
    <p:cViewPr>
      <p:scale>
        <a:sx n="100" d="100"/>
        <a:sy n="100" d="100"/>
      </p:scale>
      <p:origin x="0" y="-6062"/>
    </p:cViewPr>
  </p:sorterViewPr>
  <p:notesViewPr>
    <p:cSldViewPr snapToGrid="0">
      <p:cViewPr varScale="1">
        <p:scale>
          <a:sx n="26" d="100"/>
          <a:sy n="26" d="100"/>
        </p:scale>
        <p:origin x="2674" y="3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a:p>
        </p:txBody>
      </p:sp>
    </p:spTree>
    <p:extLst>
      <p:ext uri="{BB962C8B-B14F-4D97-AF65-F5344CB8AC3E}">
        <p14:creationId xmlns:p14="http://schemas.microsoft.com/office/powerpoint/2010/main" val="2455215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4</a:t>
            </a:fld>
            <a:endParaRPr lang="en-US"/>
          </a:p>
        </p:txBody>
      </p:sp>
    </p:spTree>
    <p:extLst>
      <p:ext uri="{BB962C8B-B14F-4D97-AF65-F5344CB8AC3E}">
        <p14:creationId xmlns:p14="http://schemas.microsoft.com/office/powerpoint/2010/main" val="3345277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8</a:t>
            </a:fld>
            <a:endParaRPr lang="en-US"/>
          </a:p>
        </p:txBody>
      </p:sp>
    </p:spTree>
    <p:extLst>
      <p:ext uri="{BB962C8B-B14F-4D97-AF65-F5344CB8AC3E}">
        <p14:creationId xmlns:p14="http://schemas.microsoft.com/office/powerpoint/2010/main" val="1067146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400" dirty="0"/>
          </a:p>
        </p:txBody>
      </p:sp>
      <p:sp>
        <p:nvSpPr>
          <p:cNvPr id="4" name="Slide Number Placeholder 3"/>
          <p:cNvSpPr>
            <a:spLocks noGrp="1"/>
          </p:cNvSpPr>
          <p:nvPr>
            <p:ph type="sldNum" sz="quarter" idx="10"/>
          </p:nvPr>
        </p:nvSpPr>
        <p:spPr/>
        <p:txBody>
          <a:bodyPr/>
          <a:lstStyle/>
          <a:p>
            <a:fld id="{DF61EA0F-A667-4B49-8422-0062BC55E249}" type="slidenum">
              <a:rPr lang="en-US" smtClean="0"/>
              <a:t>17</a:t>
            </a:fld>
            <a:endParaRPr lang="en-US"/>
          </a:p>
        </p:txBody>
      </p:sp>
    </p:spTree>
    <p:extLst>
      <p:ext uri="{BB962C8B-B14F-4D97-AF65-F5344CB8AC3E}">
        <p14:creationId xmlns:p14="http://schemas.microsoft.com/office/powerpoint/2010/main" val="3285536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
        <p:nvSpPr>
          <p:cNvPr id="7" name="Rectangle 6"/>
          <p:cNvSpPr/>
          <p:nvPr userDrawn="1"/>
        </p:nvSpPr>
        <p:spPr>
          <a:xfrm>
            <a:off x="0" y="0"/>
            <a:ext cx="12192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39662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BEEBAAA-29B5-4AF5-BC5F-7E580C29002D}" type="datetimeFigureOut">
              <a:rPr lang="en-US" smtClean="0"/>
              <a:t>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60EDB8-5305-433F-BE41-D7A86D811DB3}" type="slidenum">
              <a:rPr lang="en-US" smtClean="0"/>
              <a:t>‹#›</a:t>
            </a:fld>
            <a:endParaRPr lang="en-US"/>
          </a:p>
        </p:txBody>
      </p:sp>
    </p:spTree>
    <p:extLst>
      <p:ext uri="{BB962C8B-B14F-4D97-AF65-F5344CB8AC3E}">
        <p14:creationId xmlns:p14="http://schemas.microsoft.com/office/powerpoint/2010/main" val="895993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Tree>
    <p:extLst>
      <p:ext uri="{BB962C8B-B14F-4D97-AF65-F5344CB8AC3E}">
        <p14:creationId xmlns:p14="http://schemas.microsoft.com/office/powerpoint/2010/main" val="67300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704310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Tree>
    <p:extLst>
      <p:ext uri="{BB962C8B-B14F-4D97-AF65-F5344CB8AC3E}">
        <p14:creationId xmlns:p14="http://schemas.microsoft.com/office/powerpoint/2010/main" val="1135950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Tree>
    <p:extLst>
      <p:ext uri="{BB962C8B-B14F-4D97-AF65-F5344CB8AC3E}">
        <p14:creationId xmlns:p14="http://schemas.microsoft.com/office/powerpoint/2010/main" val="17100805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Tree>
    <p:extLst>
      <p:ext uri="{BB962C8B-B14F-4D97-AF65-F5344CB8AC3E}">
        <p14:creationId xmlns:p14="http://schemas.microsoft.com/office/powerpoint/2010/main" val="3009391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
        <p:nvSpPr>
          <p:cNvPr id="7" name="Rectangle 6"/>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9336407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
        <p:nvSpPr>
          <p:cNvPr id="7" name="Rectangle 6"/>
          <p:cNvSpPr/>
          <p:nvPr userDrawn="1"/>
        </p:nvSpPr>
        <p:spPr>
          <a:xfrm>
            <a:off x="10095346" y="0"/>
            <a:ext cx="2096655"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710692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
        <p:nvSpPr>
          <p:cNvPr id="8" name="Rectangle 7"/>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44000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60EDB8-5305-433F-BE41-D7A86D811DB3}" type="slidenum">
              <a:rPr lang="en-US" smtClean="0"/>
              <a:t>‹#›</a:t>
            </a:fld>
            <a:endParaRPr lang="en-US"/>
          </a:p>
        </p:txBody>
      </p:sp>
      <p:sp>
        <p:nvSpPr>
          <p:cNvPr id="7" name="Rectangle 6"/>
          <p:cNvSpPr/>
          <p:nvPr userDrawn="1"/>
        </p:nvSpPr>
        <p:spPr>
          <a:xfrm>
            <a:off x="5656882" y="1709738"/>
            <a:ext cx="653511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69765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BEEBAAA-29B5-4AF5-BC5F-7E580C29002D}" type="datetimeFigureOut">
              <a:rPr lang="en-US" smtClean="0"/>
              <a:t>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60EDB8-5305-433F-BE41-D7A86D811DB3}" type="slidenum">
              <a:rPr lang="en-US" smtClean="0"/>
              <a:t>‹#›</a:t>
            </a:fld>
            <a:endParaRPr lang="en-US"/>
          </a:p>
        </p:txBody>
      </p:sp>
      <p:sp>
        <p:nvSpPr>
          <p:cNvPr id="8" name="Rectangle 7"/>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686440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EEBAAA-29B5-4AF5-BC5F-7E580C29002D}" type="datetimeFigureOut">
              <a:rPr lang="en-US" smtClean="0"/>
              <a:t>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60EDB8-5305-433F-BE41-D7A86D811DB3}" type="slidenum">
              <a:rPr lang="en-US" smtClean="0"/>
              <a:t>‹#›</a:t>
            </a:fld>
            <a:endParaRPr lang="en-US"/>
          </a:p>
        </p:txBody>
      </p:sp>
      <p:sp>
        <p:nvSpPr>
          <p:cNvPr id="10" name="Rectangle 9"/>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472795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9860EDB8-5305-433F-BE41-D7A86D811DB3}" type="slidenum">
              <a:rPr lang="en-US" smtClean="0"/>
              <a:t>‹#›</a:t>
            </a:fld>
            <a:endParaRPr lang="en-US"/>
          </a:p>
        </p:txBody>
      </p:sp>
      <p:sp>
        <p:nvSpPr>
          <p:cNvPr id="8" name="Rectangle 7"/>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779990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9860EDB8-5305-433F-BE41-D7A86D811DB3}" type="slidenum">
              <a:rPr lang="en-US" smtClean="0"/>
              <a:t>‹#›</a:t>
            </a:fld>
            <a:endParaRPr lang="en-US"/>
          </a:p>
        </p:txBody>
      </p:sp>
    </p:spTree>
    <p:extLst>
      <p:ext uri="{BB962C8B-B14F-4D97-AF65-F5344CB8AC3E}">
        <p14:creationId xmlns:p14="http://schemas.microsoft.com/office/powerpoint/2010/main" val="3039389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8BEEBAAA-29B5-4AF5-BC5F-7E580C29002D}" type="datetimeFigureOut">
              <a:rPr lang="en-US" smtClean="0"/>
              <a:t>2/7/2024</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9860EDB8-5305-433F-BE41-D7A86D811DB3}" type="slidenum">
              <a:rPr lang="en-US" smtClean="0"/>
              <a:t>‹#›</a:t>
            </a:fld>
            <a:endParaRPr lang="en-US"/>
          </a:p>
        </p:txBody>
      </p:sp>
    </p:spTree>
    <p:extLst>
      <p:ext uri="{BB962C8B-B14F-4D97-AF65-F5344CB8AC3E}">
        <p14:creationId xmlns:p14="http://schemas.microsoft.com/office/powerpoint/2010/main" val="2734248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BEEBAAA-29B5-4AF5-BC5F-7E580C29002D}" type="datetimeFigureOut">
              <a:rPr lang="en-US" smtClean="0"/>
              <a:t>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60EDB8-5305-433F-BE41-D7A86D811DB3}" type="slidenum">
              <a:rPr lang="en-US" smtClean="0"/>
              <a:t>‹#›</a:t>
            </a:fld>
            <a:endParaRPr lang="en-US"/>
          </a:p>
        </p:txBody>
      </p:sp>
    </p:spTree>
    <p:extLst>
      <p:ext uri="{BB962C8B-B14F-4D97-AF65-F5344CB8AC3E}">
        <p14:creationId xmlns:p14="http://schemas.microsoft.com/office/powerpoint/2010/main" val="3941114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BEEBAAA-29B5-4AF5-BC5F-7E580C29002D}" type="datetimeFigureOut">
              <a:rPr lang="en-US" smtClean="0"/>
              <a:t>2/7/2024</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9860EDB8-5305-433F-BE41-D7A86D811DB3}" type="slidenum">
              <a:rPr lang="en-US" smtClean="0"/>
              <a:t>‹#›</a:t>
            </a:fld>
            <a:endParaRPr lang="en-US"/>
          </a:p>
        </p:txBody>
      </p:sp>
    </p:spTree>
    <p:extLst>
      <p:ext uri="{BB962C8B-B14F-4D97-AF65-F5344CB8AC3E}">
        <p14:creationId xmlns:p14="http://schemas.microsoft.com/office/powerpoint/2010/main" val="271442885"/>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6.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2176" y="1574775"/>
            <a:ext cx="11213960" cy="4082080"/>
          </a:xfrm>
          <a:prstGeom prst="rect">
            <a:avLst/>
          </a:prstGeom>
        </p:spPr>
        <p:txBody>
          <a:bodyPr wrap="square">
            <a:spAutoFit/>
          </a:bodyPr>
          <a:lstStyle/>
          <a:p>
            <a:pPr algn="ctr">
              <a:lnSpc>
                <a:spcPct val="150000"/>
              </a:lnSpc>
              <a:spcAft>
                <a:spcPts val="800"/>
              </a:spcAft>
            </a:pPr>
            <a:r>
              <a:rPr lang="en-US" b="1" kern="100" dirty="0">
                <a:latin typeface="Times New Roman" panose="02020603050405020304" pitchFamily="18" charset="0"/>
                <a:ea typeface="Calibri" panose="020F0502020204030204" pitchFamily="34" charset="0"/>
                <a:cs typeface="Times New Roman" panose="02020603050405020304" pitchFamily="18" charset="0"/>
              </a:rPr>
              <a:t>Effective Partnership Between Academic Leaders and Registry Department for Quality Service Delivery</a:t>
            </a:r>
          </a:p>
          <a:p>
            <a:pPr algn="ctr">
              <a:lnSpc>
                <a:spcPct val="150000"/>
              </a:lnSpc>
              <a:spcAft>
                <a:spcPts val="800"/>
              </a:spcAft>
            </a:pPr>
            <a:r>
              <a:rPr lang="en-US" b="1" kern="100" dirty="0">
                <a:latin typeface="Times New Roman" panose="02020603050405020304" pitchFamily="18" charset="0"/>
                <a:ea typeface="Calibri" panose="020F0502020204030204" pitchFamily="34" charset="0"/>
                <a:cs typeface="Times New Roman" panose="02020603050405020304" pitchFamily="18" charset="0"/>
              </a:rPr>
              <a:t>A Lecture Delivered </a:t>
            </a: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600" b="1" kern="1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b="1" kern="100" dirty="0">
                <a:latin typeface="Times New Roman" panose="02020603050405020304" pitchFamily="18" charset="0"/>
                <a:ea typeface="Calibri" panose="020F0502020204030204" pitchFamily="34" charset="0"/>
                <a:cs typeface="Times New Roman" panose="02020603050405020304" pitchFamily="18" charset="0"/>
              </a:rPr>
              <a:t>BY</a:t>
            </a:r>
          </a:p>
          <a:p>
            <a:pPr algn="ctr">
              <a:lnSpc>
                <a:spcPct val="107000"/>
              </a:lnSpc>
              <a:spcAft>
                <a:spcPts val="800"/>
              </a:spcAft>
            </a:pPr>
            <a:r>
              <a:rPr lang="en-US" b="1" kern="100" dirty="0">
                <a:latin typeface="Times New Roman" panose="02020603050405020304" pitchFamily="18" charset="0"/>
                <a:ea typeface="Calibri" panose="020F0502020204030204" pitchFamily="34" charset="0"/>
                <a:cs typeface="Times New Roman" panose="02020603050405020304" pitchFamily="18" charset="0"/>
              </a:rPr>
              <a:t>Dr. </a:t>
            </a:r>
            <a:r>
              <a:rPr lang="en-US" b="1" kern="100" dirty="0" err="1">
                <a:latin typeface="Times New Roman" panose="02020603050405020304" pitchFamily="18" charset="0"/>
                <a:ea typeface="Calibri" panose="020F0502020204030204" pitchFamily="34" charset="0"/>
                <a:cs typeface="Times New Roman" panose="02020603050405020304" pitchFamily="18" charset="0"/>
              </a:rPr>
              <a:t>Kikelomo</a:t>
            </a:r>
            <a:r>
              <a:rPr lang="en-US" b="1" kern="100" dirty="0">
                <a:latin typeface="Times New Roman" panose="02020603050405020304" pitchFamily="18" charset="0"/>
                <a:ea typeface="Calibri" panose="020F0502020204030204" pitchFamily="34" charset="0"/>
                <a:cs typeface="Times New Roman" panose="02020603050405020304" pitchFamily="18" charset="0"/>
              </a:rPr>
              <a:t> W. </a:t>
            </a:r>
            <a:r>
              <a:rPr lang="en-US" b="1" kern="100" dirty="0" err="1">
                <a:latin typeface="Times New Roman" panose="02020603050405020304" pitchFamily="18" charset="0"/>
                <a:ea typeface="Calibri" panose="020F0502020204030204" pitchFamily="34" charset="0"/>
                <a:cs typeface="Times New Roman" panose="02020603050405020304" pitchFamily="18" charset="0"/>
              </a:rPr>
              <a:t>Sallee</a:t>
            </a:r>
            <a:endParaRPr lang="en-US" b="1" kern="100"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800"/>
              </a:spcAft>
            </a:pPr>
            <a:r>
              <a:rPr lang="en-US" b="1" kern="100" dirty="0">
                <a:latin typeface="Times New Roman" panose="02020603050405020304" pitchFamily="18" charset="0"/>
                <a:ea typeface="Calibri" panose="020F0502020204030204" pitchFamily="34" charset="0"/>
                <a:cs typeface="Times New Roman" panose="02020603050405020304" pitchFamily="18" charset="0"/>
              </a:rPr>
              <a:t>Registrar, </a:t>
            </a:r>
            <a:r>
              <a:rPr lang="en-US" b="1" kern="100" dirty="0" err="1">
                <a:latin typeface="Times New Roman" panose="02020603050405020304" pitchFamily="18" charset="0"/>
                <a:ea typeface="Calibri" panose="020F0502020204030204" pitchFamily="34" charset="0"/>
                <a:cs typeface="Times New Roman" panose="02020603050405020304" pitchFamily="18" charset="0"/>
              </a:rPr>
              <a:t>Kwara</a:t>
            </a:r>
            <a:r>
              <a:rPr lang="en-US" b="1" kern="100" dirty="0">
                <a:latin typeface="Times New Roman" panose="02020603050405020304" pitchFamily="18" charset="0"/>
                <a:ea typeface="Calibri" panose="020F0502020204030204" pitchFamily="34" charset="0"/>
                <a:cs typeface="Times New Roman" panose="02020603050405020304" pitchFamily="18" charset="0"/>
              </a:rPr>
              <a:t> State, </a:t>
            </a:r>
            <a:r>
              <a:rPr lang="en-US" b="1" kern="100" dirty="0" err="1">
                <a:latin typeface="Times New Roman" panose="02020603050405020304" pitchFamily="18" charset="0"/>
                <a:ea typeface="Calibri" panose="020F0502020204030204" pitchFamily="34" charset="0"/>
                <a:cs typeface="Times New Roman" panose="02020603050405020304" pitchFamily="18" charset="0"/>
              </a:rPr>
              <a:t>Malete</a:t>
            </a:r>
            <a:r>
              <a:rPr lang="en-US" b="1" kern="100" dirty="0">
                <a:latin typeface="Times New Roman" panose="02020603050405020304" pitchFamily="18" charset="0"/>
                <a:ea typeface="Calibri" panose="020F0502020204030204" pitchFamily="34" charset="0"/>
                <a:cs typeface="Times New Roman" panose="02020603050405020304" pitchFamily="18" charset="0"/>
              </a:rPr>
              <a:t> </a:t>
            </a:r>
            <a:endParaRPr lang="en-US" b="1" kern="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US" b="1" kern="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kern="100" dirty="0">
                <a:latin typeface="Times New Roman" panose="02020603050405020304" pitchFamily="18" charset="0"/>
                <a:ea typeface="Calibri" panose="020F0502020204030204" pitchFamily="34" charset="0"/>
                <a:cs typeface="Times New Roman" panose="02020603050405020304" pitchFamily="18" charset="0"/>
              </a:rPr>
              <a:t> </a:t>
            </a:r>
            <a:endParaRPr lang="en-US" sz="1400" kern="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b="1" kern="100" dirty="0">
                <a:latin typeface="Times New Roman" panose="02020603050405020304" pitchFamily="18" charset="0"/>
                <a:ea typeface="Calibri" panose="020F0502020204030204" pitchFamily="34" charset="0"/>
                <a:cs typeface="Times New Roman" panose="02020603050405020304" pitchFamily="18" charset="0"/>
              </a:rPr>
              <a:t>At a One-Day Training Workshop on Effective Academic Leadership for Deans of Faculties and Heads of Departments in </a:t>
            </a:r>
            <a:r>
              <a:rPr lang="en-US" b="1" kern="100" dirty="0" err="1">
                <a:latin typeface="Times New Roman" panose="02020603050405020304" pitchFamily="18" charset="0"/>
                <a:ea typeface="Calibri" panose="020F0502020204030204" pitchFamily="34" charset="0"/>
                <a:cs typeface="Times New Roman" panose="02020603050405020304" pitchFamily="18" charset="0"/>
              </a:rPr>
              <a:t>Kwara</a:t>
            </a:r>
            <a:r>
              <a:rPr lang="en-US" b="1" kern="100" dirty="0">
                <a:latin typeface="Times New Roman" panose="02020603050405020304" pitchFamily="18" charset="0"/>
                <a:ea typeface="Calibri" panose="020F0502020204030204" pitchFamily="34" charset="0"/>
                <a:cs typeface="Times New Roman" panose="02020603050405020304" pitchFamily="18" charset="0"/>
              </a:rPr>
              <a:t> State University </a:t>
            </a:r>
            <a:r>
              <a:rPr lang="en-US" b="1" kern="100" dirty="0" err="1">
                <a:latin typeface="Times New Roman" panose="02020603050405020304" pitchFamily="18" charset="0"/>
                <a:ea typeface="Calibri" panose="020F0502020204030204" pitchFamily="34" charset="0"/>
                <a:cs typeface="Times New Roman" panose="02020603050405020304" pitchFamily="18" charset="0"/>
              </a:rPr>
              <a:t>organised</a:t>
            </a:r>
            <a:r>
              <a:rPr lang="en-US" b="1" kern="100" dirty="0">
                <a:latin typeface="Times New Roman" panose="02020603050405020304" pitchFamily="18" charset="0"/>
                <a:ea typeface="Calibri" panose="020F0502020204030204" pitchFamily="34" charset="0"/>
                <a:cs typeface="Times New Roman" panose="02020603050405020304" pitchFamily="18" charset="0"/>
              </a:rPr>
              <a:t> by the Centre for Research and Development</a:t>
            </a:r>
            <a:endParaRPr lang="en-US" sz="1400" kern="100" dirty="0">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353" y="1166843"/>
            <a:ext cx="11646039" cy="4708981"/>
          </a:xfrm>
          <a:prstGeom prst="rect">
            <a:avLst/>
          </a:prstGeom>
        </p:spPr>
        <p:txBody>
          <a:bodyPr wrap="square">
            <a:spAutoFit/>
          </a:bodyPr>
          <a:lstStyle/>
          <a:p>
            <a:r>
              <a:rPr lang="en-US" sz="3600" dirty="0"/>
              <a:t>Service Delivery</a:t>
            </a:r>
            <a:r>
              <a:rPr lang="en-US" dirty="0"/>
              <a:t>:  </a:t>
            </a:r>
            <a:r>
              <a:rPr lang="en-US" sz="2400" dirty="0"/>
              <a:t>This is the ability or capability of a university to perform its</a:t>
            </a:r>
          </a:p>
          <a:p>
            <a:r>
              <a:rPr lang="en-US" sz="2400" dirty="0"/>
              <a:t>         services effectively and efficiently in order to achieve their goals and objectives</a:t>
            </a:r>
          </a:p>
          <a:p>
            <a:pPr>
              <a:buFontTx/>
              <a:buChar char="-"/>
            </a:pPr>
            <a:r>
              <a:rPr lang="en-US" sz="2400" dirty="0"/>
              <a:t>fitness for use, loss avoidance, and meeting and/or exceeding stakeholders’ expectations. </a:t>
            </a:r>
          </a:p>
          <a:p>
            <a:pPr>
              <a:buFont typeface="Wingdings" panose="05000000000000000000" pitchFamily="2" charset="2"/>
              <a:buChar char="§"/>
            </a:pPr>
            <a:r>
              <a:rPr lang="en-US" sz="2400" dirty="0"/>
              <a:t>Harvey and Green’s diary (as cited in </a:t>
            </a:r>
            <a:r>
              <a:rPr lang="en-US" sz="2400" dirty="0" err="1"/>
              <a:t>Ejiogu</a:t>
            </a:r>
            <a:r>
              <a:rPr lang="en-US" sz="2400" dirty="0"/>
              <a:t>, 2011) identifies five categories or ways of thinking about quality namely: </a:t>
            </a:r>
          </a:p>
          <a:p>
            <a:pPr>
              <a:buFont typeface="Wingdings" panose="05000000000000000000" pitchFamily="2" charset="2"/>
              <a:buChar char="§"/>
            </a:pPr>
            <a:r>
              <a:rPr lang="en-US" sz="2400" dirty="0"/>
              <a:t>Exceptional</a:t>
            </a:r>
          </a:p>
          <a:p>
            <a:r>
              <a:rPr lang="en-US" sz="2400" dirty="0"/>
              <a:t>(excellence); perfection (zero defect); fitness for purpose (as specified by</a:t>
            </a:r>
          </a:p>
          <a:p>
            <a:r>
              <a:rPr lang="en-US" sz="2400" dirty="0"/>
              <a:t>stakeholders); value for money (efficient/effectiveness); and transformation</a:t>
            </a:r>
          </a:p>
          <a:p>
            <a:r>
              <a:rPr lang="en-US" sz="2400" dirty="0"/>
              <a:t>(enhancement).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Together in Partnership</a:t>
            </a:r>
          </a:p>
        </p:txBody>
      </p:sp>
      <p:sp>
        <p:nvSpPr>
          <p:cNvPr id="3" name="Content Placeholder 2"/>
          <p:cNvSpPr>
            <a:spLocks noGrp="1"/>
          </p:cNvSpPr>
          <p:nvPr>
            <p:ph idx="1"/>
          </p:nvPr>
        </p:nvSpPr>
        <p:spPr/>
        <p:txBody>
          <a:bodyPr>
            <a:noAutofit/>
          </a:bodyPr>
          <a:lstStyle/>
          <a:p>
            <a:r>
              <a:rPr lang="en-US" sz="2800" dirty="0"/>
              <a:t>Quality service delivery to students, faculty, and staff requires a strong partnership between academic leaders and the registry department. Academic leaders provide the academic vision and direction, while the registry department ensures the smooth operation of administrative processes. By working together, these two groups can create a synergy that leads to improved service delivery and, ultimately, student success.</a:t>
            </a:r>
          </a:p>
          <a:p>
            <a:endParaRPr lang="en-US" sz="2800" dirty="0"/>
          </a:p>
          <a:p>
            <a:endParaRPr lang="en-US" sz="2800" dirty="0"/>
          </a:p>
          <a:p>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625" y="788938"/>
            <a:ext cx="11515725" cy="4924425"/>
          </a:xfrm>
          <a:prstGeom prst="rect">
            <a:avLst/>
          </a:prstGeom>
        </p:spPr>
        <p:txBody>
          <a:bodyPr wrap="square">
            <a:spAutoFit/>
          </a:bodyPr>
          <a:lstStyle/>
          <a:p>
            <a:endParaRPr lang="en-US" dirty="0"/>
          </a:p>
          <a:p>
            <a:endParaRPr lang="en-US" dirty="0"/>
          </a:p>
          <a:p>
            <a:endParaRPr lang="en-US" dirty="0"/>
          </a:p>
          <a:p>
            <a:r>
              <a:rPr lang="en-US" sz="3600" dirty="0">
                <a:solidFill>
                  <a:srgbClr val="FF0000"/>
                </a:solidFill>
              </a:rPr>
              <a:t>HOW DO WE BUILD RELATIONSHIPS </a:t>
            </a:r>
          </a:p>
          <a:p>
            <a:r>
              <a:rPr lang="en-US" sz="3200" dirty="0"/>
              <a:t>Work effectively together.</a:t>
            </a:r>
            <a:br>
              <a:rPr lang="en-US" sz="3200" dirty="0"/>
            </a:br>
            <a:r>
              <a:rPr lang="en-US" sz="3200" dirty="0"/>
              <a:t>Building Effective Partnerships</a:t>
            </a:r>
            <a:br>
              <a:rPr lang="en-US" sz="3200" dirty="0"/>
            </a:br>
            <a:r>
              <a:rPr lang="en-US" sz="3200" dirty="0"/>
              <a:t>Open, Regular &amp; Continuous communication</a:t>
            </a:r>
            <a:br>
              <a:rPr lang="en-US" sz="3200" dirty="0"/>
            </a:br>
            <a:r>
              <a:rPr lang="en-US" sz="3200" dirty="0"/>
              <a:t>Shared goals and objectives</a:t>
            </a:r>
            <a:br>
              <a:rPr lang="en-US" sz="3200" dirty="0"/>
            </a:br>
            <a:r>
              <a:rPr lang="en-US" sz="3200" dirty="0"/>
              <a:t>Respectful relationships</a:t>
            </a:r>
            <a:br>
              <a:rPr lang="en-US" sz="3200" dirty="0"/>
            </a:br>
            <a:r>
              <a:rPr lang="en-US" sz="3200" dirty="0"/>
              <a:t>Collaborative problem-solving</a:t>
            </a:r>
            <a:br>
              <a:rPr lang="en-US" sz="3200" dirty="0"/>
            </a:br>
            <a:r>
              <a:rPr lang="en-US" sz="3200" dirty="0"/>
              <a:t>Continuous learning and development</a:t>
            </a:r>
          </a:p>
        </p:txBody>
      </p:sp>
    </p:spTree>
    <p:extLst>
      <p:ext uri="{BB962C8B-B14F-4D97-AF65-F5344CB8AC3E}">
        <p14:creationId xmlns:p14="http://schemas.microsoft.com/office/powerpoint/2010/main" val="2402430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6" y="482321"/>
            <a:ext cx="8825657" cy="1467059"/>
          </a:xfrm>
        </p:spPr>
        <p:txBody>
          <a:bodyPr/>
          <a:lstStyle/>
          <a:p>
            <a:r>
              <a:rPr lang="en-US" dirty="0"/>
              <a:t>How do we Build Strong Partnership</a:t>
            </a:r>
          </a:p>
        </p:txBody>
      </p:sp>
      <p:sp>
        <p:nvSpPr>
          <p:cNvPr id="3" name="Text Placeholder 2"/>
          <p:cNvSpPr>
            <a:spLocks noGrp="1"/>
          </p:cNvSpPr>
          <p:nvPr>
            <p:ph type="body" idx="1"/>
          </p:nvPr>
        </p:nvSpPr>
        <p:spPr>
          <a:xfrm>
            <a:off x="1154955" y="1949380"/>
            <a:ext cx="8825658" cy="3688401"/>
          </a:xfrm>
        </p:spPr>
        <p:txBody>
          <a:bodyPr/>
          <a:lstStyle/>
          <a:p>
            <a:r>
              <a:rPr lang="en-US" b="1" dirty="0"/>
              <a:t>Shared Information Systems</a:t>
            </a:r>
          </a:p>
          <a:p>
            <a:r>
              <a:rPr lang="en-US" b="1" dirty="0"/>
              <a:t>Feedback Mechanisms</a:t>
            </a:r>
          </a:p>
          <a:p>
            <a:r>
              <a:rPr lang="en-US" b="1" dirty="0"/>
              <a:t>Recognition and Appreciation</a:t>
            </a:r>
          </a:p>
          <a:p>
            <a:pPr lvl="0"/>
            <a:r>
              <a:rPr lang="en-US" b="1" dirty="0"/>
              <a:t>Inclusive Leadership</a:t>
            </a:r>
            <a:endParaRPr lang="en-US" dirty="0"/>
          </a:p>
          <a:p>
            <a:pPr lvl="0"/>
            <a:r>
              <a:rPr lang="en-US" b="1" dirty="0"/>
              <a:t>Networking and External Relations</a:t>
            </a:r>
          </a:p>
          <a:p>
            <a:r>
              <a:rPr lang="en-US" b="1" dirty="0"/>
              <a:t>Strategic Planning Retreats</a:t>
            </a:r>
            <a:endParaRPr lang="en-US" dirty="0"/>
          </a:p>
          <a:p>
            <a:pPr lvl="0"/>
            <a:r>
              <a:rPr lang="en-US" b="1" dirty="0" err="1"/>
              <a:t>Strategise</a:t>
            </a:r>
            <a:r>
              <a:rPr lang="en-US" b="1" dirty="0"/>
              <a:t> to resolve Conflict</a:t>
            </a:r>
          </a:p>
          <a:p>
            <a:r>
              <a:rPr lang="en-US" b="1" dirty="0"/>
              <a:t>Team Building and Collaboration</a:t>
            </a:r>
            <a:endParaRPr lang="en-US" dirty="0"/>
          </a:p>
          <a:p>
            <a:pPr lvl="0"/>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3450" y="1117938"/>
            <a:ext cx="11210925" cy="5170646"/>
          </a:xfrm>
          <a:prstGeom prst="rect">
            <a:avLst/>
          </a:prstGeom>
        </p:spPr>
        <p:txBody>
          <a:bodyPr wrap="square">
            <a:spAutoFit/>
          </a:bodyPr>
          <a:lstStyle/>
          <a:p>
            <a:r>
              <a:rPr lang="en-US" sz="4800" dirty="0">
                <a:solidFill>
                  <a:srgbClr val="FF0000"/>
                </a:solidFill>
              </a:rPr>
              <a:t>IMPORTANCE OF RELATIONSHIP</a:t>
            </a:r>
            <a:endParaRPr lang="en-US" sz="4800" b="1" dirty="0">
              <a:solidFill>
                <a:srgbClr val="FF0000"/>
              </a:solidFill>
            </a:endParaRPr>
          </a:p>
          <a:p>
            <a:r>
              <a:rPr lang="en-US" sz="2400" dirty="0"/>
              <a:t>Shared Goals</a:t>
            </a:r>
          </a:p>
          <a:p>
            <a:r>
              <a:rPr lang="en-US" sz="2400" dirty="0"/>
              <a:t>Mutual Dependence</a:t>
            </a:r>
          </a:p>
          <a:p>
            <a:r>
              <a:rPr lang="en-US" sz="2400" dirty="0"/>
              <a:t>Continuous Improvement</a:t>
            </a:r>
          </a:p>
          <a:p>
            <a:r>
              <a:rPr lang="en-US" sz="2400" dirty="0"/>
              <a:t>Cross-Training Opportunities</a:t>
            </a:r>
          </a:p>
          <a:p>
            <a:r>
              <a:rPr lang="en-US" sz="2400" dirty="0"/>
              <a:t>Joint Planning and Decision-Making</a:t>
            </a:r>
          </a:p>
          <a:p>
            <a:r>
              <a:rPr lang="en-US" sz="2400" dirty="0"/>
              <a:t>Shared Information Systems</a:t>
            </a:r>
          </a:p>
          <a:p>
            <a:r>
              <a:rPr lang="en-US" sz="2400" dirty="0"/>
              <a:t>Shared goals and objectives</a:t>
            </a:r>
          </a:p>
          <a:p>
            <a:r>
              <a:rPr lang="en-US" sz="2400" dirty="0"/>
              <a:t>Improved communication and collaboration</a:t>
            </a:r>
          </a:p>
          <a:p>
            <a:r>
              <a:rPr lang="en-US" sz="2400" dirty="0"/>
              <a:t>Increased efficiency and effectiveness</a:t>
            </a:r>
          </a:p>
          <a:p>
            <a:r>
              <a:rPr lang="en-US" sz="2400" dirty="0"/>
              <a:t>Enhanced problem-solving</a:t>
            </a:r>
          </a:p>
          <a:p>
            <a:r>
              <a:rPr lang="en-US" sz="2400" dirty="0"/>
              <a:t>Better service delivery</a:t>
            </a:r>
          </a:p>
          <a:p>
            <a:endParaRPr lang="en-US" b="1" dirty="0"/>
          </a:p>
        </p:txBody>
      </p:sp>
    </p:spTree>
    <p:extLst>
      <p:ext uri="{BB962C8B-B14F-4D97-AF65-F5344CB8AC3E}">
        <p14:creationId xmlns:p14="http://schemas.microsoft.com/office/powerpoint/2010/main" val="3162615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Importance of Partnership</a:t>
            </a:r>
          </a:p>
        </p:txBody>
      </p:sp>
      <p:sp>
        <p:nvSpPr>
          <p:cNvPr id="3" name="Content Placeholder 2"/>
          <p:cNvSpPr>
            <a:spLocks noGrp="1"/>
          </p:cNvSpPr>
          <p:nvPr>
            <p:ph sz="half" idx="1"/>
          </p:nvPr>
        </p:nvSpPr>
        <p:spPr>
          <a:xfrm flipH="1">
            <a:off x="1057593" y="2060575"/>
            <a:ext cx="45719" cy="4195763"/>
          </a:xfrm>
        </p:spPr>
        <p:txBody>
          <a:bodyPr>
            <a:normAutofit/>
          </a:bodyPr>
          <a:lstStyle/>
          <a:p>
            <a:r>
              <a:rPr lang="en-US" dirty="0" err="1"/>
              <a:t>nt</a:t>
            </a:r>
            <a:endParaRPr lang="en-US" dirty="0"/>
          </a:p>
        </p:txBody>
      </p:sp>
      <p:sp>
        <p:nvSpPr>
          <p:cNvPr id="4" name="Content Placeholder 3"/>
          <p:cNvSpPr>
            <a:spLocks noGrp="1"/>
          </p:cNvSpPr>
          <p:nvPr>
            <p:ph sz="half" idx="2"/>
          </p:nvPr>
        </p:nvSpPr>
        <p:spPr>
          <a:xfrm>
            <a:off x="1225898" y="2060575"/>
            <a:ext cx="9729287" cy="2883877"/>
          </a:xfrm>
        </p:spPr>
        <p:txBody>
          <a:bodyPr>
            <a:normAutofit/>
          </a:bodyPr>
          <a:lstStyle/>
          <a:p>
            <a:r>
              <a:rPr lang="en-US" sz="2400" dirty="0"/>
              <a:t>Strong partnerships between academic leaders and registry staff are essential for quality service delivery</a:t>
            </a:r>
          </a:p>
          <a:p>
            <a:r>
              <a:rPr lang="en-US" sz="2400" dirty="0"/>
              <a:t>By overcoming challenges and building effective partnerships, institutions can create a more efficient, effective, and student-centered environment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9936B-610A-35C4-6D6B-3BE76A1D7D4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9C50A9E-394B-1489-4A5A-BCC094893F53}"/>
              </a:ext>
            </a:extLst>
          </p:cNvPr>
          <p:cNvSpPr/>
          <p:nvPr/>
        </p:nvSpPr>
        <p:spPr>
          <a:xfrm>
            <a:off x="304800" y="986135"/>
            <a:ext cx="11696700" cy="3970318"/>
          </a:xfrm>
          <a:prstGeom prst="rect">
            <a:avLst/>
          </a:prstGeom>
        </p:spPr>
        <p:txBody>
          <a:bodyPr wrap="square">
            <a:spAutoFit/>
          </a:bodyPr>
          <a:lstStyle/>
          <a:p>
            <a:r>
              <a:rPr lang="en-US" sz="2800" u="sng" dirty="0">
                <a:solidFill>
                  <a:srgbClr val="FF0000"/>
                </a:solidFill>
              </a:rPr>
              <a:t>BARRIERS TO PARTNERSHIPS</a:t>
            </a:r>
          </a:p>
          <a:p>
            <a:r>
              <a:rPr lang="en-US" sz="2800" dirty="0"/>
              <a:t>Lack of trust and understanding</a:t>
            </a:r>
          </a:p>
          <a:p>
            <a:r>
              <a:rPr lang="en-US" sz="2800" dirty="0"/>
              <a:t>Different priorities and perspectives</a:t>
            </a:r>
            <a:br>
              <a:rPr lang="en-US" sz="2800" dirty="0"/>
            </a:br>
            <a:r>
              <a:rPr lang="en-US" sz="2800" dirty="0"/>
              <a:t>Poor communication</a:t>
            </a:r>
            <a:br>
              <a:rPr lang="en-US" sz="2800" dirty="0"/>
            </a:br>
            <a:r>
              <a:rPr lang="en-US" sz="2800" dirty="0"/>
              <a:t>Unclear roles and responsibilities</a:t>
            </a:r>
          </a:p>
          <a:p>
            <a:r>
              <a:rPr lang="en-US" sz="2800" dirty="0"/>
              <a:t>Lack of training and development</a:t>
            </a:r>
          </a:p>
          <a:p>
            <a:endParaRPr lang="en-US" sz="2800" dirty="0"/>
          </a:p>
          <a:p>
            <a:r>
              <a:rPr lang="en-US" sz="2800" dirty="0"/>
              <a:t>The result is: Resentment, suspicion, lack of trust, </a:t>
            </a:r>
            <a:r>
              <a:rPr lang="en-US" sz="2800" dirty="0" err="1"/>
              <a:t>rumours</a:t>
            </a:r>
            <a:r>
              <a:rPr lang="en-US" sz="2800" dirty="0"/>
              <a:t> </a:t>
            </a:r>
            <a:r>
              <a:rPr lang="en-US" sz="2800" dirty="0" err="1"/>
              <a:t>etc</a:t>
            </a:r>
            <a:br>
              <a:rPr lang="en-US" sz="2800" dirty="0"/>
            </a:br>
            <a:endParaRPr lang="en-US" sz="2800" dirty="0"/>
          </a:p>
        </p:txBody>
      </p:sp>
    </p:spTree>
    <p:extLst>
      <p:ext uri="{BB962C8B-B14F-4D97-AF65-F5344CB8AC3E}">
        <p14:creationId xmlns:p14="http://schemas.microsoft.com/office/powerpoint/2010/main" val="713346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1446125"/>
          </a:xfrm>
        </p:spPr>
        <p:txBody>
          <a:bodyPr/>
          <a:lstStyle/>
          <a:p>
            <a:r>
              <a:rPr lang="en-US" dirty="0"/>
              <a:t>Conclusion</a:t>
            </a:r>
          </a:p>
        </p:txBody>
      </p:sp>
      <p:sp>
        <p:nvSpPr>
          <p:cNvPr id="3" name="Subtitle 2"/>
          <p:cNvSpPr>
            <a:spLocks noGrp="1"/>
          </p:cNvSpPr>
          <p:nvPr>
            <p:ph type="subTitle" idx="1"/>
          </p:nvPr>
        </p:nvSpPr>
        <p:spPr>
          <a:xfrm>
            <a:off x="572149" y="3135086"/>
            <a:ext cx="10832729" cy="1758461"/>
          </a:xfrm>
        </p:spPr>
        <p:txBody>
          <a:bodyPr>
            <a:normAutofit/>
          </a:bodyPr>
          <a:lstStyle/>
          <a:p>
            <a:r>
              <a:rPr lang="en-US" dirty="0"/>
              <a:t> strong partnerships between academic leaders and registry staff are essential for quality service delivery in today's academic institutions. By overcoming the challenges and following the steps outlined in this presentation, institutions can create a more efficient, effective, and student-centered environment that benefits </a:t>
            </a:r>
            <a:r>
              <a:rPr lang="en-US" dirty="0" err="1"/>
              <a:t>everyonE</a:t>
            </a:r>
            <a:endParaRPr lang="en-US" dirty="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1475" y="771525"/>
            <a:ext cx="11353800" cy="4647426"/>
          </a:xfrm>
          <a:prstGeom prst="rect">
            <a:avLst/>
          </a:prstGeom>
        </p:spPr>
        <p:txBody>
          <a:bodyPr wrap="square">
            <a:spAutoFit/>
          </a:bodyPr>
          <a:lstStyle/>
          <a:p>
            <a:pPr algn="ctr"/>
            <a:r>
              <a:rPr lang="en-US" sz="5400" dirty="0"/>
              <a:t>On a final note, Remember that the true essence of good society </a:t>
            </a:r>
            <a:r>
              <a:rPr lang="en-US" sz="5400"/>
              <a:t>is the enthronement </a:t>
            </a:r>
            <a:r>
              <a:rPr lang="en-US" sz="5400" dirty="0"/>
              <a:t>of justice, equity and fairness</a:t>
            </a:r>
          </a:p>
          <a:p>
            <a:pPr algn="ctr"/>
            <a:r>
              <a:rPr lang="en-US" sz="8000"/>
              <a:t>Thank </a:t>
            </a:r>
            <a:r>
              <a:rPr lang="en-US" sz="8000" dirty="0"/>
              <a:t>you for listening</a:t>
            </a:r>
          </a:p>
        </p:txBody>
      </p:sp>
    </p:spTree>
    <p:extLst>
      <p:ext uri="{BB962C8B-B14F-4D97-AF65-F5344CB8AC3E}">
        <p14:creationId xmlns:p14="http://schemas.microsoft.com/office/powerpoint/2010/main" val="827746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587639"/>
            <a:ext cx="10515600" cy="6036246"/>
          </a:xfrm>
        </p:spPr>
        <p:txBody>
          <a:bodyPr>
            <a:normAutofit/>
          </a:bodyPr>
          <a:lstStyle/>
          <a:p>
            <a:r>
              <a:rPr lang="en-US" sz="5400" dirty="0"/>
              <a:t>EFFECTIVE PARTNERSHIP BETWEEN ACADEMIC LEADERS AND REGISTRY DEPARTMENT FOR QUALITY SERVICE DELIVERY</a:t>
            </a:r>
          </a:p>
        </p:txBody>
      </p:sp>
      <p:sp>
        <p:nvSpPr>
          <p:cNvPr id="3" name="Subtitle 2"/>
          <p:cNvSpPr>
            <a:spLocks noGrp="1"/>
          </p:cNvSpPr>
          <p:nvPr>
            <p:ph type="subTitle" idx="1"/>
          </p:nvPr>
        </p:nvSpPr>
        <p:spPr>
          <a:xfrm rot="21328210">
            <a:off x="8686123" y="7142135"/>
            <a:ext cx="1409369" cy="188243"/>
          </a:xfrm>
        </p:spPr>
        <p:txBody>
          <a:bodyPr>
            <a:normAutofit fontScale="32500" lnSpcReduction="20000"/>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ARE ACADEMIC LEADERS?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0066" y="2052638"/>
            <a:ext cx="6293643" cy="419576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61846"/>
            <a:ext cx="5817996" cy="439615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65313"/>
          </a:xfrm>
        </p:spPr>
        <p:txBody>
          <a:bodyPr/>
          <a:lstStyle/>
          <a:p>
            <a:r>
              <a:rPr lang="en-US" sz="4400" dirty="0"/>
              <a:t>WHO ARE ACADEMIC LEADERS?</a:t>
            </a:r>
            <a:endParaRPr lang="en-US" dirty="0"/>
          </a:p>
        </p:txBody>
      </p:sp>
      <p:sp>
        <p:nvSpPr>
          <p:cNvPr id="3" name="Content Placeholder 2"/>
          <p:cNvSpPr>
            <a:spLocks noGrp="1"/>
          </p:cNvSpPr>
          <p:nvPr>
            <p:ph idx="1"/>
          </p:nvPr>
        </p:nvSpPr>
        <p:spPr>
          <a:xfrm>
            <a:off x="457200" y="1457324"/>
            <a:ext cx="5551926" cy="5305425"/>
          </a:xfrm>
        </p:spPr>
        <p:txBody>
          <a:bodyPr>
            <a:normAutofit fontScale="82500" lnSpcReduction="20000"/>
          </a:bodyPr>
          <a:lstStyle/>
          <a:p>
            <a:r>
              <a:rPr lang="en-US" sz="2200" dirty="0"/>
              <a:t>Deans and Heads of Departments and Units</a:t>
            </a:r>
            <a:endParaRPr lang="en-US" sz="1800" dirty="0"/>
          </a:p>
          <a:p>
            <a:r>
              <a:rPr lang="en-US" sz="4700" dirty="0"/>
              <a:t>Role: </a:t>
            </a:r>
          </a:p>
          <a:p>
            <a:r>
              <a:rPr lang="en-US" sz="1800" dirty="0"/>
              <a:t>T</a:t>
            </a:r>
            <a:r>
              <a:rPr lang="en-US" sz="2055" dirty="0"/>
              <a:t>hey play a pivotal role in shaping the strategic direction, nurturing positive academic environment, and ensuring the delivery of high-quality education </a:t>
            </a:r>
          </a:p>
          <a:p>
            <a:r>
              <a:rPr lang="en-US" sz="2055" dirty="0"/>
              <a:t>Academic leaders play a critical role in shaping the academic landscape by:</a:t>
            </a:r>
          </a:p>
          <a:p>
            <a:pPr marL="0" indent="0">
              <a:buNone/>
            </a:pPr>
            <a:r>
              <a:rPr lang="en-US" sz="2055" dirty="0"/>
              <a:t>           Providing academic vision and direction</a:t>
            </a:r>
          </a:p>
          <a:p>
            <a:r>
              <a:rPr lang="en-US" sz="2055" dirty="0"/>
              <a:t>Developing and implementing strategic plans that align with the goals of universities</a:t>
            </a:r>
          </a:p>
          <a:p>
            <a:r>
              <a:rPr lang="en-US" sz="2055" dirty="0"/>
              <a:t>Overseeing the academic programs and curriculum in with the CCMAS </a:t>
            </a:r>
          </a:p>
          <a:p>
            <a:r>
              <a:rPr lang="en-US" sz="2055" dirty="0"/>
              <a:t>Effective and efficient management of the human and material resources of  faculties</a:t>
            </a:r>
          </a:p>
          <a:p>
            <a:r>
              <a:rPr lang="en-US" sz="2055" dirty="0"/>
              <a:t>Support student through out their lives in the University .</a:t>
            </a:r>
          </a:p>
          <a:p>
            <a:endParaRPr lang="en-US" sz="2055"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9536" y="4833206"/>
            <a:ext cx="2560320" cy="144018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20369" y="4833206"/>
            <a:ext cx="2560320" cy="144018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09537" y="1729203"/>
            <a:ext cx="5271152" cy="29650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59639" y="1729202"/>
            <a:ext cx="5521049" cy="512879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949219"/>
            <a:ext cx="10467975" cy="5552546"/>
          </a:xfrm>
          <a:prstGeom prst="rect">
            <a:avLst/>
          </a:prstGeom>
        </p:spPr>
        <p:txBody>
          <a:bodyPr wrap="square">
            <a:spAutoFit/>
          </a:bodyPr>
          <a:lstStyle/>
          <a:p>
            <a:pPr algn="just">
              <a:lnSpc>
                <a:spcPct val="107000"/>
              </a:lnSpc>
              <a:spcAft>
                <a:spcPts val="800"/>
              </a:spcAft>
            </a:pPr>
            <a:r>
              <a:rPr lang="en-US" sz="2400" kern="100" dirty="0">
                <a:latin typeface="Times New Roman" panose="02020603050405020304" pitchFamily="18" charset="0"/>
                <a:ea typeface="Calibri" panose="020F0502020204030204" pitchFamily="34" charset="0"/>
                <a:cs typeface="Times New Roman" panose="02020603050405020304" pitchFamily="18" charset="0"/>
              </a:rPr>
              <a:t>Academic leadership is important for driving educational institutions towards excellence and fulfillment of institutional vision and mission. Academic leaders, especially Deans and Heads of Departments, play a pivotal role in shaping strategic direction, nurturing positive academic environment, and ensuring the delivery of high-quality education. Particularly, academic leadership is significant in </a:t>
            </a:r>
            <a:endParaRPr lang="en-US" sz="2000" kern="100" dirty="0">
              <a:latin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n-US" sz="2400" kern="100" dirty="0">
                <a:latin typeface="Times New Roman" panose="02020603050405020304" pitchFamily="18" charset="0"/>
                <a:ea typeface="Calibri" panose="020F0502020204030204" pitchFamily="34" charset="0"/>
                <a:cs typeface="Times New Roman" panose="02020603050405020304" pitchFamily="18" charset="0"/>
              </a:rPr>
              <a:t>Strategic Vision</a:t>
            </a:r>
            <a:endParaRPr lang="en-US" sz="2000" kern="100" dirty="0">
              <a:latin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n-US" sz="2400" kern="100" dirty="0">
                <a:latin typeface="Times New Roman" panose="02020603050405020304" pitchFamily="18" charset="0"/>
                <a:ea typeface="Calibri" panose="020F0502020204030204" pitchFamily="34" charset="0"/>
                <a:cs typeface="Times New Roman" panose="02020603050405020304" pitchFamily="18" charset="0"/>
              </a:rPr>
              <a:t>Quality Assurance</a:t>
            </a:r>
            <a:endParaRPr lang="en-US" sz="2000" kern="100" dirty="0">
              <a:latin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n-US" sz="2400" kern="100" dirty="0">
                <a:latin typeface="Times New Roman" panose="02020603050405020304" pitchFamily="18" charset="0"/>
                <a:ea typeface="Calibri" panose="020F0502020204030204" pitchFamily="34" charset="0"/>
                <a:cs typeface="Times New Roman" panose="02020603050405020304" pitchFamily="18" charset="0"/>
              </a:rPr>
              <a:t>Faculty Development</a:t>
            </a:r>
            <a:endParaRPr lang="en-US" sz="2000" kern="100" dirty="0">
              <a:latin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n-US" sz="2400" kern="100" dirty="0">
                <a:latin typeface="Times New Roman" panose="02020603050405020304" pitchFamily="18" charset="0"/>
                <a:ea typeface="Calibri" panose="020F0502020204030204" pitchFamily="34" charset="0"/>
                <a:cs typeface="Times New Roman" panose="02020603050405020304" pitchFamily="18" charset="0"/>
              </a:rPr>
              <a:t>Curriculum Development</a:t>
            </a:r>
            <a:endParaRPr lang="en-US" sz="2000" kern="100" dirty="0">
              <a:latin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n-US" sz="2400" kern="100" dirty="0">
                <a:latin typeface="Times New Roman" panose="02020603050405020304" pitchFamily="18" charset="0"/>
                <a:ea typeface="Calibri" panose="020F0502020204030204" pitchFamily="34" charset="0"/>
                <a:cs typeface="Times New Roman" panose="02020603050405020304" pitchFamily="18" charset="0"/>
              </a:rPr>
              <a:t>Student Success</a:t>
            </a:r>
            <a:endParaRPr lang="en-US" sz="2000" kern="100" dirty="0">
              <a:latin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n-US" sz="2400" kern="100" dirty="0">
                <a:latin typeface="Times New Roman" panose="02020603050405020304" pitchFamily="18" charset="0"/>
                <a:ea typeface="Calibri" panose="020F0502020204030204" pitchFamily="34" charset="0"/>
                <a:cs typeface="Times New Roman" panose="02020603050405020304" pitchFamily="18" charset="0"/>
              </a:rPr>
              <a:t>Research and Innovation </a:t>
            </a:r>
            <a:endParaRPr lang="en-US" sz="2000" kern="100" dirty="0">
              <a:latin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n-US" sz="2400" kern="100" dirty="0">
                <a:latin typeface="Times New Roman" panose="02020603050405020304" pitchFamily="18" charset="0"/>
                <a:ea typeface="Calibri" panose="020F0502020204030204" pitchFamily="34" charset="0"/>
                <a:cs typeface="Times New Roman" panose="02020603050405020304" pitchFamily="18" charset="0"/>
              </a:rPr>
              <a:t>Collaboration and Engagement</a:t>
            </a:r>
            <a:endParaRPr lang="en-US" sz="2000" kern="100" dirty="0">
              <a:effectLst/>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1528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5065" y="327660"/>
            <a:ext cx="3401060" cy="788670"/>
          </a:xfrm>
        </p:spPr>
        <p:txBody>
          <a:bodyPr/>
          <a:lstStyle/>
          <a:p>
            <a:r>
              <a:rPr lang="en-US" dirty="0"/>
              <a:t>Who are Registry Staff</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84725" y="2001837"/>
            <a:ext cx="5195888" cy="3463925"/>
          </a:xfrm>
        </p:spPr>
      </p:pic>
      <p:sp>
        <p:nvSpPr>
          <p:cNvPr id="4" name="Text Placeholder 3"/>
          <p:cNvSpPr>
            <a:spLocks noGrp="1"/>
          </p:cNvSpPr>
          <p:nvPr>
            <p:ph type="body" sz="half" idx="2"/>
          </p:nvPr>
        </p:nvSpPr>
        <p:spPr>
          <a:xfrm>
            <a:off x="186055" y="1177925"/>
            <a:ext cx="6548755" cy="5680075"/>
          </a:xfrm>
        </p:spPr>
        <p:txBody>
          <a:bodyPr>
            <a:normAutofit/>
          </a:bodyPr>
          <a:lstStyle/>
          <a:p>
            <a:r>
              <a:rPr lang="en-US" sz="1800" dirty="0"/>
              <a:t>T</a:t>
            </a:r>
            <a:r>
              <a:rPr lang="en-US" sz="2000" dirty="0"/>
              <a:t>he Registry Department on the other hand, serves as a linchpin in the operational and administrative aspects of an Institution. They are key to:</a:t>
            </a:r>
          </a:p>
          <a:p>
            <a:pPr lvl="0"/>
            <a:r>
              <a:rPr lang="en-US" sz="2000" dirty="0"/>
              <a:t>Policy Implementation</a:t>
            </a:r>
          </a:p>
          <a:p>
            <a:pPr lvl="0"/>
            <a:r>
              <a:rPr lang="en-US" sz="2000" dirty="0"/>
              <a:t>Administrative Operations</a:t>
            </a:r>
          </a:p>
          <a:p>
            <a:pPr lvl="0"/>
            <a:r>
              <a:rPr lang="en-US" sz="2000" dirty="0"/>
              <a:t>Admission Processes </a:t>
            </a:r>
          </a:p>
          <a:p>
            <a:pPr lvl="0"/>
            <a:r>
              <a:rPr lang="en-US" sz="2000" dirty="0"/>
              <a:t>Student Records Management</a:t>
            </a:r>
          </a:p>
          <a:p>
            <a:pPr lvl="0"/>
            <a:r>
              <a:rPr lang="en-US" sz="2000" dirty="0"/>
              <a:t>Coordinating Academic ceremonies</a:t>
            </a:r>
          </a:p>
          <a:p>
            <a:pPr lvl="0"/>
            <a:r>
              <a:rPr lang="en-US" sz="2000" dirty="0"/>
              <a:t>Staff Recruitment, Welfare and Discipline</a:t>
            </a:r>
          </a:p>
          <a:p>
            <a:pPr lvl="0"/>
            <a:r>
              <a:rPr lang="en-US" sz="2000" dirty="0"/>
              <a:t>Result Processing and Verification</a:t>
            </a:r>
          </a:p>
          <a:p>
            <a:pPr lvl="0"/>
            <a:r>
              <a:rPr lang="en-US" sz="2000" dirty="0"/>
              <a:t>Faculty Support Services</a:t>
            </a:r>
          </a:p>
          <a:p>
            <a:pPr lvl="0"/>
            <a:r>
              <a:rPr lang="en-US" sz="2000" dirty="0"/>
              <a:t>Training and Capacity Development</a:t>
            </a:r>
          </a:p>
          <a:p>
            <a:pPr lvl="0"/>
            <a:r>
              <a:rPr lang="en-US" sz="2000" dirty="0"/>
              <a:t>Compliance and Regulatory Reporting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661" y="1447800"/>
            <a:ext cx="6431622" cy="1447800"/>
          </a:xfrm>
        </p:spPr>
        <p:txBody>
          <a:bodyPr/>
          <a:lstStyle/>
          <a:p>
            <a:r>
              <a:rPr lang="en-US" sz="4000" dirty="0"/>
              <a:t>Effective Partnerships</a:t>
            </a:r>
          </a:p>
        </p:txBody>
      </p:sp>
      <p:pic>
        <p:nvPicPr>
          <p:cNvPr id="7" name="Content Placeholder 6"/>
          <p:cNvPicPr>
            <a:picLocks noGrp="1" noChangeAspect="1"/>
          </p:cNvPicPr>
          <p:nvPr>
            <p:ph idx="1"/>
          </p:nvPr>
        </p:nvPicPr>
        <p:blipFill>
          <a:blip r:embed="rId2"/>
          <a:stretch>
            <a:fillRect/>
          </a:stretch>
        </p:blipFill>
        <p:spPr>
          <a:xfrm>
            <a:off x="5944576" y="89753"/>
            <a:ext cx="5195888" cy="2922687"/>
          </a:xfrm>
          <a:prstGeom prst="rect">
            <a:avLst/>
          </a:prstGeom>
        </p:spPr>
      </p:pic>
      <p:sp>
        <p:nvSpPr>
          <p:cNvPr id="4" name="Text Placeholder 3"/>
          <p:cNvSpPr>
            <a:spLocks noGrp="1"/>
          </p:cNvSpPr>
          <p:nvPr>
            <p:ph type="body" sz="half" idx="2"/>
          </p:nvPr>
        </p:nvSpPr>
        <p:spPr>
          <a:xfrm>
            <a:off x="174661" y="3129280"/>
            <a:ext cx="6133672" cy="2895599"/>
          </a:xfrm>
        </p:spPr>
        <p:txBody>
          <a:bodyPr>
            <a:noAutofit/>
          </a:bodyPr>
          <a:lstStyle/>
          <a:p>
            <a:pPr algn="just"/>
            <a:r>
              <a:rPr lang="en-US" sz="2000" dirty="0"/>
              <a:t>The partnership between academic leaders such as Deans and Heads of Departments and the Registry department is essential for the effective functioning of the University. This collaboration </a:t>
            </a:r>
            <a:r>
              <a:rPr lang="en-US" sz="2000" dirty="0" err="1"/>
              <a:t>recognises</a:t>
            </a:r>
            <a:r>
              <a:rPr lang="en-US" sz="2000" dirty="0"/>
              <a:t> the interconnectedness of Academic and Administrative functions, acknowledging that both play critical roles in achieving the institution's goals for academic excellence and service delivery.</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3072" y="3275763"/>
            <a:ext cx="4366427" cy="317528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677" y="3129280"/>
            <a:ext cx="4415340" cy="5528497"/>
          </a:xfrm>
        </p:spPr>
        <p:txBody>
          <a:bodyPr/>
          <a:lstStyle/>
          <a:p>
            <a:r>
              <a:rPr lang="en-US" dirty="0"/>
              <a:t>Partnerships</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697610" y="92650"/>
            <a:ext cx="5195888" cy="3463925"/>
          </a:xfrm>
        </p:spPr>
      </p:pic>
      <p:sp>
        <p:nvSpPr>
          <p:cNvPr id="4" name="Text Placeholder 3"/>
          <p:cNvSpPr>
            <a:spLocks noGrp="1"/>
          </p:cNvSpPr>
          <p:nvPr>
            <p:ph type="body" sz="half" idx="2"/>
          </p:nvPr>
        </p:nvSpPr>
        <p:spPr>
          <a:xfrm>
            <a:off x="1154953" y="3129280"/>
            <a:ext cx="3401064" cy="3847017"/>
          </a:xfrm>
        </p:spPr>
        <p:txBody>
          <a:bodyPr>
            <a:normAutofit/>
          </a:bodyPr>
          <a:lstStyle/>
          <a:p>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3219" y="3084062"/>
            <a:ext cx="9380842" cy="6418384"/>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677" y="-430387"/>
            <a:ext cx="5335449" cy="7963319"/>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92000" y="-870857"/>
            <a:ext cx="10287000" cy="685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QUALITY SERVICE DELIVERY</a:t>
            </a:r>
          </a:p>
        </p:txBody>
      </p:sp>
      <p:sp>
        <p:nvSpPr>
          <p:cNvPr id="3" name="Content Placeholder 2"/>
          <p:cNvSpPr>
            <a:spLocks noGrp="1"/>
          </p:cNvSpPr>
          <p:nvPr>
            <p:ph idx="1"/>
          </p:nvPr>
        </p:nvSpPr>
        <p:spPr>
          <a:xfrm>
            <a:off x="0" y="1457011"/>
            <a:ext cx="12192000" cy="5596931"/>
          </a:xfrm>
        </p:spPr>
        <p:txBody>
          <a:bodyPr>
            <a:noAutofit/>
          </a:bodyPr>
          <a:lstStyle/>
          <a:p>
            <a:r>
              <a:rPr lang="en-US" sz="3200" dirty="0"/>
              <a:t>There is no universal, or all-encompassing definition of quality. </a:t>
            </a:r>
          </a:p>
          <a:p>
            <a:r>
              <a:rPr lang="en-US" sz="3200" dirty="0"/>
              <a:t>Each quality definition has its strengths and weaknesses. </a:t>
            </a:r>
          </a:p>
          <a:p>
            <a:r>
              <a:rPr lang="en-US" sz="3200" dirty="0"/>
              <a:t>For the purpose of this study, Quality can be defined as the degree or extent of excellent service delivery in university education (Teaching, Research &amp; Community Service)</a:t>
            </a:r>
          </a:p>
          <a:p>
            <a:r>
              <a:rPr lang="en-US" sz="3200" dirty="0"/>
              <a:t>Quality</a:t>
            </a:r>
            <a:r>
              <a:rPr lang="en-US" sz="1600" dirty="0"/>
              <a:t>: </a:t>
            </a:r>
            <a:r>
              <a:rPr lang="en-US" sz="3200" dirty="0"/>
              <a:t>This refers to meeting the set standards of education or meeting stakeholders’  Expectations</a:t>
            </a:r>
          </a:p>
          <a:p>
            <a:pPr marL="0" indent="0">
              <a:buNone/>
            </a:pPr>
            <a:endParaRPr lang="en-US" sz="3200" dirty="0"/>
          </a:p>
          <a:p>
            <a:pPr marL="0" indent="0">
              <a:buNone/>
            </a:pPr>
            <a:endParaRPr lang="en-US"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1584528</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2012-06-20T23:39:00+00:00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TP102923943</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843282</LocLastLocAttemptVersionLookup>
    <IsSearchable xmlns="4873beb7-5857-4685-be1f-d57550cc96cc">true</IsSearchable>
    <TemplateTemplateType xmlns="4873beb7-5857-4685-be1f-d57550cc96cc">PowerPoint Template - Slideshow Launch</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LocMarketGroupTiers2 xmlns="4873beb7-5857-4685-be1f-d57550cc96cc" xsi:nil="true"/>
    <APAuthor xmlns="4873beb7-5857-4685-be1f-d57550cc96cc">
      <UserInfo>
        <DisplayName>REDMOND\v-sa</DisplayName>
        <AccountId>2467</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Props1.xml><?xml version="1.0" encoding="utf-8"?>
<ds:datastoreItem xmlns:ds="http://schemas.openxmlformats.org/officeDocument/2006/customXml" ds:itemID="{C3DEC53A-9DF1-4780-BE92-17E971B7A9ED}">
  <ds:schemaRefs/>
</ds:datastoreItem>
</file>

<file path=customXml/itemProps2.xml><?xml version="1.0" encoding="utf-8"?>
<ds:datastoreItem xmlns:ds="http://schemas.openxmlformats.org/officeDocument/2006/customXml" ds:itemID="{63EE7759-C66F-4EA4-9863-7EBA32518D3D}">
  <ds:schemaRefs/>
</ds:datastoreItem>
</file>

<file path=customXml/itemProps3.xml><?xml version="1.0" encoding="utf-8"?>
<ds:datastoreItem xmlns:ds="http://schemas.openxmlformats.org/officeDocument/2006/customXml" ds:itemID="{B970C04F-E7AC-41AB-9C6D-1B1BB88BFF7F}">
  <ds:schemaRefs/>
</ds:datastoreItem>
</file>

<file path=docProps/app.xml><?xml version="1.0" encoding="utf-8"?>
<Properties xmlns="http://schemas.openxmlformats.org/officeDocument/2006/extended-properties" xmlns:vt="http://schemas.openxmlformats.org/officeDocument/2006/docPropsVTypes">
  <Template>Ion</Template>
  <TotalTime>40</TotalTime>
  <Words>869</Words>
  <Application>Microsoft Office PowerPoint</Application>
  <PresentationFormat>Widescreen</PresentationFormat>
  <Paragraphs>103</Paragraphs>
  <Slides>18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Calibri</vt:lpstr>
      <vt:lpstr>Century Gothic</vt:lpstr>
      <vt:lpstr>Times New Roman</vt:lpstr>
      <vt:lpstr>Wingdings</vt:lpstr>
      <vt:lpstr>Wingdings 3</vt:lpstr>
      <vt:lpstr>Ion</vt:lpstr>
      <vt:lpstr>PowerPoint Presentation</vt:lpstr>
      <vt:lpstr>EFFECTIVE PARTNERSHIP BETWEEN ACADEMIC LEADERS AND REGISTRY DEPARTMENT FOR QUALITY SERVICE DELIVERY</vt:lpstr>
      <vt:lpstr>WHO ARE ACADEMIC LEADERS?</vt:lpstr>
      <vt:lpstr>WHO ARE ACADEMIC LEADERS?</vt:lpstr>
      <vt:lpstr>PowerPoint Presentation</vt:lpstr>
      <vt:lpstr>Who are Registry Staff</vt:lpstr>
      <vt:lpstr>Effective Partnerships</vt:lpstr>
      <vt:lpstr>Partnerships</vt:lpstr>
      <vt:lpstr>QUALITY SERVICE DELIVERY</vt:lpstr>
      <vt:lpstr>PowerPoint Presentation</vt:lpstr>
      <vt:lpstr>Working Together in Partnership</vt:lpstr>
      <vt:lpstr>PowerPoint Presentation</vt:lpstr>
      <vt:lpstr>How do we Build Strong Partnership</vt:lpstr>
      <vt:lpstr>PowerPoint Presentation</vt:lpstr>
      <vt:lpstr>Importance of Partnership</vt:lpstr>
      <vt:lpstr>PowerPoint Presentation</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PowerPoint</dc:title>
  <dc:creator>Microsoft account</dc:creator>
  <cp:lastModifiedBy>USER</cp:lastModifiedBy>
  <cp:revision>34</cp:revision>
  <dcterms:created xsi:type="dcterms:W3CDTF">2024-02-03T14:54:00Z</dcterms:created>
  <dcterms:modified xsi:type="dcterms:W3CDTF">2024-02-07T11:07:01Z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_TemplateID">
    <vt:lpwstr>TC029239449991</vt:lpwstr>
  </property>
  <property fmtid="{D5CDD505-2E9C-101B-9397-08002B2CF9AE}" pid="4" name="ContentTypeId">
    <vt:lpwstr>0x0101006EDDDB5EE6D98C44930B742096920B300400F5B6D36B3EF94B4E9A635CDF2A18F5B8</vt:lpwstr>
  </property>
  <property fmtid="{D5CDD505-2E9C-101B-9397-08002B2CF9AE}" pid="5" name="FeatureTags">
    <vt:lpwstr/>
  </property>
  <property fmtid="{D5CDD505-2E9C-101B-9397-08002B2CF9AE}" pid="6" name="LocalizationTags">
    <vt:lpwstr/>
  </property>
  <property fmtid="{D5CDD505-2E9C-101B-9397-08002B2CF9AE}" pid="7" name="ScenarioTags">
    <vt:lpwstr/>
  </property>
  <property fmtid="{D5CDD505-2E9C-101B-9397-08002B2CF9AE}" pid="8" name="CampaignTags">
    <vt:lpwstr/>
  </property>
  <property fmtid="{D5CDD505-2E9C-101B-9397-08002B2CF9AE}" pid="9" name="ICV">
    <vt:lpwstr>3F868E4B6AF544C9B5ABD4A76B75E1CC_12</vt:lpwstr>
  </property>
  <property fmtid="{D5CDD505-2E9C-101B-9397-08002B2CF9AE}" pid="10" name="KSOProductBuildVer">
    <vt:lpwstr>1033-12.2.0.13431</vt:lpwstr>
  </property>
</Properties>
</file>