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60" r:id="rId6"/>
    <p:sldId id="286" r:id="rId7"/>
    <p:sldId id="287" r:id="rId8"/>
    <p:sldId id="265" r:id="rId9"/>
    <p:sldId id="266" r:id="rId10"/>
    <p:sldId id="267" r:id="rId11"/>
    <p:sldId id="268" r:id="rId12"/>
    <p:sldId id="276" r:id="rId13"/>
    <p:sldId id="274" r:id="rId14"/>
    <p:sldId id="275" r:id="rId15"/>
    <p:sldId id="277" r:id="rId16"/>
    <p:sldId id="320" r:id="rId17"/>
    <p:sldId id="296" r:id="rId18"/>
    <p:sldId id="297" r:id="rId19"/>
    <p:sldId id="298" r:id="rId20"/>
    <p:sldId id="299" r:id="rId21"/>
    <p:sldId id="300" r:id="rId22"/>
    <p:sldId id="261" r:id="rId23"/>
    <p:sldId id="262" r:id="rId24"/>
    <p:sldId id="295" r:id="rId25"/>
    <p:sldId id="289" r:id="rId26"/>
    <p:sldId id="290" r:id="rId27"/>
    <p:sldId id="291" r:id="rId28"/>
    <p:sldId id="292" r:id="rId29"/>
    <p:sldId id="293" r:id="rId30"/>
    <p:sldId id="294" r:id="rId31"/>
    <p:sldId id="304" r:id="rId32"/>
    <p:sldId id="305" r:id="rId33"/>
    <p:sldId id="311" r:id="rId34"/>
    <p:sldId id="312" r:id="rId35"/>
    <p:sldId id="303" r:id="rId36"/>
    <p:sldId id="310" r:id="rId37"/>
    <p:sldId id="273" r:id="rId38"/>
    <p:sldId id="278" r:id="rId39"/>
    <p:sldId id="279" r:id="rId40"/>
    <p:sldId id="280" r:id="rId41"/>
    <p:sldId id="282" r:id="rId42"/>
    <p:sldId id="288" r:id="rId43"/>
    <p:sldId id="270" r:id="rId44"/>
    <p:sldId id="281" r:id="rId45"/>
    <p:sldId id="283" r:id="rId46"/>
    <p:sldId id="306" r:id="rId47"/>
    <p:sldId id="308" r:id="rId48"/>
    <p:sldId id="331" r:id="rId49"/>
    <p:sldId id="330" r:id="rId50"/>
    <p:sldId id="307" r:id="rId51"/>
    <p:sldId id="314" r:id="rId52"/>
    <p:sldId id="315" r:id="rId53"/>
    <p:sldId id="316" r:id="rId54"/>
    <p:sldId id="317" r:id="rId55"/>
    <p:sldId id="318" r:id="rId56"/>
    <p:sldId id="322" r:id="rId57"/>
    <p:sldId id="328" r:id="rId58"/>
    <p:sldId id="321" r:id="rId59"/>
    <p:sldId id="323" r:id="rId60"/>
    <p:sldId id="324" r:id="rId61"/>
    <p:sldId id="325" r:id="rId62"/>
    <p:sldId id="326" r:id="rId63"/>
    <p:sldId id="327" r:id="rId64"/>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4" name="Date Placeholder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4" name="Date Placeholder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4" name="Date Placeholder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5" name="Date Placeholder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7" name="Date Placeholder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Footer Placeholder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Slide Number Placeholder 8"/>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Footer Placeholder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Footer Placeholder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Slide Number Placeholder 3"/>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n-GB"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Footer Placeholder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Slide Number Placeholder 6"/>
          <p:cNvSpPr>
            <a:spLocks noGrp="1"/>
          </p:cNvSpPr>
          <p:nvPr>
            <p:ph type="sldNum" sz="quarter" idx="12"/>
          </p:nvPr>
        </p:nvSpPr>
        <p:spPr/>
        <p:txBody>
          <a:bodyPr/>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26" name="Title Placeholder 1"/>
          <p:cNvSpPr>
            <a:spLocks noGrp="1"/>
          </p:cNvSpPr>
          <p:nvPr>
            <p:ph type="title"/>
          </p:nvPr>
        </p:nvSpPr>
        <p:spPr>
          <a:xfrm>
            <a:off x="457200" y="274638"/>
            <a:ext cx="8229600" cy="1143000"/>
          </a:xfrm>
          <a:prstGeom prst="rect">
            <a:avLst/>
          </a:prstGeom>
          <a:noFill/>
          <a:ln w="9525">
            <a:noFill/>
          </a:ln>
        </p:spPr>
        <p:txBody>
          <a:bodyPr anchor="ctr" anchorCtr="0"/>
          <a:p>
            <a:pPr lvl="0"/>
            <a:r>
              <a:rPr lang="en-US" altLang="en-US" dirty="0"/>
              <a:t>Click to edit Master title style</a:t>
            </a:r>
            <a:endParaRPr lang="en-GB" altLang="en-US" dirty="0"/>
          </a:p>
        </p:txBody>
      </p:sp>
      <p:sp>
        <p:nvSpPr>
          <p:cNvPr id="1027" name="Text Placeholder 2"/>
          <p:cNvSpPr>
            <a:spLocks noGrp="1"/>
          </p:cNvSpPr>
          <p:nvPr>
            <p:ph type="body" idx="1"/>
          </p:nvPr>
        </p:nvSpPr>
        <p:spPr>
          <a:xfrm>
            <a:off x="457200" y="1600200"/>
            <a:ext cx="8229600" cy="4525963"/>
          </a:xfrm>
          <a:prstGeom prst="rect">
            <a:avLst/>
          </a:prstGeom>
          <a:noFill/>
          <a:ln w="9525">
            <a:noFill/>
          </a:ln>
        </p:spPr>
        <p:txBody>
          <a:bodyPr/>
          <a:p>
            <a:pPr lvl="0"/>
            <a:r>
              <a:rPr lang="en-US" altLang="en-US" dirty="0"/>
              <a:t>Click to edit Master text styles</a:t>
            </a:r>
            <a:endParaRPr lang="en-US" altLang="en-US" dirty="0"/>
          </a:p>
          <a:p>
            <a:pPr lvl="1"/>
            <a:r>
              <a:rPr lang="en-US" altLang="en-US" dirty="0"/>
              <a:t>Second level</a:t>
            </a:r>
            <a:endParaRPr lang="en-US" altLang="en-US" dirty="0"/>
          </a:p>
          <a:p>
            <a:pPr lvl="2"/>
            <a:r>
              <a:rPr lang="en-US" altLang="en-US" dirty="0"/>
              <a:t>Third level</a:t>
            </a:r>
            <a:endParaRPr lang="en-US" altLang="en-US" dirty="0"/>
          </a:p>
          <a:p>
            <a:pPr lvl="3"/>
            <a:r>
              <a:rPr lang="en-US" altLang="en-US" dirty="0"/>
              <a:t>Fourth level</a:t>
            </a:r>
            <a:endParaRPr lang="en-US" altLang="en-US" dirty="0"/>
          </a:p>
          <a:p>
            <a:pPr lvl="4"/>
            <a:r>
              <a:rPr lang="en-US" altLang="en-US" dirty="0"/>
              <a:t>Fifth level</a:t>
            </a:r>
            <a:endParaRPr lang="en-GB" alt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C8022B96-1B22-41E7-87C1-14F0FB3EEA3A}" type="datetimeFigureOut">
              <a:rPr kumimoji="0" lang="en-GB"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GB"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98989"/>
                </a:solidFill>
              </a:defRPr>
            </a:lvl1pPr>
          </a:lstStyle>
          <a:p>
            <a:pPr lvl="0" eaLnBrk="1" hangingPunct="1">
              <a:buNone/>
            </a:pPr>
            <a:fld id="{9A0DB2DC-4C9A-4742-B13C-FB6460FD3503}" type="slidenum">
              <a:rPr lang="en-GB" altLang="x-none" dirty="0">
                <a:latin typeface="Calibri" panose="020F0502020204030204" pitchFamily="34" charset="0"/>
              </a:rPr>
            </a:fld>
            <a:endParaRPr lang="en-GB" altLang="x-none"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hyperlink" Target="mailto:oluwasogo.olalubi@kwasu.edu.n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ctrTitle"/>
          </p:nvPr>
        </p:nvSpPr>
        <p:spPr bwMode="auto">
          <a:xfrm>
            <a:off x="32583" y="188640"/>
            <a:ext cx="9144000" cy="1584176"/>
          </a:xfrm>
          <a:solidFill>
            <a:schemeClr val="lt1"/>
          </a:solidFill>
          <a:ln w="25400">
            <a:solidFill>
              <a:schemeClr val="accent4"/>
            </a:solidFill>
          </a:ln>
          <a:effectLst/>
          <a:scene3d>
            <a:camera prst="orthographicFront"/>
            <a:lightRig rig="balanced" dir="t"/>
          </a:scene3d>
          <a:sp3d prstMaterial="plastic"/>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noAutofit/>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en-GB" sz="3600" b="1"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Times New Roman" panose="02020603050405020304" pitchFamily="18" charset="0"/>
                <a:ea typeface="+mn-ea"/>
                <a:cs typeface="Times New Roman" panose="02020603050405020304" pitchFamily="18" charset="0"/>
              </a:rPr>
            </a:br>
            <a:r>
              <a:rPr kumimoji="0" lang="en-GB" sz="3600" b="1" i="0" u="none" strike="noStrike" kern="1200" cap="none" spc="0" normalizeH="0" baseline="0" noProof="0" dirty="0" smtClean="0">
                <a:ln w="18000">
                  <a:solidFill>
                    <a:schemeClr val="accent2">
                      <a:satMod val="140000"/>
                    </a:schemeClr>
                  </a:solidFill>
                  <a:prstDash val="solid"/>
                  <a:miter lim="800000"/>
                </a:ln>
                <a:solidFill>
                  <a:schemeClr val="accent4"/>
                </a:solidFill>
                <a:effectLst>
                  <a:outerShdw blurRad="25500" dist="23000" dir="7020000" algn="tl">
                    <a:srgbClr val="000000">
                      <a:alpha val="50000"/>
                    </a:srgbClr>
                  </a:outerShdw>
                </a:effectLst>
                <a:uLnTx/>
                <a:uFillTx/>
                <a:latin typeface="Times New Roman" panose="02020603050405020304" pitchFamily="18" charset="0"/>
                <a:ea typeface="+mn-ea"/>
                <a:cs typeface="Times New Roman" panose="02020603050405020304" pitchFamily="18" charset="0"/>
              </a:rPr>
              <a:t>Importance of Community Health Insurance Scheme in the attainment of Universal Health Coverage</a:t>
            </a:r>
            <a:br>
              <a:rPr kumimoji="0" lang="en-GB" sz="36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Times New Roman" panose="02020603050405020304" pitchFamily="18" charset="0"/>
              </a:rPr>
            </a:br>
            <a:endParaRPr kumimoji="0" lang="en-GB" sz="3600" b="1" i="0" u="none" strike="noStrike" kern="1200" cap="none" spc="0" normalizeH="0" baseline="0" noProof="0" dirty="0">
              <a:ln>
                <a:noFill/>
              </a:ln>
              <a:solidFill>
                <a:schemeClr val="dk1"/>
              </a:solidFill>
              <a:effectLst/>
              <a:uLnTx/>
              <a:uFillTx/>
              <a:latin typeface="+mn-lt"/>
              <a:ea typeface="+mn-ea"/>
              <a:cs typeface="+mn-cs"/>
            </a:endParaRPr>
          </a:p>
        </p:txBody>
      </p:sp>
      <p:sp>
        <p:nvSpPr>
          <p:cNvPr id="3" name="Subtitle 2"/>
          <p:cNvSpPr>
            <a:spLocks noGrp="1"/>
          </p:cNvSpPr>
          <p:nvPr>
            <p:ph type="subTitle" idx="1"/>
          </p:nvPr>
        </p:nvSpPr>
        <p:spPr>
          <a:xfrm>
            <a:off x="0" y="1773238"/>
            <a:ext cx="9144000" cy="5084763"/>
          </a:xfrm>
        </p:spPr>
        <p:txBody>
          <a:bodyPr vert="horz" wrap="square" lIns="91440" tIns="45720" rIns="91440" bIns="45720" numCol="1" rtlCol="0" anchor="t" anchorCtr="0" compatLnSpc="1">
            <a:noAutofit/>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By</a:t>
            </a:r>
            <a:endPar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Dr. </a:t>
            </a:r>
            <a:r>
              <a:rPr kumimoji="0" lang="en-US" sz="2800" b="1"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Olalubi</a:t>
            </a: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 </a:t>
            </a:r>
            <a:r>
              <a:rPr kumimoji="0" lang="en-US" sz="2800" b="1"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Oluwasogo</a:t>
            </a: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Head, Department of Allied Health,</a:t>
            </a:r>
            <a:endPar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Public &amp; Community Health Specialization </a:t>
            </a:r>
            <a:r>
              <a:rPr kumimoji="0" lang="en-US" sz="2800" b="1"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Programmes</a:t>
            </a:r>
            <a:endPar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Kwara State University, Nigeria</a:t>
            </a:r>
            <a:endPar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BSc (Ilorin), MSc; PhD (Ibadan), Post Doc. (UCSF, USA); ACIEH (London); Cert. in </a:t>
            </a:r>
            <a:r>
              <a:rPr kumimoji="0" lang="en-US" sz="2800" b="1" i="1"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Immunol</a:t>
            </a:r>
            <a:r>
              <a:rPr kumimoji="0" lang="en-US" sz="2800" b="1"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t>
            </a:r>
            <a:r>
              <a:rPr kumimoji="0" lang="en-US" sz="2800" b="1" i="1"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Luxemb’g</a:t>
            </a:r>
            <a:r>
              <a:rPr kumimoji="0" lang="en-US" sz="2800" b="1"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t>
            </a:r>
            <a:endParaRPr kumimoji="0" lang="en-US" sz="2800" b="1"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E-mail add: </a:t>
            </a:r>
            <a:r>
              <a:rPr kumimoji="0" lang="en-US" sz="2800" b="1" i="0" u="sng"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hlinkClick r:id="rId1"/>
              </a:rPr>
              <a:t>oluwasogo.olalubi@kwasu.edu.ng</a:t>
            </a: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t>
            </a:r>
            <a:endPar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Mobile: +2347036039078 </a:t>
            </a:r>
            <a:endParaRPr kumimoji="0" lang="en-GB" sz="28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en-GB" sz="3200" b="0" i="0" u="none" strike="noStrike" kern="1200" cap="none" spc="0" normalizeH="0" baseline="0" noProof="0" dirty="0">
              <a:ln>
                <a:noFill/>
              </a:ln>
              <a:solidFill>
                <a:schemeClr val="tx1">
                  <a:tint val="75000"/>
                </a:schemeClr>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charRg st="0" end="3"/>
                                            </p:txEl>
                                          </p:spTgt>
                                        </p:tgtEl>
                                        <p:attrNameLst>
                                          <p:attrName>style.visibility</p:attrName>
                                        </p:attrNameLst>
                                      </p:cBhvr>
                                      <p:to>
                                        <p:strVal val="visible"/>
                                      </p:to>
                                    </p:set>
                                    <p:anim calcmode="lin" valueType="num">
                                      <p:cBhvr additive="base">
                                        <p:cTn id="13" dur="500" fill="hold"/>
                                        <p:tgtEl>
                                          <p:spTgt spid="3">
                                            <p:txEl>
                                              <p:charRg st="0"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0"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charRg st="3" end="29"/>
                                            </p:txEl>
                                          </p:spTgt>
                                        </p:tgtEl>
                                        <p:attrNameLst>
                                          <p:attrName>style.visibility</p:attrName>
                                        </p:attrNameLst>
                                      </p:cBhvr>
                                      <p:to>
                                        <p:strVal val="visible"/>
                                      </p:to>
                                    </p:set>
                                    <p:anim calcmode="lin" valueType="num">
                                      <p:cBhvr additive="base">
                                        <p:cTn id="19" dur="500" fill="hold"/>
                                        <p:tgtEl>
                                          <p:spTgt spid="3">
                                            <p:txEl>
                                              <p:charRg st="3" end="2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charRg st="3" end="2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charRg st="29" end="64"/>
                                            </p:txEl>
                                          </p:spTgt>
                                        </p:tgtEl>
                                        <p:attrNameLst>
                                          <p:attrName>style.visibility</p:attrName>
                                        </p:attrNameLst>
                                      </p:cBhvr>
                                      <p:to>
                                        <p:strVal val="visible"/>
                                      </p:to>
                                    </p:set>
                                    <p:anim calcmode="lin" valueType="num">
                                      <p:cBhvr additive="base">
                                        <p:cTn id="25" dur="500" fill="hold"/>
                                        <p:tgtEl>
                                          <p:spTgt spid="3">
                                            <p:txEl>
                                              <p:charRg st="29" end="6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charRg st="29" end="6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charRg st="64" end="116"/>
                                            </p:txEl>
                                          </p:spTgt>
                                        </p:tgtEl>
                                        <p:attrNameLst>
                                          <p:attrName>style.visibility</p:attrName>
                                        </p:attrNameLst>
                                      </p:cBhvr>
                                      <p:to>
                                        <p:strVal val="visible"/>
                                      </p:to>
                                    </p:set>
                                    <p:anim calcmode="lin" valueType="num">
                                      <p:cBhvr additive="base">
                                        <p:cTn id="31" dur="500" fill="hold"/>
                                        <p:tgtEl>
                                          <p:spTgt spid="3">
                                            <p:txEl>
                                              <p:charRg st="64" end="11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charRg st="64" end="11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charRg st="116" end="148"/>
                                            </p:txEl>
                                          </p:spTgt>
                                        </p:tgtEl>
                                        <p:attrNameLst>
                                          <p:attrName>style.visibility</p:attrName>
                                        </p:attrNameLst>
                                      </p:cBhvr>
                                      <p:to>
                                        <p:strVal val="visible"/>
                                      </p:to>
                                    </p:set>
                                    <p:anim calcmode="lin" valueType="num">
                                      <p:cBhvr additive="base">
                                        <p:cTn id="37" dur="500" fill="hold"/>
                                        <p:tgtEl>
                                          <p:spTgt spid="3">
                                            <p:txEl>
                                              <p:charRg st="116" end="14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charRg st="116" end="14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charRg st="148" end="248"/>
                                            </p:txEl>
                                          </p:spTgt>
                                        </p:tgtEl>
                                        <p:attrNameLst>
                                          <p:attrName>style.visibility</p:attrName>
                                        </p:attrNameLst>
                                      </p:cBhvr>
                                      <p:to>
                                        <p:strVal val="visible"/>
                                      </p:to>
                                    </p:set>
                                    <p:anim calcmode="lin" valueType="num">
                                      <p:cBhvr additive="base">
                                        <p:cTn id="43" dur="500" fill="hold"/>
                                        <p:tgtEl>
                                          <p:spTgt spid="3">
                                            <p:txEl>
                                              <p:charRg st="148" end="24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charRg st="148" end="24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charRg st="248" end="292"/>
                                            </p:txEl>
                                          </p:spTgt>
                                        </p:tgtEl>
                                        <p:attrNameLst>
                                          <p:attrName>style.visibility</p:attrName>
                                        </p:attrNameLst>
                                      </p:cBhvr>
                                      <p:to>
                                        <p:strVal val="visible"/>
                                      </p:to>
                                    </p:set>
                                    <p:anim calcmode="lin" valueType="num">
                                      <p:cBhvr additive="base">
                                        <p:cTn id="49" dur="500" fill="hold"/>
                                        <p:tgtEl>
                                          <p:spTgt spid="3">
                                            <p:txEl>
                                              <p:charRg st="248" end="29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charRg st="248" end="29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charRg st="292" end="316"/>
                                            </p:txEl>
                                          </p:spTgt>
                                        </p:tgtEl>
                                        <p:attrNameLst>
                                          <p:attrName>style.visibility</p:attrName>
                                        </p:attrNameLst>
                                      </p:cBhvr>
                                      <p:to>
                                        <p:strVal val="visible"/>
                                      </p:to>
                                    </p:set>
                                    <p:anim calcmode="lin" valueType="num">
                                      <p:cBhvr additive="base">
                                        <p:cTn id="55" dur="500" fill="hold"/>
                                        <p:tgtEl>
                                          <p:spTgt spid="3">
                                            <p:txEl>
                                              <p:charRg st="292" end="31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charRg st="292" end="3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en-US" sz="4400" b="0" i="0" u="none" strike="noStrike" kern="1200" cap="none" spc="0" normalizeH="0" baseline="0" noProof="0" dirty="0" smtClean="0">
                <a:ln>
                  <a:noFill/>
                </a:ln>
                <a:solidFill>
                  <a:srgbClr val="04617B"/>
                </a:solidFill>
                <a:effectLst/>
                <a:uLnTx/>
                <a:uFillTx/>
                <a:latin typeface="+mj-lt"/>
                <a:ea typeface="+mj-ea"/>
                <a:cs typeface="+mj-cs"/>
              </a:rPr>
              <a:t>General Challenges and Problems of Assessing Health Care in Nigeria</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600200"/>
            <a:ext cx="8686800" cy="5141913"/>
          </a:xfrm>
        </p:spPr>
        <p:txBody>
          <a:bodyPr vert="horz" wrap="square" lIns="91440" tIns="45720" rIns="91440" bIns="45720" numCol="1" rtlCol="0" anchor="t" anchorCtr="0" compatLnSpc="1">
            <a:normAutofit fontScale="92500" lnSpcReduction="10000"/>
          </a:bodyPr>
          <a:lstStyle/>
          <a:p>
            <a:pPr marL="342900" marR="0" lvl="0" indent="-342900" algn="just" defTabSz="914400" rtl="0" eaLnBrk="1" fontAlgn="auto" latinLnBrk="0" hangingPunct="1">
              <a:lnSpc>
                <a:spcPct val="90000"/>
              </a:lnSpc>
              <a:spcBef>
                <a:spcPts val="600"/>
              </a:spcBef>
              <a:spcAft>
                <a:spcPts val="0"/>
              </a:spcAft>
              <a:buClr>
                <a:srgbClr val="0BD0D9"/>
              </a:buClr>
              <a:buSzPct val="95000"/>
              <a:buFont typeface="Wingdings" panose="05000000000000000000" pitchFamily="2" charset="2"/>
              <a:buChar char="Ø"/>
              <a:defRPr/>
            </a:pPr>
            <a:r>
              <a:rPr kumimoji="0" lang="en-US" altLang="en-US" sz="35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Poor political goodwill /poor commitment on the part of </a:t>
            </a:r>
            <a:r>
              <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government.</a:t>
            </a:r>
            <a:endPar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90000"/>
              </a:lnSpc>
              <a:spcBef>
                <a:spcPts val="600"/>
              </a:spcBef>
              <a:spcAft>
                <a:spcPts val="0"/>
              </a:spcAft>
              <a:buClr>
                <a:srgbClr val="0BD0D9"/>
              </a:buClr>
              <a:buSzPct val="95000"/>
              <a:buFont typeface="Wingdings" panose="05000000000000000000" pitchFamily="2" charset="2"/>
              <a:buChar char="Ø"/>
              <a:defRPr/>
            </a:pPr>
            <a:r>
              <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Donor </a:t>
            </a:r>
            <a:r>
              <a:rPr kumimoji="0" lang="en-US" altLang="en-US" sz="35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dependency </a:t>
            </a:r>
            <a:r>
              <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syndrome.</a:t>
            </a:r>
            <a:endPar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90000"/>
              </a:lnSpc>
              <a:spcBef>
                <a:spcPts val="600"/>
              </a:spcBef>
              <a:spcAft>
                <a:spcPts val="0"/>
              </a:spcAft>
              <a:buClr>
                <a:srgbClr val="0BD0D9"/>
              </a:buClr>
              <a:buSzPct val="95000"/>
              <a:buFont typeface="Wingdings" panose="05000000000000000000" pitchFamily="2" charset="2"/>
              <a:buChar char="Ø"/>
              <a:defRPr/>
            </a:pPr>
            <a:r>
              <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Inadequate </a:t>
            </a:r>
            <a:r>
              <a:rPr kumimoji="0" lang="en-US" altLang="en-US" sz="35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funding, corruption, misappropriation of funds and poor management of </a:t>
            </a:r>
            <a:r>
              <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resources.</a:t>
            </a:r>
            <a:endPar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90000"/>
              </a:lnSpc>
              <a:spcBef>
                <a:spcPts val="600"/>
              </a:spcBef>
              <a:spcAft>
                <a:spcPts val="0"/>
              </a:spcAft>
              <a:buClr>
                <a:srgbClr val="0BD0D9"/>
              </a:buClr>
              <a:buSzPct val="95000"/>
              <a:buFont typeface="Wingdings" panose="05000000000000000000" pitchFamily="2" charset="2"/>
              <a:buChar char="Ø"/>
              <a:defRPr/>
            </a:pPr>
            <a:r>
              <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Minimal </a:t>
            </a:r>
            <a:r>
              <a:rPr kumimoji="0" lang="en-US" altLang="en-US" sz="35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community </a:t>
            </a:r>
            <a:r>
              <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participation.</a:t>
            </a:r>
            <a:endParaRPr kumimoji="0" lang="en-US" altLang="en-US"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90000"/>
              </a:lnSpc>
              <a:spcBef>
                <a:spcPts val="600"/>
              </a:spcBef>
              <a:spcAft>
                <a:spcPts val="0"/>
              </a:spcAft>
              <a:buClr>
                <a:srgbClr val="0BD0D9"/>
              </a:buClr>
              <a:buSzPct val="95000"/>
              <a:buFont typeface="Wingdings" panose="05000000000000000000" pitchFamily="2" charset="2"/>
              <a:buChar char="Ø"/>
              <a:defRPr/>
            </a:pPr>
            <a:r>
              <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Inability </a:t>
            </a:r>
            <a:r>
              <a:rPr kumimoji="0" lang="en-GB" sz="35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of the healthcare delivery system to deliver a minimum package of quality health care (e g. routine Immunization, emergency obstetric care, prevention and management of communicable diseases, etc.). </a:t>
            </a:r>
            <a:endParaRPr kumimoji="0" lang="en-GB" sz="35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90000"/>
              </a:lnSpc>
              <a:spcBef>
                <a:spcPts val="600"/>
              </a:spcBef>
              <a:spcAft>
                <a:spcPts val="0"/>
              </a:spcAft>
              <a:buClr>
                <a:srgbClr val="0BD0D9"/>
              </a:buClr>
              <a:buSzPct val="95000"/>
              <a:buFont typeface="Wingdings 2" panose="05020102010507070707" pitchFamily="18" charset="2"/>
              <a:buChar char=""/>
              <a:defRPr/>
            </a:pPr>
            <a:endPar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969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 Sources of Health Care Financing in Nigeria </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2291" name="Picture 2"/>
          <p:cNvPicPr>
            <a:picLocks noGrp="1" noChangeAspect="1"/>
          </p:cNvPicPr>
          <p:nvPr>
            <p:ph idx="1"/>
          </p:nvPr>
        </p:nvPicPr>
        <p:blipFill>
          <a:blip r:embed="rId1"/>
          <a:srcRect/>
          <a:stretch>
            <a:fillRect/>
          </a:stretch>
        </p:blipFill>
        <p:spPr>
          <a:xfrm>
            <a:off x="0" y="1196975"/>
            <a:ext cx="9144000" cy="5661025"/>
          </a:xfr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Title 1"/>
          <p:cNvSpPr>
            <a:spLocks noGrp="1"/>
          </p:cNvSpPr>
          <p:nvPr>
            <p:ph type="title"/>
          </p:nvPr>
        </p:nvSpPr>
        <p:spPr>
          <a:xfrm>
            <a:off x="0" y="0"/>
            <a:ext cx="9144000" cy="981075"/>
          </a:xfrm>
          <a:ln/>
        </p:spPr>
        <p:txBody>
          <a:bodyPr vert="horz" wrap="square" lIns="91440" tIns="45720" rIns="91440" bIns="45720" anchor="ctr" anchorCtr="0"/>
          <a:p>
            <a:pPr eaLnBrk="1" hangingPunct="1"/>
            <a:r>
              <a:rPr lang="en-GB" altLang="en-US" dirty="0"/>
              <a:t>Definition of Health Insurance </a:t>
            </a:r>
            <a:endParaRPr lang="en-GB" altLang="en-US" dirty="0"/>
          </a:p>
        </p:txBody>
      </p:sp>
      <p:sp>
        <p:nvSpPr>
          <p:cNvPr id="3" name="Content Placeholder 2"/>
          <p:cNvSpPr>
            <a:spLocks noGrp="1"/>
          </p:cNvSpPr>
          <p:nvPr>
            <p:ph idx="1"/>
          </p:nvPr>
        </p:nvSpPr>
        <p:spPr>
          <a:xfrm>
            <a:off x="0" y="981075"/>
            <a:ext cx="9036050" cy="5876925"/>
          </a:xfrm>
        </p:spPr>
        <p:txBody>
          <a:bodyPr vert="horz" wrap="square" lIns="91440" tIns="45720" rIns="91440" bIns="45720" numCol="1" rtlCol="0" anchor="t" anchorCtr="0" compatLnSpc="1">
            <a:normAutofit fontScale="77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Health insurance is a mechanism for spreading the risks of incurring health care costs over a group of individuals and households.</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two key phrases in health insurance are “resource mobilisation and risk sharing.” </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conceptual frame work does not depend on the administrative arrangements employed as long as the outcome is risk sharing subsequent upon cross-subsidisation of Healthcare expenditures among participants. </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Health Insurance Schemes are policy concepts whereby officials formally hold funds consisting of contributions by insured participants and the resultant pool designed to finance all or part of members’ health care costs.</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itle 1"/>
          <p:cNvSpPr>
            <a:spLocks noGrp="1"/>
          </p:cNvSpPr>
          <p:nvPr>
            <p:ph type="title"/>
          </p:nvPr>
        </p:nvSpPr>
        <p:spPr>
          <a:xfrm>
            <a:off x="0" y="115888"/>
            <a:ext cx="9144000" cy="792162"/>
          </a:xfrm>
          <a:ln/>
        </p:spPr>
        <p:txBody>
          <a:bodyPr vert="horz" wrap="square" lIns="91440" tIns="45720" rIns="91440" bIns="45720" anchor="ctr" anchorCtr="0"/>
          <a:p>
            <a:pPr eaLnBrk="1" hangingPunct="1"/>
            <a:r>
              <a:rPr lang="en-GB" altLang="en-US" dirty="0">
                <a:latin typeface="Times New Roman" panose="02020603050405020304" pitchFamily="18" charset="0"/>
                <a:cs typeface="Times New Roman" panose="02020603050405020304" pitchFamily="18" charset="0"/>
              </a:rPr>
              <a:t>Alternative to Health Insurance</a:t>
            </a:r>
            <a:endParaRPr lang="en-GB" altLang="en-US" dirty="0">
              <a:latin typeface="Times New Roman" panose="02020603050405020304" pitchFamily="18" charset="0"/>
              <a:ea typeface="Times New Roman" panose="02020603050405020304" pitchFamily="18" charset="0"/>
            </a:endParaRPr>
          </a:p>
        </p:txBody>
      </p:sp>
      <p:sp>
        <p:nvSpPr>
          <p:cNvPr id="14339" name="Content Placeholder 2"/>
          <p:cNvSpPr>
            <a:spLocks noGrp="1"/>
          </p:cNvSpPr>
          <p:nvPr>
            <p:ph idx="1"/>
          </p:nvPr>
        </p:nvSpPr>
        <p:spPr>
          <a:xfrm>
            <a:off x="0" y="836613"/>
            <a:ext cx="9144000" cy="6021387"/>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The other alternative to health insurance is the “out of pocket” payment at the point of service delivery otherwise known as ‘‘point of encounter.”</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Of all the various modalities of health care financing, out-of-pocket payment at the point of utilisation of health care services is the least desirable mechanism of financing health care from an equity perspective, as it denies access to health care to those who cannot afford to pay at the time of their illness.</a:t>
            </a:r>
            <a:endParaRPr lang="en-GB" altLang="en-US" dirty="0">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Char char="•"/>
            </a:pPr>
            <a:endParaRPr lang="en-GB"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itle 1"/>
          <p:cNvSpPr>
            <a:spLocks noGrp="1"/>
          </p:cNvSpPr>
          <p:nvPr>
            <p:ph type="title"/>
          </p:nvPr>
        </p:nvSpPr>
        <p:spPr>
          <a:ln/>
        </p:spPr>
        <p:txBody>
          <a:bodyPr vert="horz" wrap="square" lIns="91440" tIns="45720" rIns="91440" bIns="45720" anchor="ctr" anchorCtr="0"/>
          <a:p>
            <a:pPr eaLnBrk="1" hangingPunct="1"/>
            <a:r>
              <a:rPr lang="en-GB" altLang="en-US" dirty="0"/>
              <a:t>Goal of Health Insurance</a:t>
            </a:r>
            <a:endParaRPr lang="en-GB" altLang="en-US" dirty="0"/>
          </a:p>
        </p:txBody>
      </p:sp>
      <p:sp>
        <p:nvSpPr>
          <p:cNvPr id="15363" name="Content Placeholder 2"/>
          <p:cNvSpPr>
            <a:spLocks noGrp="1"/>
          </p:cNvSpPr>
          <p:nvPr>
            <p:ph idx="1"/>
          </p:nvPr>
        </p:nvSpPr>
        <p:spPr>
          <a:ln/>
        </p:spPr>
        <p:txBody>
          <a:bodyPr vert="horz" wrap="square" lIns="91440" tIns="45720" rIns="91440" bIns="45720" anchor="t" anchorCtr="0"/>
          <a:p>
            <a:pPr eaLnBrk="1" hangingPunct="1">
              <a:buFont typeface="Wingdings" panose="05000000000000000000" pitchFamily="2" charset="2"/>
              <a:buChar char="Ø"/>
            </a:pPr>
            <a:r>
              <a:rPr lang="en-GB" altLang="en-US" dirty="0"/>
              <a:t>Prepayment schemes appear to offer a better health care financing option than use fees or “out of pocket” schemes. </a:t>
            </a:r>
            <a:endParaRPr lang="en-GB" altLang="en-US" dirty="0"/>
          </a:p>
          <a:p>
            <a:pPr eaLnBrk="1" hangingPunct="1">
              <a:buFont typeface="Wingdings" panose="05000000000000000000" pitchFamily="2" charset="2"/>
              <a:buChar char="Ø"/>
            </a:pPr>
            <a:r>
              <a:rPr lang="en-GB" altLang="en-US" dirty="0"/>
              <a:t>Removal of or Cancellation of “out of pocket payment” at the point of service delivery is the goal of health insurance.</a:t>
            </a:r>
            <a:endParaRPr lang="en-GB" altLang="en-US" dirty="0"/>
          </a:p>
          <a:p>
            <a:pPr eaLnBrk="1" hangingPunct="1">
              <a:buFont typeface="Arial" panose="020B0604020202020204" pitchFamily="34" charset="0"/>
              <a:buChar char="•"/>
            </a:pPr>
            <a:endParaRPr lang="en-GB"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8366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Challenges of Health Insurance in Nigeria</a:t>
            </a:r>
            <a:endPar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
        <p:nvSpPr>
          <p:cNvPr id="3" name="Content Placeholder 2"/>
          <p:cNvSpPr>
            <a:spLocks noGrp="1"/>
          </p:cNvSpPr>
          <p:nvPr>
            <p:ph idx="1"/>
          </p:nvPr>
        </p:nvSpPr>
        <p:spPr>
          <a:xfrm>
            <a:off x="0" y="692150"/>
            <a:ext cx="9144000" cy="6165850"/>
          </a:xfrm>
        </p:spPr>
        <p:txBody>
          <a:bodyPr vert="horz" wrap="square" lIns="91440" tIns="45720" rIns="91440" bIns="45720" numCol="1" rtlCol="0" anchor="t" anchorCtr="0" compatLnSpc="1">
            <a:normAutofit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It cannot cover all health problems except those that are specified in the policy because of the limited amount of contributions per person.</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However, this is far better than someone who has no insurance at all.</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These services have to be constantly monitored by the village health development committee to ensure that our people are not short-changed and given sub-standard services.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There should be ongoing awareness to members of the village on the rights and responsibilities to the scheme.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itle 1"/>
          <p:cNvSpPr>
            <a:spLocks noGrp="1"/>
          </p:cNvSpPr>
          <p:nvPr>
            <p:ph type="title"/>
          </p:nvPr>
        </p:nvSpPr>
        <p:spPr>
          <a:xfrm>
            <a:off x="0" y="0"/>
            <a:ext cx="9144000" cy="1052513"/>
          </a:xfrm>
          <a:ln/>
        </p:spPr>
        <p:txBody>
          <a:bodyPr vert="horz" wrap="square" lIns="91440" tIns="45720" rIns="91440" bIns="45720" anchor="ctr" anchorCtr="0"/>
          <a:p>
            <a:pPr eaLnBrk="1" hangingPunct="1"/>
            <a:r>
              <a:rPr lang="en-GB" altLang="en-US" dirty="0">
                <a:latin typeface="Times New Roman" panose="02020603050405020304" pitchFamily="18" charset="0"/>
                <a:cs typeface="Times New Roman" panose="02020603050405020304" pitchFamily="18" charset="0"/>
              </a:rPr>
              <a:t>Forms of Health Insurance Schemes</a:t>
            </a:r>
            <a:endParaRPr lang="en-GB" altLang="en-US" dirty="0"/>
          </a:p>
        </p:txBody>
      </p:sp>
      <p:sp>
        <p:nvSpPr>
          <p:cNvPr id="3" name="Content Placeholder 2"/>
          <p:cNvSpPr>
            <a:spLocks noGrp="1"/>
          </p:cNvSpPr>
          <p:nvPr>
            <p:ph idx="1"/>
          </p:nvPr>
        </p:nvSpPr>
        <p:spPr>
          <a:xfrm>
            <a:off x="107950" y="836613"/>
            <a:ext cx="9036050" cy="5832475"/>
          </a:xfrm>
        </p:spPr>
        <p:txBody>
          <a:bodyPr vert="horz" wrap="square" lIns="91440" tIns="45720" rIns="91440" bIns="45720" numCol="1" rtlCol="0" anchor="t" anchorCtr="0" compatLnSpc="1">
            <a:noAutofit/>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Health insurance comes in different forms, defined mainly by the source of financing for the insurance</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premiums.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 country may choose several different forms to maximize the population coverage.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For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each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form</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the options for financing determine what is feasible in terms of benefits, given the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premium schemes.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Therefore</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the design elements above come into play repeatedly at the point of the public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sector selecting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from a menu of health insurance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types. </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Title 1"/>
          <p:cNvSpPr>
            <a:spLocks noGrp="1"/>
          </p:cNvSpPr>
          <p:nvPr>
            <p:ph type="title"/>
          </p:nvPr>
        </p:nvSpPr>
        <p:spPr>
          <a:xfrm>
            <a:off x="107950" y="0"/>
            <a:ext cx="9036050" cy="836613"/>
          </a:xfrm>
          <a:ln/>
        </p:spPr>
        <p:txBody>
          <a:bodyPr vert="horz" wrap="square" lIns="91440" tIns="45720" rIns="91440" bIns="45720" anchor="ctr" anchorCtr="0"/>
          <a:p>
            <a:pPr eaLnBrk="1" hangingPunct="1"/>
            <a:r>
              <a:rPr lang="en-GB" altLang="en-US" dirty="0">
                <a:latin typeface="Times New Roman" panose="02020603050405020304" pitchFamily="18" charset="0"/>
                <a:cs typeface="Times New Roman" panose="02020603050405020304" pitchFamily="18" charset="0"/>
              </a:rPr>
              <a:t>National Health Insurance</a:t>
            </a:r>
            <a:endParaRPr lang="en-GB" altLang="en-US" dirty="0">
              <a:latin typeface="Times New Roman" panose="02020603050405020304" pitchFamily="18" charset="0"/>
              <a:ea typeface="Times New Roman" panose="02020603050405020304" pitchFamily="18" charset="0"/>
            </a:endParaRPr>
          </a:p>
        </p:txBody>
      </p:sp>
      <p:sp>
        <p:nvSpPr>
          <p:cNvPr id="3" name="Content Placeholder 2"/>
          <p:cNvSpPr>
            <a:spLocks noGrp="1"/>
          </p:cNvSpPr>
          <p:nvPr>
            <p:ph idx="1"/>
          </p:nvPr>
        </p:nvSpPr>
        <p:spPr>
          <a:xfrm>
            <a:off x="107950" y="836613"/>
            <a:ext cx="9036050" cy="5905500"/>
          </a:xfrm>
        </p:spPr>
        <p:txBody>
          <a:bodyPr vert="horz" wrap="square" lIns="91440" tIns="45720" rIns="91440" bIns="45720" numCol="1" rtlCol="0" anchor="t" anchorCtr="0" compatLnSpc="1">
            <a:normAutofit fontScale="77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National health insurance or government-managed health insurance is usually financed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through general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taxation and implies comprehensive coverage for all individuals regardless of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health status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or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affiliation.</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this case, general taxation implies that no specific earmarked tax is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used.</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Debt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relief and other sources of funds such as tolls and the sale of government assets may also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be used</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Individuals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are not usually required to make additional financial contributions beyond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taxes.</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These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state-funded health insurance programs can coexist with all other forms of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health insurance</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including private voluntary health insurance. </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prominent example of a national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health insurance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program is the United Kingdom’s National Health Service. </a:t>
            </a:r>
            <a:endPar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Title 1"/>
          <p:cNvSpPr>
            <a:spLocks noGrp="1"/>
          </p:cNvSpPr>
          <p:nvPr>
            <p:ph type="title"/>
          </p:nvPr>
        </p:nvSpPr>
        <p:spPr>
          <a:xfrm>
            <a:off x="107950" y="0"/>
            <a:ext cx="9036050" cy="908050"/>
          </a:xfrm>
          <a:ln/>
        </p:spPr>
        <p:txBody>
          <a:bodyPr vert="horz" wrap="square" lIns="91440" tIns="45720" rIns="91440" bIns="45720" anchor="ctr" anchorCtr="0"/>
          <a:p>
            <a:pPr eaLnBrk="1" hangingPunct="1"/>
            <a:r>
              <a:rPr lang="en-GB" altLang="en-US" dirty="0">
                <a:latin typeface="Times New Roman" panose="02020603050405020304" pitchFamily="18" charset="0"/>
                <a:cs typeface="Times New Roman" panose="02020603050405020304" pitchFamily="18" charset="0"/>
              </a:rPr>
              <a:t>Social Health Insurance (SHI)</a:t>
            </a:r>
            <a:endParaRPr lang="en-GB" altLang="en-US" dirty="0">
              <a:latin typeface="Times New Roman" panose="02020603050405020304" pitchFamily="18" charset="0"/>
              <a:ea typeface="Times New Roman" panose="02020603050405020304" pitchFamily="18" charset="0"/>
            </a:endParaRPr>
          </a:p>
        </p:txBody>
      </p:sp>
      <p:sp>
        <p:nvSpPr>
          <p:cNvPr id="3" name="Content Placeholder 2"/>
          <p:cNvSpPr>
            <a:spLocks noGrp="1"/>
          </p:cNvSpPr>
          <p:nvPr>
            <p:ph idx="1"/>
          </p:nvPr>
        </p:nvSpPr>
        <p:spPr>
          <a:xfrm>
            <a:off x="107950" y="981075"/>
            <a:ext cx="8928100" cy="5876925"/>
          </a:xfrm>
        </p:spPr>
        <p:txBody>
          <a:bodyPr vert="horz" wrap="square" lIns="91440" tIns="45720" rIns="91440" bIns="45720" numCol="1" rtlCol="0" anchor="t" anchorCtr="0" compatLnSpc="1">
            <a:normAutofit fontScale="850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Social health insurance (SHI) is financed via payroll taxes collected from employers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and employees.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Often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this contribution is mandatory for a certain group, such as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government</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employees. The contribution of the employee and the employer may be balanced, or one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may contribute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more than the other.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Kenya’s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National Hospital Insurance Fund is one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such mechanism</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which requires all formal-sector employees to make a mandatory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contribution, whereas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individuals in the informal sector may participate voluntarily.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Another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hallmark of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SHI is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 central management agency that pools the funds and makes payments to providers.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government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may step in to make contributions for low-income or marginalized groups to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enable them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to participate in the scheme. </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036050" cy="8366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Community-Based Health Insurance (CBHI)</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908050"/>
            <a:ext cx="9036050" cy="5761038"/>
          </a:xfrm>
        </p:spPr>
        <p:txBody>
          <a:bodyPr vert="horz" wrap="square" lIns="91440" tIns="45720" rIns="91440" bIns="45720" numCol="1" rtlCol="0" anchor="t" anchorCtr="0" compatLnSpc="1">
            <a:normAutofit fontScale="925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Community-based health insurance (CBHI) covers a wide spectrum of programs that share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at least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three attributes: not-for-profit prepayment plans for healthcare, community control,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and voluntary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membership</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The community in question can be defined geographically—for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example, a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village—or via some other well-defined affiliation.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large variety of CBHI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schemes encompass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programs that cover high-cost, low-frequency events as well as those that cover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low cost, high-frequency</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events</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bwMode="auto">
          <a:xfrm>
            <a:off x="0" y="0"/>
            <a:ext cx="9144000" cy="1417638"/>
          </a:xfrm>
          <a:solidFill>
            <a:schemeClr val="lt1"/>
          </a:solidFill>
          <a:ln w="25400">
            <a:solidFill>
              <a:schemeClr val="accent1"/>
            </a:solidFill>
          </a:ln>
          <a:effectLst/>
          <a:scene3d>
            <a:camera prst="orthographicFront"/>
            <a:lightRig rig="balanced" dir="t"/>
          </a:scene3d>
          <a:sp3d prstMaterial="plastic"/>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sz="4400" b="1" i="0" u="none" strike="noStrike" kern="1200" cap="none" spc="0" normalizeH="0" baseline="0" noProof="0" dirty="0" smtClean="0">
                <a:ln>
                  <a:noFill/>
                </a:ln>
                <a:solidFill>
                  <a:schemeClr val="dk1"/>
                </a:solidFill>
                <a:effectLst/>
                <a:uLnTx/>
                <a:uFillTx/>
                <a:latin typeface="Rockwell Extra Bold" panose="02060903040505020403" pitchFamily="18" charset="0"/>
                <a:ea typeface="+mn-ea"/>
                <a:cs typeface="+mn-cs"/>
              </a:rPr>
              <a:t>                              </a:t>
            </a:r>
            <a:br>
              <a:rPr kumimoji="0" lang="en-US" sz="4400" b="1" i="0" u="none" strike="noStrike" kern="1200" cap="none" spc="0" normalizeH="0" baseline="0" noProof="0" dirty="0" smtClean="0">
                <a:ln>
                  <a:noFill/>
                </a:ln>
                <a:solidFill>
                  <a:schemeClr val="dk1"/>
                </a:solidFill>
                <a:effectLst/>
                <a:uLnTx/>
                <a:uFillTx/>
                <a:latin typeface="Rockwell Extra Bold" panose="02060903040505020403" pitchFamily="18" charset="0"/>
                <a:ea typeface="+mn-ea"/>
                <a:cs typeface="+mn-cs"/>
              </a:rPr>
            </a:br>
            <a:r>
              <a:rPr kumimoji="0" lang="en-US" sz="4400" b="1" i="0" u="none" strike="noStrike" kern="1200" cap="none" spc="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Rockwell Extra Bold" panose="02060903040505020403" pitchFamily="18" charset="0"/>
                <a:ea typeface="+mn-ea"/>
                <a:cs typeface="+mn-cs"/>
              </a:rPr>
              <a:t>KWASU / NACHPN </a:t>
            </a:r>
            <a:br>
              <a:rPr kumimoji="0" lang="en-US" sz="4400" b="1" i="0" u="none" strike="noStrike" kern="1200" cap="none" spc="0" normalizeH="0" baseline="0" noProof="0" dirty="0" smtClean="0">
                <a:ln>
                  <a:noFill/>
                </a:ln>
                <a:solidFill>
                  <a:schemeClr val="dk1"/>
                </a:solidFill>
                <a:effectLst/>
                <a:uLnTx/>
                <a:uFillTx/>
                <a:latin typeface="Rockwell Extra Bold" panose="02060903040505020403" pitchFamily="18" charset="0"/>
                <a:ea typeface="+mn-ea"/>
                <a:cs typeface="+mn-cs"/>
              </a:rPr>
            </a:br>
            <a:endParaRPr kumimoji="0" lang="en-GB" sz="4400" b="0" i="0" u="none" strike="noStrike" kern="1200" cap="none" spc="0" normalizeH="0" baseline="0" noProof="0" dirty="0">
              <a:ln>
                <a:noFill/>
              </a:ln>
              <a:solidFill>
                <a:schemeClr val="dk1"/>
              </a:solidFill>
              <a:effectLst/>
              <a:uLnTx/>
              <a:uFillTx/>
              <a:latin typeface="+mn-lt"/>
              <a:ea typeface="+mn-ea"/>
              <a:cs typeface="+mn-cs"/>
            </a:endParaRPr>
          </a:p>
        </p:txBody>
      </p:sp>
      <p:sp>
        <p:nvSpPr>
          <p:cNvPr id="3" name="Content Placeholder 2"/>
          <p:cNvSpPr>
            <a:spLocks noGrp="1"/>
          </p:cNvSpPr>
          <p:nvPr>
            <p:ph sz="half" idx="1"/>
          </p:nvPr>
        </p:nvSpPr>
        <p:spPr>
          <a:xfrm>
            <a:off x="0" y="1412875"/>
            <a:ext cx="4572000" cy="5445125"/>
          </a:xfrm>
        </p:spPr>
        <p:txBody>
          <a:bodyPr vert="horz" wrap="square" lIns="91440" tIns="45720" rIns="91440" bIns="45720" numCol="1" rtlCol="0" anchor="t" anchorCtr="0" compatLnSpc="1">
            <a:normAutofit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 National Workshop Sponsored by the National Association of Community Health Practitioners of Nigeria</a:t>
            </a:r>
            <a:endParaRPr kumimoji="0" lang="en-US" sz="40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(NACHPN)</a:t>
            </a:r>
            <a:endParaRPr kumimoji="0" lang="en-US" sz="40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3076" name="Picture 2"/>
          <p:cNvPicPr>
            <a:picLocks noGrp="1" noChangeAspect="1"/>
          </p:cNvPicPr>
          <p:nvPr>
            <p:ph sz="half" idx="2"/>
          </p:nvPr>
        </p:nvPicPr>
        <p:blipFill>
          <a:blip r:embed="rId1"/>
          <a:srcRect/>
          <a:stretch>
            <a:fillRect/>
          </a:stretch>
        </p:blipFill>
        <p:spPr>
          <a:xfrm>
            <a:off x="4572000" y="1412875"/>
            <a:ext cx="4572000" cy="5445125"/>
          </a:xfrm>
          <a:ln/>
        </p:spPr>
      </p:pic>
      <p:pic>
        <p:nvPicPr>
          <p:cNvPr id="3077" name="Picture 4"/>
          <p:cNvPicPr>
            <a:picLocks noChangeAspect="1"/>
          </p:cNvPicPr>
          <p:nvPr/>
        </p:nvPicPr>
        <p:blipFill>
          <a:blip r:embed="rId2"/>
          <a:stretch>
            <a:fillRect/>
          </a:stretch>
        </p:blipFill>
        <p:spPr>
          <a:xfrm>
            <a:off x="7092950" y="0"/>
            <a:ext cx="2051050" cy="1374775"/>
          </a:xfrm>
          <a:prstGeom prst="rect">
            <a:avLst/>
          </a:prstGeom>
          <a:noFill/>
          <a:ln w="9525">
            <a:noFill/>
          </a:ln>
        </p:spPr>
      </p:pic>
      <p:pic>
        <p:nvPicPr>
          <p:cNvPr id="3078" name="Picture 7" descr="Kwara State University logo"/>
          <p:cNvPicPr>
            <a:picLocks noChangeAspect="1"/>
          </p:cNvPicPr>
          <p:nvPr/>
        </p:nvPicPr>
        <p:blipFill>
          <a:blip r:embed="rId3"/>
          <a:stretch>
            <a:fillRect/>
          </a:stretch>
        </p:blipFill>
        <p:spPr>
          <a:xfrm>
            <a:off x="0" y="0"/>
            <a:ext cx="2051050" cy="14128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charRg st="0" end="103"/>
                                            </p:txEl>
                                          </p:spTgt>
                                        </p:tgtEl>
                                        <p:attrNameLst>
                                          <p:attrName>style.visibility</p:attrName>
                                        </p:attrNameLst>
                                      </p:cBhvr>
                                      <p:to>
                                        <p:strVal val="visible"/>
                                      </p:to>
                                    </p:set>
                                    <p:anim calcmode="lin" valueType="num">
                                      <p:cBhvr additive="base">
                                        <p:cTn id="7" dur="500" fill="hold"/>
                                        <p:tgtEl>
                                          <p:spTgt spid="3">
                                            <p:txEl>
                                              <p:charRg st="0" end="10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0" end="10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charRg st="103" end="112"/>
                                            </p:txEl>
                                          </p:spTgt>
                                        </p:tgtEl>
                                        <p:attrNameLst>
                                          <p:attrName>style.visibility</p:attrName>
                                        </p:attrNameLst>
                                      </p:cBhvr>
                                      <p:to>
                                        <p:strVal val="visible"/>
                                      </p:to>
                                    </p:set>
                                    <p:anim calcmode="lin" valueType="num">
                                      <p:cBhvr additive="base">
                                        <p:cTn id="13" dur="500" fill="hold"/>
                                        <p:tgtEl>
                                          <p:spTgt spid="3">
                                            <p:txEl>
                                              <p:charRg st="103" end="11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103" end="1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Content Placeholder 2"/>
          <p:cNvSpPr>
            <a:spLocks noGrp="1"/>
          </p:cNvSpPr>
          <p:nvPr>
            <p:ph idx="1"/>
          </p:nvPr>
        </p:nvSpPr>
        <p:spPr>
          <a:xfrm>
            <a:off x="0" y="115888"/>
            <a:ext cx="9144000" cy="6742112"/>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CBHI programs are often referred to as health insurance for the informal sector, mutual health organizations (</a:t>
            </a:r>
            <a:r>
              <a:rPr lang="en-GB" altLang="en-US" i="1" dirty="0">
                <a:latin typeface="Times New Roman" panose="02020603050405020304" pitchFamily="18" charset="0"/>
                <a:cs typeface="Times New Roman" panose="02020603050405020304" pitchFamily="18" charset="0"/>
              </a:rPr>
              <a:t>mutuelles de santé), and micro-health insurance </a:t>
            </a:r>
            <a:r>
              <a:rPr lang="en-GB" altLang="en-US" dirty="0">
                <a:latin typeface="Times New Roman" panose="02020603050405020304" pitchFamily="18" charset="0"/>
                <a:cs typeface="Times New Roman" panose="02020603050405020304" pitchFamily="18" charset="0"/>
              </a:rPr>
              <a:t>schemes (Gottret and Schieber, 2006).</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They are quite common in sub-Saharan Africa, especially in West and East Africa.</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t>CBHI scheme was introduced to achieve universal coverage by targeting the informal sector.</a:t>
            </a:r>
            <a:endParaRPr lang="en-GB" altLang="en-US" dirty="0"/>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The question we should ask ourselves is how realizable is this goal?</a:t>
            </a:r>
            <a:endParaRPr lang="en-GB" altLang="en-US"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9810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The National Health Insurance Scheme (NHIS) in Nigeria</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2531" name="Content Placeholder 2"/>
          <p:cNvSpPr>
            <a:spLocks noGrp="1"/>
          </p:cNvSpPr>
          <p:nvPr>
            <p:ph idx="1"/>
          </p:nvPr>
        </p:nvSpPr>
        <p:spPr>
          <a:xfrm>
            <a:off x="0" y="1052513"/>
            <a:ext cx="9036050" cy="5805487"/>
          </a:xfrm>
          <a:ln/>
        </p:spPr>
        <p:txBody>
          <a:bodyPr vert="horz" wrap="square" lIns="91440" tIns="45720" rIns="91440" bIns="45720" anchor="t" anchorCtr="0"/>
          <a:p>
            <a:pPr eaLnBrk="1" hangingPunct="1">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Govts. worldwide always seek  to expand and improve health care services, e.g. NHS, Obama Care, Medicaid, NHIS.</a:t>
            </a:r>
            <a:endParaRPr lang="en-US" altLang="en-US" sz="2400" dirty="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In order to leverage the gaps, processes for establishment of NHIS has been on-going right from 1960.</a:t>
            </a:r>
            <a:endParaRPr lang="en-GB" altLang="en-US" sz="2400" dirty="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Attempts by successive governments met with vigorous opposition either from the labour unions or bickering (dispute) among health care professionals.</a:t>
            </a:r>
            <a:endParaRPr lang="en-GB" altLang="en-US" sz="2400" dirty="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Maiden health summit held in Abuja in 1995 give major impetus-introduction of HMOs.</a:t>
            </a:r>
            <a:endParaRPr lang="en-GB" altLang="en-US" sz="2400" dirty="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NHIS Decree 35 of 1995 was established signed on May 10 of the same year.</a:t>
            </a:r>
            <a:endParaRPr lang="en-GB" altLang="en-US" sz="2400" dirty="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Formal sector programme for Federal level employees formally took off with some incentives in 2005.</a:t>
            </a:r>
            <a:endParaRPr lang="en-GB"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Title 1"/>
          <p:cNvSpPr>
            <a:spLocks noGrp="1"/>
          </p:cNvSpPr>
          <p:nvPr>
            <p:ph type="title"/>
          </p:nvPr>
        </p:nvSpPr>
        <p:spPr>
          <a:xfrm>
            <a:off x="107950" y="0"/>
            <a:ext cx="8928100" cy="765175"/>
          </a:xfrm>
          <a:ln/>
        </p:spPr>
        <p:txBody>
          <a:bodyPr vert="horz" wrap="square" lIns="91440" tIns="45720" rIns="91440" bIns="45720" anchor="ctr" anchorCtr="0"/>
          <a:p>
            <a:pPr eaLnBrk="1" hangingPunct="1"/>
            <a:r>
              <a:rPr lang="en-GB" altLang="en-US" dirty="0"/>
              <a:t>NHIS-Main Programmes</a:t>
            </a:r>
            <a:endParaRPr lang="en-GB" altLang="en-US" dirty="0"/>
          </a:p>
        </p:txBody>
      </p:sp>
      <p:sp>
        <p:nvSpPr>
          <p:cNvPr id="23555" name="Content Placeholder 2"/>
          <p:cNvSpPr>
            <a:spLocks noGrp="1"/>
          </p:cNvSpPr>
          <p:nvPr>
            <p:ph idx="1"/>
          </p:nvPr>
        </p:nvSpPr>
        <p:spPr>
          <a:xfrm>
            <a:off x="0" y="836613"/>
            <a:ext cx="9109075" cy="6021387"/>
          </a:xfrm>
          <a:ln/>
        </p:spPr>
        <p:txBody>
          <a:bodyPr vert="horz" wrap="square" lIns="91440" tIns="45720" rIns="91440" bIns="45720" anchor="t" anchorCtr="0"/>
          <a:p>
            <a:pPr algn="just" eaLnBrk="1" hangingPunct="1">
              <a:buFont typeface="Wingdings" panose="05000000000000000000" pitchFamily="2" charset="2"/>
              <a:buChar char="Ø"/>
            </a:pPr>
            <a:r>
              <a:rPr lang="en-GB" altLang="en-US" sz="3600" dirty="0">
                <a:latin typeface="Times New Roman" panose="02020603050405020304" pitchFamily="18" charset="0"/>
                <a:cs typeface="Times New Roman" panose="02020603050405020304" pitchFamily="18" charset="0"/>
              </a:rPr>
              <a:t>Formal Sector Social Health Insurance Programme.</a:t>
            </a:r>
            <a:endParaRPr lang="en-GB" altLang="en-US" sz="36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3600" dirty="0">
                <a:latin typeface="Times New Roman" panose="02020603050405020304" pitchFamily="18" charset="0"/>
                <a:cs typeface="Times New Roman" panose="02020603050405020304" pitchFamily="18" charset="0"/>
              </a:rPr>
              <a:t>Urban Self-Employed Social Health Insurance Programme.</a:t>
            </a:r>
            <a:endParaRPr lang="en-GB" altLang="en-US" sz="36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3600" dirty="0">
                <a:latin typeface="Times New Roman" panose="02020603050405020304" pitchFamily="18" charset="0"/>
                <a:cs typeface="Times New Roman" panose="02020603050405020304" pitchFamily="18" charset="0"/>
              </a:rPr>
              <a:t>Informal (Rural) Community Social Health Insurance Programme (CBHI).</a:t>
            </a:r>
            <a:endParaRPr lang="en-GB" altLang="en-US" sz="36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3600" dirty="0">
                <a:latin typeface="Times New Roman" panose="02020603050405020304" pitchFamily="18" charset="0"/>
                <a:cs typeface="Times New Roman" panose="02020603050405020304" pitchFamily="18" charset="0"/>
              </a:rPr>
              <a:t>Tertiary Institutions Community Health Insurance Programme.</a:t>
            </a:r>
            <a:endParaRPr lang="en-GB" altLang="en-US" sz="36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3600" dirty="0">
                <a:latin typeface="Times New Roman" panose="02020603050405020304" pitchFamily="18" charset="0"/>
                <a:cs typeface="Times New Roman" panose="02020603050405020304" pitchFamily="18" charset="0"/>
              </a:rPr>
              <a:t>Voluntary Participants Social Health Insurance Programme.</a:t>
            </a:r>
            <a:endParaRPr lang="en-GB" altLang="en-US" sz="3600" dirty="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Char char="Ø"/>
            </a:pPr>
            <a:endParaRPr lang="en-GB"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Title 1"/>
          <p:cNvSpPr>
            <a:spLocks noGrp="1"/>
          </p:cNvSpPr>
          <p:nvPr>
            <p:ph type="title"/>
          </p:nvPr>
        </p:nvSpPr>
        <p:spPr>
          <a:xfrm>
            <a:off x="0" y="0"/>
            <a:ext cx="9144000" cy="981075"/>
          </a:xfrm>
          <a:ln/>
        </p:spPr>
        <p:txBody>
          <a:bodyPr vert="horz" wrap="square" lIns="91440" tIns="45720" rIns="91440" bIns="45720" anchor="ctr" anchorCtr="0"/>
          <a:p>
            <a:pPr eaLnBrk="1" hangingPunct="1"/>
            <a:r>
              <a:rPr lang="en-GB" altLang="en-US" dirty="0">
                <a:latin typeface="Times New Roman" panose="02020603050405020304" pitchFamily="18" charset="0"/>
                <a:cs typeface="Times New Roman" panose="02020603050405020304" pitchFamily="18" charset="0"/>
              </a:rPr>
              <a:t>Population Covered Through NHIS </a:t>
            </a:r>
            <a:endParaRPr lang="en-GB" altLang="en-US" dirty="0">
              <a:latin typeface="Times New Roman" panose="02020603050405020304" pitchFamily="18" charset="0"/>
              <a:ea typeface="Times New Roman" panose="02020603050405020304" pitchFamily="18" charset="0"/>
            </a:endParaRPr>
          </a:p>
        </p:txBody>
      </p:sp>
      <p:sp>
        <p:nvSpPr>
          <p:cNvPr id="24579" name="Content Placeholder 2"/>
          <p:cNvSpPr>
            <a:spLocks noGrp="1"/>
          </p:cNvSpPr>
          <p:nvPr>
            <p:ph idx="1"/>
          </p:nvPr>
        </p:nvSpPr>
        <p:spPr>
          <a:xfrm>
            <a:off x="0" y="981075"/>
            <a:ext cx="9144000" cy="5876925"/>
          </a:xfrm>
          <a:ln/>
        </p:spPr>
        <p:txBody>
          <a:bodyPr vert="horz" wrap="square" lIns="91440" tIns="45720" rIns="91440" bIns="45720" anchor="t" anchorCtr="0"/>
          <a:p>
            <a:pPr eaLnBrk="1" hangingPunct="1">
              <a:buFont typeface="Wingdings" panose="05000000000000000000" pitchFamily="2" charset="2"/>
              <a:buChar char="Ø"/>
            </a:pPr>
            <a:r>
              <a:rPr lang="en-GB" altLang="en-US" dirty="0"/>
              <a:t>Health insurance is obtained either through private insurers or the National Health Insurance Scheme (NHIS). </a:t>
            </a:r>
            <a:endParaRPr lang="en-GB" altLang="en-US" dirty="0"/>
          </a:p>
          <a:p>
            <a:pPr eaLnBrk="1" hangingPunct="1">
              <a:buFont typeface="Wingdings" panose="05000000000000000000" pitchFamily="2" charset="2"/>
              <a:buChar char="Ø"/>
            </a:pPr>
            <a:r>
              <a:rPr lang="en-GB" altLang="en-US" dirty="0"/>
              <a:t>About 5 million people are enrolled in the 3 NHIS Programs, which represents just about 3% of the population. </a:t>
            </a:r>
            <a:endParaRPr lang="en-GB" altLang="en-US" dirty="0"/>
          </a:p>
          <a:p>
            <a:pPr eaLnBrk="1" hangingPunct="1">
              <a:buFont typeface="Wingdings" panose="05000000000000000000" pitchFamily="2" charset="2"/>
              <a:buChar char="Ø"/>
            </a:pPr>
            <a:r>
              <a:rPr lang="en-GB" altLang="en-US" dirty="0"/>
              <a:t>In the Formal Sector Program, employees in the formal sector who pay premiums are covered, in addition to their spouse and up to 4 dependants.</a:t>
            </a:r>
            <a:endParaRPr lang="en-GB" altLang="en-US" dirty="0"/>
          </a:p>
          <a:p>
            <a:pPr eaLnBrk="1" hangingPunct="1">
              <a:buFont typeface="Wingdings" panose="05000000000000000000" pitchFamily="2" charset="2"/>
              <a:buChar char="Ø"/>
            </a:pPr>
            <a:r>
              <a:rPr lang="en-GB" altLang="en-US" dirty="0"/>
              <a:t>Companies that employ more than 10 workers are responsible for enrolment of their employees.</a:t>
            </a:r>
            <a:endParaRPr lang="en-GB"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Title 1"/>
          <p:cNvSpPr>
            <a:spLocks noGrp="1"/>
          </p:cNvSpPr>
          <p:nvPr>
            <p:ph type="title"/>
          </p:nvPr>
        </p:nvSpPr>
        <p:spPr>
          <a:xfrm>
            <a:off x="0" y="115888"/>
            <a:ext cx="9144000" cy="865187"/>
          </a:xfrm>
          <a:ln/>
        </p:spPr>
        <p:txBody>
          <a:bodyPr vert="horz" wrap="square" lIns="91440" tIns="45720" rIns="91440" bIns="45720" anchor="ctr" anchorCtr="0"/>
          <a:p>
            <a:pPr eaLnBrk="1" hangingPunct="1"/>
            <a:r>
              <a:rPr lang="en-GB" altLang="en-US" dirty="0"/>
              <a:t>Shopping for Health Insurance</a:t>
            </a:r>
            <a:endParaRPr lang="en-GB" altLang="en-US" dirty="0"/>
          </a:p>
        </p:txBody>
      </p:sp>
      <p:sp>
        <p:nvSpPr>
          <p:cNvPr id="3" name="Content Placeholder 2"/>
          <p:cNvSpPr>
            <a:spLocks noGrp="1"/>
          </p:cNvSpPr>
          <p:nvPr>
            <p:ph idx="1"/>
          </p:nvPr>
        </p:nvSpPr>
        <p:spPr>
          <a:xfrm>
            <a:off x="0" y="981075"/>
            <a:ext cx="9144000" cy="5761038"/>
          </a:xfrm>
          <a:ln/>
        </p:spPr>
        <p:txBody>
          <a:bodyPr vert="horz" wrap="square" lIns="91440" tIns="45720" rIns="91440" bIns="45720" anchor="t" anchorCtr="0"/>
          <a:p>
            <a:pPr eaLnBrk="1" hangingPunct="1">
              <a:buFont typeface="Wingdings" panose="05000000000000000000" pitchFamily="2" charset="2"/>
              <a:buChar char="Ø"/>
            </a:pPr>
            <a:r>
              <a:rPr lang="en-GB" altLang="en-US" dirty="0"/>
              <a:t>Choosing the right health plan depends on your socio-economic status, health care needs, income and budget.</a:t>
            </a:r>
            <a:endParaRPr lang="en-GB" altLang="en-US" dirty="0"/>
          </a:p>
          <a:p>
            <a:pPr eaLnBrk="1" hangingPunct="1">
              <a:buFont typeface="Wingdings" panose="05000000000000000000" pitchFamily="2" charset="2"/>
              <a:buChar char="Ø"/>
            </a:pPr>
            <a:r>
              <a:rPr lang="en-GB" altLang="en-US" dirty="0"/>
              <a:t>As you look at plans, you may notice that some plans are HMOs, some are PPOs, and some are EPOs, but what does that mean?</a:t>
            </a:r>
            <a:endParaRPr lang="en-GB" altLang="en-US" dirty="0"/>
          </a:p>
          <a:p>
            <a:pPr eaLnBrk="1" hangingPunct="1">
              <a:buFont typeface="Wingdings" panose="05000000000000000000" pitchFamily="2" charset="2"/>
              <a:buChar char="Ø"/>
            </a:pPr>
            <a:r>
              <a:rPr lang="en-GB" altLang="en-US" dirty="0"/>
              <a:t>HMO stands for health maintenance organization. </a:t>
            </a:r>
            <a:endParaRPr lang="en-GB" altLang="en-US" dirty="0"/>
          </a:p>
          <a:p>
            <a:pPr eaLnBrk="1" hangingPunct="1">
              <a:buFont typeface="Wingdings" panose="05000000000000000000" pitchFamily="2" charset="2"/>
              <a:buChar char="Ø"/>
            </a:pPr>
            <a:r>
              <a:rPr lang="en-GB" altLang="en-US" dirty="0"/>
              <a:t>PPO stands for preferred provider organization. </a:t>
            </a:r>
            <a:endParaRPr lang="en-GB" altLang="en-US" dirty="0"/>
          </a:p>
          <a:p>
            <a:pPr eaLnBrk="1" hangingPunct="1">
              <a:buFont typeface="Wingdings" panose="05000000000000000000" pitchFamily="2" charset="2"/>
              <a:buChar char="Ø"/>
            </a:pPr>
            <a:r>
              <a:rPr lang="en-GB" altLang="en-US" dirty="0"/>
              <a:t>EPO stands for exclusive provider organization.</a:t>
            </a:r>
            <a:endParaRPr lang="en-GB" altLang="en-US" dirty="0"/>
          </a:p>
          <a:p>
            <a:pPr eaLnBrk="1" hangingPunct="1">
              <a:buFont typeface="Arial" panose="020B0604020202020204" pitchFamily="34" charset="0"/>
              <a:buChar char="•"/>
            </a:pPr>
            <a:endParaRPr lang="en-GB"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charRg st="0" end="108"/>
                                            </p:txEl>
                                          </p:spTgt>
                                        </p:tgtEl>
                                        <p:attrNameLst>
                                          <p:attrName>style.visibility</p:attrName>
                                        </p:attrNameLst>
                                      </p:cBhvr>
                                      <p:to>
                                        <p:strVal val="visible"/>
                                      </p:to>
                                    </p:set>
                                    <p:anim calcmode="lin" valueType="num">
                                      <p:cBhvr additive="base">
                                        <p:cTn id="7" dur="500" fill="hold"/>
                                        <p:tgtEl>
                                          <p:spTgt spid="3">
                                            <p:txEl>
                                              <p:charRg st="0" end="10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0" end="108"/>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charRg st="108" end="230"/>
                                            </p:txEl>
                                          </p:spTgt>
                                        </p:tgtEl>
                                        <p:attrNameLst>
                                          <p:attrName>style.visibility</p:attrName>
                                        </p:attrNameLst>
                                      </p:cBhvr>
                                      <p:to>
                                        <p:strVal val="visible"/>
                                      </p:to>
                                    </p:set>
                                    <p:anim calcmode="lin" valueType="num">
                                      <p:cBhvr additive="base">
                                        <p:cTn id="13" dur="500" fill="hold"/>
                                        <p:tgtEl>
                                          <p:spTgt spid="3">
                                            <p:txEl>
                                              <p:charRg st="108" end="23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108" end="23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charRg st="230" end="279"/>
                                            </p:txEl>
                                          </p:spTgt>
                                        </p:tgtEl>
                                        <p:attrNameLst>
                                          <p:attrName>style.visibility</p:attrName>
                                        </p:attrNameLst>
                                      </p:cBhvr>
                                      <p:to>
                                        <p:strVal val="visible"/>
                                      </p:to>
                                    </p:set>
                                    <p:anim calcmode="lin" valueType="num">
                                      <p:cBhvr additive="base">
                                        <p:cTn id="19" dur="500" fill="hold"/>
                                        <p:tgtEl>
                                          <p:spTgt spid="3">
                                            <p:txEl>
                                              <p:charRg st="230" end="27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charRg st="230" end="27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charRg st="279" end="328"/>
                                            </p:txEl>
                                          </p:spTgt>
                                        </p:tgtEl>
                                        <p:attrNameLst>
                                          <p:attrName>style.visibility</p:attrName>
                                        </p:attrNameLst>
                                      </p:cBhvr>
                                      <p:to>
                                        <p:strVal val="visible"/>
                                      </p:to>
                                    </p:set>
                                    <p:anim calcmode="lin" valueType="num">
                                      <p:cBhvr additive="base">
                                        <p:cTn id="25" dur="500" fill="hold"/>
                                        <p:tgtEl>
                                          <p:spTgt spid="3">
                                            <p:txEl>
                                              <p:charRg st="279" end="32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charRg st="279" end="32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charRg st="328" end="376"/>
                                            </p:txEl>
                                          </p:spTgt>
                                        </p:tgtEl>
                                        <p:attrNameLst>
                                          <p:attrName>style.visibility</p:attrName>
                                        </p:attrNameLst>
                                      </p:cBhvr>
                                      <p:to>
                                        <p:strVal val="visible"/>
                                      </p:to>
                                    </p:set>
                                    <p:anim calcmode="lin" valueType="num">
                                      <p:cBhvr additive="base">
                                        <p:cTn id="31" dur="500" fill="hold"/>
                                        <p:tgtEl>
                                          <p:spTgt spid="3">
                                            <p:txEl>
                                              <p:charRg st="328" end="37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charRg st="328" end="37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a:xfrm>
            <a:off x="107950" y="115888"/>
            <a:ext cx="9036050" cy="6626225"/>
          </a:xfrm>
        </p:spPr>
        <p:txBody>
          <a:bodyPr vert="horz" wrap="square" lIns="91440" tIns="45720" rIns="91440" bIns="45720" numCol="1" rtlCol="0" anchor="t" anchorCtr="0" compatLnSpc="1">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All these plans use a network of physicians, hospitals and other health care professionals to give you the highest quality care.</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The difference between them is the way you interact with those networks.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With an HMO plan, you pick one primary care physician.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All your health care services go through that doctor.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That means that you need a referral before you can see any other health care professional, except in an emergency.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Visits to health care professionals outside of your network typically aren’t covered by your insurance.</a:t>
            </a: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a:xfrm>
            <a:off x="107950" y="188913"/>
            <a:ext cx="9036050" cy="6553200"/>
          </a:xfrm>
        </p:spPr>
        <p:txBody>
          <a:bodyPr vert="horz" wrap="square" lIns="91440" tIns="45720" rIns="91440" bIns="45720" numCol="1" rtlCol="0" anchor="t" anchorCtr="0" compatLnSpc="1">
            <a:normAutofit fontScale="9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For example, if you get a skin rash, you wouldn’t go straight to a dermatologist. </a:t>
            </a:r>
            <a:endPar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You would first go to your primary care physician, who‘d examine you. </a:t>
            </a:r>
            <a:endPar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If your primary care physician can’t help you, he or she will give you a referral to a trusted dermatologist in your network that will. </a:t>
            </a:r>
            <a:endPar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One exception to this is that women don’t need a referral to see an obstetrician /</a:t>
            </a:r>
            <a:r>
              <a:rPr kumimoji="0" lang="en-GB" sz="35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gynecologist</a:t>
            </a:r>
            <a:r>
              <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or OB/GYN, in their network for routine services such as Pap tests, annual well-woman visits and obstetrical care.</a:t>
            </a:r>
            <a:endPar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Coordinating all your health care through your primary care physician means less paperwork and lower health care costs for everyone.</a:t>
            </a:r>
            <a:endParaRPr kumimoji="0" lang="en-GB" sz="35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2553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en-GB" sz="4400" b="1" i="0" u="none" strike="noStrike" kern="1200" cap="none" spc="0" normalizeH="0" baseline="0" noProof="0" dirty="0" smtClean="0">
                <a:ln>
                  <a:noFill/>
                </a:ln>
                <a:solidFill>
                  <a:schemeClr val="tx1"/>
                </a:solidFill>
                <a:effectLst/>
                <a:uLnTx/>
                <a:uFillTx/>
                <a:latin typeface="+mj-lt"/>
                <a:ea typeface="+mj-ea"/>
                <a:cs typeface="+mj-cs"/>
              </a:rPr>
            </a:br>
            <a:r>
              <a:rPr kumimoji="0" lang="en-GB" sz="4400" b="1" i="0" u="none" strike="noStrike" kern="1200" cap="none" spc="0" normalizeH="0" baseline="0" noProof="0" dirty="0" smtClean="0">
                <a:ln>
                  <a:noFill/>
                </a:ln>
                <a:solidFill>
                  <a:schemeClr val="tx1"/>
                </a:solidFill>
                <a:effectLst/>
                <a:uLnTx/>
                <a:uFillTx/>
                <a:latin typeface="+mj-lt"/>
                <a:ea typeface="+mj-ea"/>
                <a:cs typeface="+mj-cs"/>
              </a:rPr>
              <a:t>PO plans</a:t>
            </a:r>
            <a:br>
              <a:rPr kumimoji="0" lang="en-GB" sz="4400" b="1" i="0" u="none" strike="noStrike" kern="1200" cap="none" spc="0" normalizeH="0" baseline="0" noProof="0" dirty="0" smtClean="0">
                <a:ln>
                  <a:noFill/>
                </a:ln>
                <a:solidFill>
                  <a:schemeClr val="tx1"/>
                </a:solidFill>
                <a:effectLst/>
                <a:uLnTx/>
                <a:uFillTx/>
                <a:latin typeface="+mj-lt"/>
                <a:ea typeface="+mj-ea"/>
                <a:cs typeface="+mj-cs"/>
              </a:rPr>
            </a:b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107950" y="1052513"/>
            <a:ext cx="9036050" cy="5616575"/>
          </a:xfrm>
        </p:spPr>
        <p:txBody>
          <a:bodyPr vert="horz" wrap="square" lIns="91440" tIns="45720" rIns="91440" bIns="45720" numCol="1" rtlCol="0" anchor="t" anchorCtr="0" compatLnSpc="1">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PPO plans give you flexibility.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You don’t need a primary care physician.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You can go to any health care professional you want without a referral—inside or outside of your network.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Staying inside your network means smaller co-pays and full coverage.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If you choose to go outside your network, you'll have higher out-of-pocket costs, and not all services may be covered.</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en-GB"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2553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en-GB" sz="4400" b="1" i="0" u="none" strike="noStrike" kern="1200" cap="none" spc="0" normalizeH="0" baseline="0" noProof="0" dirty="0" smtClean="0">
                <a:ln>
                  <a:noFill/>
                </a:ln>
                <a:solidFill>
                  <a:schemeClr val="tx1"/>
                </a:solidFill>
                <a:effectLst/>
                <a:uLnTx/>
                <a:uFillTx/>
                <a:latin typeface="+mj-lt"/>
                <a:ea typeface="+mj-ea"/>
                <a:cs typeface="+mj-cs"/>
              </a:rPr>
            </a:br>
            <a:r>
              <a:rPr kumimoji="0" lang="en-GB" sz="4400" b="1" i="0" u="none" strike="noStrike" kern="1200" cap="none" spc="0" normalizeH="0" baseline="0" noProof="0" dirty="0" smtClean="0">
                <a:ln>
                  <a:noFill/>
                </a:ln>
                <a:solidFill>
                  <a:schemeClr val="tx1"/>
                </a:solidFill>
                <a:effectLst/>
                <a:uLnTx/>
                <a:uFillTx/>
                <a:latin typeface="+mj-lt"/>
                <a:ea typeface="+mj-ea"/>
                <a:cs typeface="+mj-cs"/>
              </a:rPr>
              <a:t>EPO plans</a:t>
            </a:r>
            <a:br>
              <a:rPr kumimoji="0" lang="en-GB" sz="4400" b="1" i="0" u="none" strike="noStrike" kern="1200" cap="none" spc="0" normalizeH="0" baseline="0" noProof="0" dirty="0" smtClean="0">
                <a:ln>
                  <a:noFill/>
                </a:ln>
                <a:solidFill>
                  <a:schemeClr val="tx1"/>
                </a:solidFill>
                <a:effectLst/>
                <a:uLnTx/>
                <a:uFillTx/>
                <a:latin typeface="+mj-lt"/>
                <a:ea typeface="+mj-ea"/>
                <a:cs typeface="+mj-cs"/>
              </a:rPr>
            </a:b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9699" name="Content Placeholder 2"/>
          <p:cNvSpPr>
            <a:spLocks noGrp="1"/>
          </p:cNvSpPr>
          <p:nvPr>
            <p:ph idx="1"/>
          </p:nvPr>
        </p:nvSpPr>
        <p:spPr>
          <a:xfrm>
            <a:off x="0" y="981075"/>
            <a:ext cx="9144000" cy="5876925"/>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t>EPO plans combine the flexibility of PPO plans with the cost-savings of HMO plans. You won't need to choose a primary care physician, and you don't need referrals to see a specialist.</a:t>
            </a:r>
            <a:endParaRPr lang="en-GB" altLang="en-US" dirty="0"/>
          </a:p>
          <a:p>
            <a:pPr algn="just" eaLnBrk="1" hangingPunct="1">
              <a:buFont typeface="Wingdings" panose="05000000000000000000" pitchFamily="2" charset="2"/>
              <a:buChar char="Ø"/>
            </a:pPr>
            <a:r>
              <a:rPr lang="en-GB" altLang="en-US" dirty="0"/>
              <a:t>But you'll have a limited network of doctors and hospitals to choose from. And EPO plans don't cover care outside your network unless it's an emergency.</a:t>
            </a:r>
            <a:endParaRPr lang="en-GB" altLang="en-US" dirty="0"/>
          </a:p>
          <a:p>
            <a:pPr algn="just" eaLnBrk="1" hangingPunct="1">
              <a:buFont typeface="Wingdings" panose="05000000000000000000" pitchFamily="2" charset="2"/>
              <a:buChar char="Ø"/>
            </a:pPr>
            <a:r>
              <a:rPr lang="en-GB" altLang="en-US" dirty="0"/>
              <a:t>It's important to know who participates in your EPO plan's network. If you go to a doctor or hospital that doesn't accept your plan, you'll pay all costs.</a:t>
            </a:r>
            <a:endParaRPr lang="en-GB" altLang="en-US" dirty="0"/>
          </a:p>
          <a:p>
            <a:pPr eaLnBrk="1" hangingPunct="1">
              <a:buFont typeface="Arial" panose="020B0604020202020204" pitchFamily="34" charset="0"/>
              <a:buChar char="•"/>
            </a:pPr>
            <a:endParaRPr lang="en-GB"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9810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en-GB" sz="4400" b="1" i="0" u="none" strike="noStrike" kern="1200" cap="none" spc="0" normalizeH="0" baseline="0" noProof="0" dirty="0" smtClean="0">
                <a:ln>
                  <a:noFill/>
                </a:ln>
                <a:solidFill>
                  <a:schemeClr val="tx1"/>
                </a:solidFill>
                <a:effectLst/>
                <a:uLnTx/>
                <a:uFillTx/>
                <a:latin typeface="+mj-lt"/>
                <a:ea typeface="+mj-ea"/>
                <a:cs typeface="+mj-cs"/>
              </a:rPr>
            </a:br>
            <a:r>
              <a:rPr kumimoji="0" lang="en-GB" sz="4400" b="1" i="0" u="none" strike="noStrike" kern="1200" cap="none" spc="0" normalizeH="0" baseline="0" noProof="0" dirty="0" smtClean="0">
                <a:ln>
                  <a:noFill/>
                </a:ln>
                <a:solidFill>
                  <a:schemeClr val="tx1"/>
                </a:solidFill>
                <a:effectLst/>
                <a:uLnTx/>
                <a:uFillTx/>
                <a:latin typeface="+mj-lt"/>
                <a:ea typeface="+mj-ea"/>
                <a:cs typeface="+mj-cs"/>
              </a:rPr>
              <a:t>Which one is right for me?</a:t>
            </a:r>
            <a:br>
              <a:rPr kumimoji="0" lang="en-GB" sz="4400" b="1" i="0" u="none" strike="noStrike" kern="1200" cap="none" spc="0" normalizeH="0" baseline="0" noProof="0" dirty="0" smtClean="0">
                <a:ln>
                  <a:noFill/>
                </a:ln>
                <a:solidFill>
                  <a:schemeClr val="tx1"/>
                </a:solidFill>
                <a:effectLst/>
                <a:uLnTx/>
                <a:uFillTx/>
                <a:latin typeface="+mj-lt"/>
                <a:ea typeface="+mj-ea"/>
                <a:cs typeface="+mj-cs"/>
              </a:rPr>
            </a:b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0723" name="Content Placeholder 2"/>
          <p:cNvSpPr>
            <a:spLocks noGrp="1"/>
          </p:cNvSpPr>
          <p:nvPr>
            <p:ph idx="1"/>
          </p:nvPr>
        </p:nvSpPr>
        <p:spPr>
          <a:xfrm>
            <a:off x="0" y="908050"/>
            <a:ext cx="9144000" cy="5949950"/>
          </a:xfrm>
          <a:ln/>
        </p:spPr>
        <p:txBody>
          <a:bodyPr vert="horz" wrap="square" lIns="91440" tIns="45720" rIns="91440" bIns="45720" anchor="t" anchorCtr="0"/>
          <a:p>
            <a:pPr eaLnBrk="1" hangingPunct="1">
              <a:buFont typeface="Wingdings" panose="05000000000000000000" pitchFamily="2" charset="2"/>
              <a:buChar char="Ø"/>
            </a:pPr>
            <a:r>
              <a:rPr lang="en-GB" altLang="en-US" dirty="0"/>
              <a:t>If you prefer to have your care coordinated through a single doctor, an HMO plan might be right for you. </a:t>
            </a:r>
            <a:endParaRPr lang="en-GB" altLang="en-US" dirty="0"/>
          </a:p>
          <a:p>
            <a:pPr eaLnBrk="1" hangingPunct="1">
              <a:buFont typeface="Wingdings" panose="05000000000000000000" pitchFamily="2" charset="2"/>
              <a:buChar char="Ø"/>
            </a:pPr>
            <a:r>
              <a:rPr lang="en-GB" altLang="en-US" dirty="0"/>
              <a:t>If you want greater flexibility or if you see a lot of specialists, a PPO plan might be what you’re looking for. </a:t>
            </a:r>
            <a:endParaRPr lang="en-GB" altLang="en-US" dirty="0"/>
          </a:p>
          <a:p>
            <a:pPr eaLnBrk="1" hangingPunct="1">
              <a:buFont typeface="Wingdings" panose="05000000000000000000" pitchFamily="2" charset="2"/>
              <a:buChar char="Ø"/>
            </a:pPr>
            <a:r>
              <a:rPr lang="en-GB" altLang="en-US" dirty="0"/>
              <a:t>And if you're interested in saving money by using a smaller network of doctors and hospitals, an EPO plan might be a good fit.</a:t>
            </a:r>
            <a:endParaRPr lang="en-GB"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692150"/>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1" i="0" u="none" strike="noStrike" kern="1200" cap="none" spc="0" normalizeH="0" baseline="0" noProof="0" dirty="0" smtClean="0">
                <a:ln>
                  <a:noFill/>
                </a:ln>
                <a:solidFill>
                  <a:schemeClr val="tx1"/>
                </a:solidFill>
                <a:effectLst/>
                <a:uLnTx/>
                <a:uFillTx/>
                <a:latin typeface="+mj-lt"/>
                <a:ea typeface="+mj-ea"/>
                <a:cs typeface="+mj-cs"/>
              </a:rPr>
              <a:t>Courtesies</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692150"/>
            <a:ext cx="9144000" cy="6165850"/>
          </a:xfrm>
        </p:spPr>
        <p:txBody>
          <a:bodyPr vert="horz" wrap="square" lIns="91440" tIns="45720" rIns="91440" bIns="45720" numCol="1" rtlCol="0" anchor="t" anchorCtr="0" compatLnSpc="1">
            <a:normAutofit fontScale="700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Honourable Executive Governor of Cross-River State or </a:t>
            </a:r>
            <a:r>
              <a:rPr kumimoji="0" lang="en-GB" sz="36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H</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is Representative here present,</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Executives of all Federal Parastatals, most especially Federal Ministry of Health and Statistics here present or ably represented,</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President, National Association of Community Health Practitioners of Nigeria,</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Registrar, Community Health Practitioner Registration Board of Nigeria,</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Executive Members, Secretary &amp; Organizing Committee, National Scientific Conference, </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My lords spiritual and temporal, </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Esteemed invited guest here present,</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Fellow participants,</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Gentlemen of the press,</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Distinguished Gentle-ladies &amp; Gentlemen</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charRg st="0" end="91"/>
                                            </p:txEl>
                                          </p:spTgt>
                                        </p:tgtEl>
                                        <p:attrNameLst>
                                          <p:attrName>style.visibility</p:attrName>
                                        </p:attrNameLst>
                                      </p:cBhvr>
                                      <p:to>
                                        <p:strVal val="visible"/>
                                      </p:to>
                                    </p:set>
                                    <p:anim calcmode="lin" valueType="num">
                                      <p:cBhvr additive="base">
                                        <p:cTn id="7" dur="500" fill="hold"/>
                                        <p:tgtEl>
                                          <p:spTgt spid="3">
                                            <p:txEl>
                                              <p:charRg st="0" end="9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0" end="9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charRg st="91" end="226"/>
                                            </p:txEl>
                                          </p:spTgt>
                                        </p:tgtEl>
                                        <p:attrNameLst>
                                          <p:attrName>style.visibility</p:attrName>
                                        </p:attrNameLst>
                                      </p:cBhvr>
                                      <p:to>
                                        <p:strVal val="visible"/>
                                      </p:to>
                                    </p:set>
                                    <p:anim calcmode="lin" valueType="num">
                                      <p:cBhvr additive="base">
                                        <p:cTn id="13" dur="500" fill="hold"/>
                                        <p:tgtEl>
                                          <p:spTgt spid="3">
                                            <p:txEl>
                                              <p:charRg st="91" end="22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91" end="22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charRg st="226" end="308"/>
                                            </p:txEl>
                                          </p:spTgt>
                                        </p:tgtEl>
                                        <p:attrNameLst>
                                          <p:attrName>style.visibility</p:attrName>
                                        </p:attrNameLst>
                                      </p:cBhvr>
                                      <p:to>
                                        <p:strVal val="visible"/>
                                      </p:to>
                                    </p:set>
                                    <p:anim calcmode="lin" valueType="num">
                                      <p:cBhvr additive="base">
                                        <p:cTn id="19" dur="500" fill="hold"/>
                                        <p:tgtEl>
                                          <p:spTgt spid="3">
                                            <p:txEl>
                                              <p:charRg st="226" end="30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charRg st="226" end="308"/>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charRg st="308" end="384"/>
                                            </p:txEl>
                                          </p:spTgt>
                                        </p:tgtEl>
                                        <p:attrNameLst>
                                          <p:attrName>style.visibility</p:attrName>
                                        </p:attrNameLst>
                                      </p:cBhvr>
                                      <p:to>
                                        <p:strVal val="visible"/>
                                      </p:to>
                                    </p:set>
                                    <p:anim calcmode="lin" valueType="num">
                                      <p:cBhvr additive="base">
                                        <p:cTn id="25" dur="500" fill="hold"/>
                                        <p:tgtEl>
                                          <p:spTgt spid="3">
                                            <p:txEl>
                                              <p:charRg st="308" end="38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charRg st="308" end="38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charRg st="384" end="474"/>
                                            </p:txEl>
                                          </p:spTgt>
                                        </p:tgtEl>
                                        <p:attrNameLst>
                                          <p:attrName>style.visibility</p:attrName>
                                        </p:attrNameLst>
                                      </p:cBhvr>
                                      <p:to>
                                        <p:strVal val="visible"/>
                                      </p:to>
                                    </p:set>
                                    <p:anim calcmode="lin" valueType="num">
                                      <p:cBhvr additive="base">
                                        <p:cTn id="31" dur="500" fill="hold"/>
                                        <p:tgtEl>
                                          <p:spTgt spid="3">
                                            <p:txEl>
                                              <p:charRg st="384" end="47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charRg st="384" end="47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charRg st="474" end="508"/>
                                            </p:txEl>
                                          </p:spTgt>
                                        </p:tgtEl>
                                        <p:attrNameLst>
                                          <p:attrName>style.visibility</p:attrName>
                                        </p:attrNameLst>
                                      </p:cBhvr>
                                      <p:to>
                                        <p:strVal val="visible"/>
                                      </p:to>
                                    </p:set>
                                    <p:anim calcmode="lin" valueType="num">
                                      <p:cBhvr additive="base">
                                        <p:cTn id="37" dur="500" fill="hold"/>
                                        <p:tgtEl>
                                          <p:spTgt spid="3">
                                            <p:txEl>
                                              <p:charRg st="474" end="50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charRg st="474" end="50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charRg st="508" end="545"/>
                                            </p:txEl>
                                          </p:spTgt>
                                        </p:tgtEl>
                                        <p:attrNameLst>
                                          <p:attrName>style.visibility</p:attrName>
                                        </p:attrNameLst>
                                      </p:cBhvr>
                                      <p:to>
                                        <p:strVal val="visible"/>
                                      </p:to>
                                    </p:set>
                                    <p:anim calcmode="lin" valueType="num">
                                      <p:cBhvr additive="base">
                                        <p:cTn id="43" dur="500" fill="hold"/>
                                        <p:tgtEl>
                                          <p:spTgt spid="3">
                                            <p:txEl>
                                              <p:charRg st="508" end="54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charRg st="508" end="54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charRg st="545" end="566"/>
                                            </p:txEl>
                                          </p:spTgt>
                                        </p:tgtEl>
                                        <p:attrNameLst>
                                          <p:attrName>style.visibility</p:attrName>
                                        </p:attrNameLst>
                                      </p:cBhvr>
                                      <p:to>
                                        <p:strVal val="visible"/>
                                      </p:to>
                                    </p:set>
                                    <p:anim calcmode="lin" valueType="num">
                                      <p:cBhvr additive="base">
                                        <p:cTn id="49" dur="500" fill="hold"/>
                                        <p:tgtEl>
                                          <p:spTgt spid="3">
                                            <p:txEl>
                                              <p:charRg st="545" end="56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charRg st="545" end="56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charRg st="566" end="590"/>
                                            </p:txEl>
                                          </p:spTgt>
                                        </p:tgtEl>
                                        <p:attrNameLst>
                                          <p:attrName>style.visibility</p:attrName>
                                        </p:attrNameLst>
                                      </p:cBhvr>
                                      <p:to>
                                        <p:strVal val="visible"/>
                                      </p:to>
                                    </p:set>
                                    <p:anim calcmode="lin" valueType="num">
                                      <p:cBhvr additive="base">
                                        <p:cTn id="55" dur="500" fill="hold"/>
                                        <p:tgtEl>
                                          <p:spTgt spid="3">
                                            <p:txEl>
                                              <p:charRg st="566" end="59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charRg st="566" end="59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charRg st="590" end="630"/>
                                            </p:txEl>
                                          </p:spTgt>
                                        </p:tgtEl>
                                        <p:attrNameLst>
                                          <p:attrName>style.visibility</p:attrName>
                                        </p:attrNameLst>
                                      </p:cBhvr>
                                      <p:to>
                                        <p:strVal val="visible"/>
                                      </p:to>
                                    </p:set>
                                    <p:anim calcmode="lin" valueType="num">
                                      <p:cBhvr additive="base">
                                        <p:cTn id="61" dur="500" fill="hold"/>
                                        <p:tgtEl>
                                          <p:spTgt spid="3">
                                            <p:txEl>
                                              <p:charRg st="590" end="63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charRg st="590" end="63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457200" y="274638"/>
            <a:ext cx="8229600" cy="70643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a:ln>
                  <a:noFill/>
                </a:ln>
                <a:solidFill>
                  <a:schemeClr val="tx1"/>
                </a:solidFill>
                <a:effectLst/>
                <a:uLnTx/>
                <a:uFillTx/>
                <a:latin typeface="+mj-lt"/>
                <a:ea typeface="+mj-ea"/>
                <a:cs typeface="+mj-cs"/>
              </a:rPr>
              <a:t>Benefits package of NHIS</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268413"/>
            <a:ext cx="9036050" cy="5589588"/>
          </a:xfrm>
        </p:spPr>
        <p:txBody>
          <a:bodyPr vert="horz" wrap="square" lIns="91440" tIns="45720" rIns="91440" bIns="45720" numCol="1" rtlCol="0" anchor="t" anchorCtr="0" compatLnSpc="1">
            <a:normAutofit fontScale="9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The benefits package for the National Health Insurance Scheme for workers in the formal sector is pre-determined and includes:</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Out-patient care, including necessary consumables Prescribed drugs, pharmaceutical care and diagnostic tests on the National Essential Drugs List and Diagnostic Test Lists</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Maternity care for up to 4 live births for every insured contributor.</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Preventive care, including immunization, health education, family planning, antenatal and post-natal care.</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Consultation with specialists with a referral</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Title 1"/>
          <p:cNvSpPr>
            <a:spLocks noGrp="1"/>
          </p:cNvSpPr>
          <p:nvPr>
            <p:ph type="title"/>
          </p:nvPr>
        </p:nvSpPr>
        <p:spPr>
          <a:xfrm>
            <a:off x="457200" y="0"/>
            <a:ext cx="8229600" cy="1196975"/>
          </a:xfrm>
          <a:ln/>
        </p:spPr>
        <p:txBody>
          <a:bodyPr vert="horz" wrap="square" lIns="91440" tIns="45720" rIns="91440" bIns="45720" anchor="ctr" anchorCtr="0"/>
          <a:p>
            <a:pPr eaLnBrk="1" hangingPunct="1"/>
            <a:r>
              <a:rPr lang="en-GB" altLang="en-US" dirty="0"/>
              <a:t>Benefits package of NHIS Cont’d</a:t>
            </a:r>
            <a:endParaRPr lang="en-GB" altLang="en-US" dirty="0"/>
          </a:p>
        </p:txBody>
      </p:sp>
      <p:sp>
        <p:nvSpPr>
          <p:cNvPr id="32771" name="Content Placeholder 2"/>
          <p:cNvSpPr>
            <a:spLocks noGrp="1"/>
          </p:cNvSpPr>
          <p:nvPr>
            <p:ph idx="1"/>
          </p:nvPr>
        </p:nvSpPr>
        <p:spPr>
          <a:xfrm>
            <a:off x="0" y="1268413"/>
            <a:ext cx="9036050" cy="5589587"/>
          </a:xfrm>
          <a:ln/>
        </p:spPr>
        <p:txBody>
          <a:bodyPr vert="horz" wrap="square" lIns="91440" tIns="45720" rIns="91440" bIns="45720" anchor="t" anchorCtr="0"/>
          <a:p>
            <a:pPr eaLnBrk="1" hangingPunct="1">
              <a:buFont typeface="Wingdings" panose="05000000000000000000" pitchFamily="2" charset="2"/>
              <a:buChar char="Ø"/>
            </a:pPr>
            <a:r>
              <a:rPr lang="en-GB" altLang="en-US" dirty="0"/>
              <a:t>Hospital in-patient care in a standard ward for a 15 cumulative days per year.</a:t>
            </a:r>
            <a:endParaRPr lang="en-GB" altLang="en-US" dirty="0"/>
          </a:p>
          <a:p>
            <a:pPr eaLnBrk="1" hangingPunct="1">
              <a:buFont typeface="Wingdings" panose="05000000000000000000" pitchFamily="2" charset="2"/>
              <a:buChar char="Ø"/>
            </a:pPr>
            <a:r>
              <a:rPr lang="en-GB" altLang="en-US" dirty="0"/>
              <a:t> Eye examination and care, excluding the provision of spectacles and contact lenses.</a:t>
            </a:r>
            <a:endParaRPr lang="en-GB" altLang="en-US" dirty="0"/>
          </a:p>
          <a:p>
            <a:pPr eaLnBrk="1" hangingPunct="1">
              <a:buFont typeface="Wingdings" panose="05000000000000000000" pitchFamily="2" charset="2"/>
              <a:buChar char="Ø"/>
            </a:pPr>
            <a:r>
              <a:rPr lang="en-GB" altLang="en-US" dirty="0"/>
              <a:t>A range of prostheses (limited to artificial limbs produced in Nigeria)</a:t>
            </a:r>
            <a:endParaRPr lang="en-GB" altLang="en-US" dirty="0"/>
          </a:p>
          <a:p>
            <a:pPr eaLnBrk="1" hangingPunct="1">
              <a:buFont typeface="Wingdings" panose="05000000000000000000" pitchFamily="2" charset="2"/>
              <a:buChar char="Ø"/>
            </a:pPr>
            <a:r>
              <a:rPr lang="en-GB" altLang="en-US" dirty="0"/>
              <a:t>Preventive dental care and pain relief (including consultation, dental health education, amalgam filling, and simple extraction)</a:t>
            </a:r>
            <a:endParaRPr lang="en-GB" altLang="en-US" dirty="0"/>
          </a:p>
          <a:p>
            <a:pPr eaLnBrk="1" hangingPunct="1">
              <a:buFont typeface="Arial" panose="020B0604020202020204" pitchFamily="34" charset="0"/>
              <a:buChar char="•"/>
            </a:pPr>
            <a:endParaRPr lang="en-GB"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0525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The Community Based Health Insurance Scheme</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33795" name="Content Placeholder 2"/>
          <p:cNvSpPr>
            <a:spLocks noGrp="1"/>
          </p:cNvSpPr>
          <p:nvPr>
            <p:ph idx="1"/>
          </p:nvPr>
        </p:nvSpPr>
        <p:spPr>
          <a:xfrm>
            <a:off x="0" y="908050"/>
            <a:ext cx="9144000" cy="5834063"/>
          </a:xfrm>
          <a:ln/>
        </p:spPr>
        <p:txBody>
          <a:bodyPr vert="horz" wrap="square" lIns="91440" tIns="45720" rIns="91440" bIns="45720" anchor="t" anchorCtr="0"/>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An overwhelming volume of evidence shows a direct link between health risks and poverty (Carrin, 2003; National Health Insurance Scheme, 2009; Onwujekwe </a:t>
            </a:r>
            <a:r>
              <a:rPr lang="en-GB" altLang="en-US" sz="2400" i="1" dirty="0">
                <a:latin typeface="Times New Roman" panose="02020603050405020304" pitchFamily="18" charset="0"/>
                <a:cs typeface="Times New Roman" panose="02020603050405020304" pitchFamily="18" charset="0"/>
              </a:rPr>
              <a:t>et al., </a:t>
            </a:r>
            <a:r>
              <a:rPr lang="en-GB" altLang="en-US" sz="2400" dirty="0">
                <a:latin typeface="Times New Roman" panose="02020603050405020304" pitchFamily="18" charset="0"/>
                <a:cs typeface="Times New Roman" panose="02020603050405020304" pitchFamily="18" charset="0"/>
              </a:rPr>
              <a:t>2009). </a:t>
            </a:r>
            <a:endParaRPr lang="en-GB" altLang="en-US" sz="24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Exposure to health risks can lead to poverty due to catastrophic spending (Chuma &amp; Maina, 2012; Odeyemi, 2014), poverty in turn, can predispose a household to health risks; which can further aggravate their socio-economic status through decreased productivity and high out-of-pocket (OOP) healthcare costs (Doorslaer </a:t>
            </a:r>
            <a:r>
              <a:rPr lang="en-GB" altLang="en-US" sz="2400" i="1" dirty="0">
                <a:latin typeface="Times New Roman" panose="02020603050405020304" pitchFamily="18" charset="0"/>
                <a:cs typeface="Times New Roman" panose="02020603050405020304" pitchFamily="18" charset="0"/>
              </a:rPr>
              <a:t>et.al., </a:t>
            </a:r>
            <a:r>
              <a:rPr lang="en-GB" altLang="en-US" sz="2400" dirty="0">
                <a:latin typeface="Times New Roman" panose="02020603050405020304" pitchFamily="18" charset="0"/>
                <a:cs typeface="Times New Roman" panose="02020603050405020304" pitchFamily="18" charset="0"/>
              </a:rPr>
              <a:t>2007). </a:t>
            </a:r>
            <a:endParaRPr lang="en-GB" altLang="en-US" sz="24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It has therefore become clearer that Nigeria can only reap the full benefits of her economic growth when improvement in its health sector becomes evident (WHO, Macroeconomics, &amp; Health, 2003). </a:t>
            </a:r>
            <a:endParaRPr lang="en-GB"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2684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The Community Based Health Insurance Scheme</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34819" name="Content Placeholder 2"/>
          <p:cNvSpPr>
            <a:spLocks noGrp="1"/>
          </p:cNvSpPr>
          <p:nvPr>
            <p:ph idx="1"/>
          </p:nvPr>
        </p:nvSpPr>
        <p:spPr>
          <a:xfrm>
            <a:off x="0" y="1268413"/>
            <a:ext cx="9036050" cy="5473700"/>
          </a:xfrm>
          <a:ln/>
        </p:spPr>
        <p:txBody>
          <a:bodyPr vert="horz" wrap="square" lIns="91440" tIns="45720" rIns="91440" bIns="45720" anchor="t" anchorCtr="0"/>
          <a:p>
            <a:pPr eaLnBrk="1" hangingPunct="1">
              <a:buFont typeface="Wingdings" panose="05000000000000000000" pitchFamily="2" charset="2"/>
              <a:buChar char="Ø"/>
            </a:pPr>
            <a:r>
              <a:rPr lang="en-GB" altLang="en-US" dirty="0"/>
              <a:t>The goal of UHC as backed by the WHO is to eliminate the financial difficulty associated with obtaining the necessary health services that ensure the wellbeing and productivity of a society.</a:t>
            </a:r>
            <a:endParaRPr lang="en-GB" altLang="en-US" dirty="0"/>
          </a:p>
          <a:p>
            <a:pPr eaLnBrk="1" hangingPunct="1">
              <a:buFont typeface="Wingdings" panose="05000000000000000000" pitchFamily="2" charset="2"/>
              <a:buChar char="Ø"/>
            </a:pPr>
            <a:r>
              <a:rPr lang="en-GB" altLang="en-US" dirty="0"/>
              <a:t>Mechanisms that offer health security through risk pooling like a Community Based Health Insurance Scheme (CBHIS) is one possible tool in achieving universal health coverage. </a:t>
            </a:r>
            <a:endParaRPr lang="en-GB"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41763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a:ln>
                  <a:noFill/>
                </a:ln>
                <a:solidFill>
                  <a:schemeClr val="tx1"/>
                </a:solidFill>
                <a:effectLst/>
                <a:uLnTx/>
                <a:uFillTx/>
                <a:latin typeface="+mj-lt"/>
                <a:ea typeface="+mj-ea"/>
                <a:cs typeface="+mj-cs"/>
              </a:rPr>
              <a:t>Why The Urgent Need for Community Based Health Insurance Scheme?</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412875"/>
            <a:ext cx="9144000" cy="5445125"/>
          </a:xfrm>
        </p:spPr>
        <p:txBody>
          <a:bodyPr vert="horz" wrap="square" lIns="91440" tIns="45720" rIns="91440" bIns="45720" numCol="1" rtlCol="0" anchor="t" anchorCtr="0" compatLnSpc="1">
            <a:normAutofit fontScale="850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There is an obvious disparity (inequality) in distribution, financing and quality of health care of urban and rural setting in Nigeria.</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Health care resource allocation in Nigeria is skewed in </a:t>
            </a:r>
            <a:r>
              <a:rPr kumimoji="0" lang="en-GB" sz="3200" b="0" i="0" u="none" strike="noStrike" kern="1200" cap="none"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favor</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of secondary and tertiary care as against primary care and PHC (</a:t>
            </a:r>
            <a:r>
              <a:rPr kumimoji="0" lang="en-GB" sz="3200" b="0" i="0" u="none" strike="noStrike" kern="1200" cap="none"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Abimbola</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200" b="0"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2015; </a:t>
            </a:r>
            <a:r>
              <a:rPr kumimoji="0" lang="en-GB" sz="3200" b="0" i="0" u="none" strike="noStrike" kern="1200" cap="none"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Oyedeji</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200" b="0"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2013).</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 direct consequence is that most people bypass PHC facilities to seek primary care at secondary and tertiary facilities (</a:t>
            </a:r>
            <a:r>
              <a:rPr kumimoji="0" lang="en-GB" sz="3200" b="0" i="0" u="none" strike="noStrike" kern="1200" cap="none"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Oyedeji</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200" b="0"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2014) </a:t>
            </a:r>
            <a:endParaRPr kumimoji="0" lang="en-GB" sz="3200" b="0" i="0" u="none" strike="noStrike" kern="1200" cap="none" spc="0" normalizeH="0" baseline="3000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This situation is both inefficient and promotes inequities: The cost of primary care provision at secondary and tertiary level is higher (economically inefficient) and poor people, especially in rural areas, cannot access care because it is either not available or too expensive for them (inequity in access and payment) (</a:t>
            </a:r>
            <a:r>
              <a:rPr kumimoji="0" lang="en-GB" sz="3200" b="0" i="0" u="none" strike="noStrike" kern="1200" cap="none"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Atim</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200" b="0"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2013; Mills </a:t>
            </a:r>
            <a:r>
              <a:rPr kumimoji="0" lang="en-GB" sz="3200" b="0"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2012)</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969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Why The Urgent Need for Community Based Health Insurance Scheme?</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268413"/>
            <a:ext cx="9144000" cy="5589588"/>
          </a:xfrm>
        </p:spPr>
        <p:txBody>
          <a:bodyPr vert="horz" wrap="square" lIns="91440" tIns="45720" rIns="91440" bIns="45720" numCol="1" rtlCol="0" anchor="t" anchorCtr="0" compatLnSpc="1">
            <a:normAutofit fontScale="9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Patent Medicine Store in rural settings has a greater patronage than the PHC centre.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Pregnant women have more confidence in the traditional birth attendants in the village than orthodox medicine.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Our people are still highly ignorant on health issues and seek easy options to manage their health(which in the long run may be more risky and more expensive)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Most of our people are sick at home and are afraid to go to the hospital or health centre because it is too expensive (they claim!)</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Lack of Social Security Funds(Welfare Money) for aged individuals. Our elders are left to cater for their health on their own.(NMA </a:t>
            </a:r>
            <a:r>
              <a:rPr kumimoji="0" lang="en-GB" sz="32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MedNews</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2013)</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0525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a:ln>
                  <a:noFill/>
                </a:ln>
                <a:solidFill>
                  <a:schemeClr val="tx1"/>
                </a:solidFill>
                <a:effectLst/>
                <a:uLnTx/>
                <a:uFillTx/>
                <a:latin typeface="Times New Roman" panose="02020603050405020304" pitchFamily="18" charset="0"/>
                <a:ea typeface="+mj-ea"/>
                <a:cs typeface="Times New Roman" panose="02020603050405020304" pitchFamily="18" charset="0"/>
              </a:rPr>
              <a:t>Who bears the </a:t>
            </a: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brunt! Formal or Non-Formal Sector?</a:t>
            </a:r>
            <a:endParaRPr kumimoji="0" lang="en-GB" sz="4400" b="0" i="0" u="none" strike="noStrike" kern="1200" cap="none" spc="0" normalizeH="0" baseline="0" noProof="0" dirty="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
        <p:nvSpPr>
          <p:cNvPr id="37891" name="Content Placeholder 2"/>
          <p:cNvSpPr>
            <a:spLocks noGrp="1"/>
          </p:cNvSpPr>
          <p:nvPr>
            <p:ph idx="1"/>
          </p:nvPr>
        </p:nvSpPr>
        <p:spPr>
          <a:xfrm>
            <a:off x="0" y="1052513"/>
            <a:ext cx="9144000" cy="5805487"/>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Health insurance can take the form of private, social, community-based, or tax-based systems (Gottret &amp; Schieber, 2006)</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Most countries that have made appreciable progress toward universal health coverage (UHC) implemented some form of government-led health financing reforms (WHO, 2010)</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Many of these countries, across all income levels, did so by adopting social health insurance based on the Bismarck model (Atun </a:t>
            </a:r>
            <a:r>
              <a:rPr lang="en-GB" altLang="en-US" i="1" dirty="0">
                <a:latin typeface="Times New Roman" panose="02020603050405020304" pitchFamily="18" charset="0"/>
                <a:cs typeface="Times New Roman" panose="02020603050405020304" pitchFamily="18" charset="0"/>
              </a:rPr>
              <a:t>et al., </a:t>
            </a:r>
            <a:r>
              <a:rPr lang="en-GB" altLang="en-US" dirty="0">
                <a:latin typeface="Times New Roman" panose="02020603050405020304" pitchFamily="18" charset="0"/>
                <a:cs typeface="Times New Roman" panose="02020603050405020304" pitchFamily="18" charset="0"/>
              </a:rPr>
              <a:t>2015; Damrongplasit </a:t>
            </a:r>
            <a:r>
              <a:rPr lang="en-GB" altLang="en-US" i="1" dirty="0">
                <a:latin typeface="Times New Roman" panose="02020603050405020304" pitchFamily="18" charset="0"/>
                <a:cs typeface="Times New Roman" panose="02020603050405020304" pitchFamily="18" charset="0"/>
              </a:rPr>
              <a:t>et al., </a:t>
            </a:r>
            <a:r>
              <a:rPr lang="en-GB" altLang="en-US" dirty="0">
                <a:latin typeface="Times New Roman" panose="02020603050405020304" pitchFamily="18" charset="0"/>
                <a:cs typeface="Times New Roman" panose="02020603050405020304" pitchFamily="18" charset="0"/>
              </a:rPr>
              <a:t>2015)</a:t>
            </a:r>
            <a:endParaRPr lang="en-GB" altLang="en-US"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2553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Who bears the brunt! Formal or Non-Formal Sector? Cont’d</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125538"/>
            <a:ext cx="9144000" cy="5732463"/>
          </a:xfrm>
        </p:spPr>
        <p:txBody>
          <a:bodyPr vert="horz" wrap="square" lIns="91440" tIns="45720" rIns="91440" bIns="45720" numCol="1" rtlCol="0" anchor="t" anchorCtr="0" compatLnSpc="1">
            <a:normAutofit fontScale="850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At present, only about 7% of Nigerians have prepaid health care through social and voluntary private insurance (</a:t>
            </a:r>
            <a:r>
              <a:rPr kumimoji="0" lang="en-GB" sz="39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Onwujekwe</a:t>
            </a:r>
            <a:r>
              <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900" b="0"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2012)</a:t>
            </a:r>
            <a:endPar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Whereas the NHIS and private insurance has gained sufficient traction in providing coverage to federal public sector workers, their families and workers of large private organizations, </a:t>
            </a:r>
            <a:r>
              <a:rPr kumimoji="0" lang="en-GB" sz="3900" b="0" i="0" u="none" strike="noStrike" kern="1200" cap="none" spc="0" normalizeH="0" baseline="0" noProof="0" dirty="0" smtClean="0">
                <a:ln>
                  <a:noFill/>
                </a:ln>
                <a:solidFill>
                  <a:srgbClr val="FF0000"/>
                </a:solidFill>
                <a:effectLst/>
                <a:uLnTx/>
                <a:uFillTx/>
                <a:latin typeface="Times New Roman" panose="02020603050405020304" pitchFamily="18" charset="0"/>
                <a:ea typeface="+mn-ea"/>
                <a:cs typeface="Times New Roman" panose="02020603050405020304" pitchFamily="18" charset="0"/>
              </a:rPr>
              <a:t>(formal sector)</a:t>
            </a:r>
            <a:endParaRPr kumimoji="0" lang="en-GB" sz="3900" b="0" i="0" u="none" strike="noStrike" kern="1200" cap="none" spc="0" normalizeH="0" baseline="0" noProof="0" dirty="0" smtClean="0">
              <a:ln>
                <a:noFill/>
              </a:ln>
              <a:solidFill>
                <a:srgbClr val="FF0000"/>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Large majority (Over 70%) of Nigerians are without any form of coverage </a:t>
            </a:r>
            <a:r>
              <a:rPr kumimoji="0" lang="en-GB" sz="3900" b="0" i="0" u="none" strike="noStrike" kern="1200" cap="none" spc="0" normalizeH="0" baseline="0" noProof="0" dirty="0" smtClean="0">
                <a:ln>
                  <a:noFill/>
                </a:ln>
                <a:solidFill>
                  <a:srgbClr val="FF0000"/>
                </a:solidFill>
                <a:effectLst/>
                <a:uLnTx/>
                <a:uFillTx/>
                <a:latin typeface="Times New Roman" panose="02020603050405020304" pitchFamily="18" charset="0"/>
                <a:ea typeface="+mn-ea"/>
                <a:cs typeface="Times New Roman" panose="02020603050405020304" pitchFamily="18" charset="0"/>
              </a:rPr>
              <a:t>(Informal sector)</a:t>
            </a:r>
            <a:r>
              <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where most rural poor family belongs are not protected by any viable pre-payment mechanism.</a:t>
            </a:r>
            <a:endParaRPr kumimoji="0" lang="en-GB" sz="39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 </a:t>
            </a: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969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a:ln>
                  <a:noFill/>
                </a:ln>
                <a:solidFill>
                  <a:schemeClr val="tx1"/>
                </a:solidFill>
                <a:effectLst/>
                <a:uLnTx/>
                <a:uFillTx/>
                <a:latin typeface="+mj-lt"/>
                <a:ea typeface="+mj-ea"/>
                <a:cs typeface="+mj-cs"/>
              </a:rPr>
              <a:t>M</a:t>
            </a:r>
            <a:r>
              <a:rPr kumimoji="0" lang="en-GB" sz="4400" b="0" i="0" u="none" strike="noStrike" kern="1200" cap="none" spc="0" normalizeH="0" baseline="0" noProof="0" dirty="0" smtClean="0">
                <a:ln>
                  <a:noFill/>
                </a:ln>
                <a:solidFill>
                  <a:schemeClr val="tx1"/>
                </a:solidFill>
                <a:effectLst/>
                <a:uLnTx/>
                <a:uFillTx/>
                <a:latin typeface="+mj-lt"/>
                <a:ea typeface="+mj-ea"/>
                <a:cs typeface="+mj-cs"/>
              </a:rPr>
              <a:t>oving Towards </a:t>
            </a:r>
            <a:r>
              <a:rPr kumimoji="0" lang="en-GB" sz="4400" b="0" i="0" u="none" strike="noStrike" kern="1200" cap="none" spc="0" normalizeH="0" baseline="0" noProof="0" dirty="0">
                <a:ln>
                  <a:noFill/>
                </a:ln>
                <a:solidFill>
                  <a:schemeClr val="tx1"/>
                </a:solidFill>
                <a:effectLst/>
                <a:uLnTx/>
                <a:uFillTx/>
                <a:latin typeface="+mj-lt"/>
                <a:ea typeface="+mj-ea"/>
                <a:cs typeface="+mj-cs"/>
              </a:rPr>
              <a:t>U</a:t>
            </a:r>
            <a:r>
              <a:rPr kumimoji="0" lang="en-GB" sz="4400" b="0" i="0" u="none" strike="noStrike" kern="1200" cap="none" spc="0" normalizeH="0" baseline="0" noProof="0" dirty="0" smtClean="0">
                <a:ln>
                  <a:noFill/>
                </a:ln>
                <a:solidFill>
                  <a:schemeClr val="tx1"/>
                </a:solidFill>
                <a:effectLst/>
                <a:uLnTx/>
                <a:uFillTx/>
                <a:latin typeface="+mj-lt"/>
                <a:ea typeface="+mj-ea"/>
                <a:cs typeface="+mj-cs"/>
              </a:rPr>
              <a:t>niversal Coverage in Nigeria</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125538"/>
            <a:ext cx="9144000" cy="5732463"/>
          </a:xfrm>
        </p:spPr>
        <p:txBody>
          <a:bodyPr vert="horz" wrap="square" lIns="91440" tIns="45720" rIns="91440" bIns="45720" numCol="1" rtlCol="0" anchor="t" anchorCtr="0" compatLnSpc="1">
            <a:normAutofit fontScale="925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State governments have been slow in the uptake of social insurance regulated by NHIS because they feel excluded from the scheme (</a:t>
            </a:r>
            <a:r>
              <a:rPr kumimoji="0" lang="en-GB" sz="36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Onoka</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600" b="0"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2014)</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Expanding coverage and minimizing out-of-pocket expenditure primarily through greater federal government health care funding is not a realistic proposition given Nigeria's income status, and more important, the autonomy that the constitution gives the states to determine their health care priorities and spending choices (</a:t>
            </a:r>
            <a:r>
              <a:rPr kumimoji="0" lang="en-GB" sz="36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Onoka</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r>
              <a:rPr kumimoji="0" lang="en-GB" sz="3600" b="0"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et al., </a:t>
            </a:r>
            <a:r>
              <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2013)</a:t>
            </a:r>
            <a:endParaRPr kumimoji="0" lang="en-GB" sz="36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692150"/>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1" i="0" u="none" strike="noStrike" kern="1200" cap="none" spc="0" normalizeH="0" baseline="0" noProof="0" dirty="0">
                <a:ln>
                  <a:noFill/>
                </a:ln>
                <a:solidFill>
                  <a:schemeClr val="tx1"/>
                </a:solidFill>
                <a:effectLst/>
                <a:uLnTx/>
                <a:uFillTx/>
                <a:latin typeface="+mj-lt"/>
                <a:ea typeface="+mj-ea"/>
                <a:cs typeface="+mj-cs"/>
              </a:rPr>
              <a:t>Financing </a:t>
            </a:r>
            <a:r>
              <a:rPr kumimoji="0" lang="en-GB" sz="4400" b="1" i="0" u="none" strike="noStrike" kern="1200" cap="none" spc="0" normalizeH="0" baseline="0" noProof="0" dirty="0" smtClean="0">
                <a:ln>
                  <a:noFill/>
                </a:ln>
                <a:solidFill>
                  <a:schemeClr val="tx1"/>
                </a:solidFill>
                <a:effectLst/>
                <a:uLnTx/>
                <a:uFillTx/>
                <a:latin typeface="+mj-lt"/>
                <a:ea typeface="+mj-ea"/>
                <a:cs typeface="+mj-cs"/>
              </a:rPr>
              <a:t>Health Sector Reforms (HSR)</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765175"/>
            <a:ext cx="9144000" cy="6092825"/>
          </a:xfrm>
        </p:spPr>
        <p:txBody>
          <a:bodyPr vert="horz" wrap="square" lIns="91440" tIns="45720" rIns="91440" bIns="45720" numCol="1" rtlCol="0" anchor="t" anchorCtr="0" compatLnSpc="1">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Reforming health care financing in Nigeria should serve as a prerequisite for progress toward UHC.</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There is a need for a shift away from the federal-led social health insurance scheme toward leveraging the constitutional autonomy enjoyed by the states to extend social insurance coverage to residents of each state at community level.</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The </a:t>
            </a:r>
            <a:r>
              <a:rPr kumimoji="0" lang="en-GB" sz="3200" b="0" i="0" u="none" strike="noStrike" kern="1200" cap="none" spc="0" normalizeH="0" baseline="0" noProof="0" dirty="0">
                <a:ln>
                  <a:noFill/>
                </a:ln>
                <a:solidFill>
                  <a:schemeClr val="tx1"/>
                </a:solidFill>
                <a:effectLst/>
                <a:uLnTx/>
                <a:uFillTx/>
                <a:latin typeface="+mn-lt"/>
                <a:ea typeface="+mn-ea"/>
                <a:cs typeface="+mn-cs"/>
              </a:rPr>
              <a:t>underlying motivation </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under the HSR is </a:t>
            </a:r>
            <a:r>
              <a:rPr kumimoji="0" lang="en-GB" sz="3200" b="0" i="0" u="none" strike="noStrike" kern="1200" cap="none" spc="0" normalizeH="0" baseline="0" noProof="0" dirty="0">
                <a:ln>
                  <a:noFill/>
                </a:ln>
                <a:solidFill>
                  <a:schemeClr val="tx1"/>
                </a:solidFill>
                <a:effectLst/>
                <a:uLnTx/>
                <a:uFillTx/>
                <a:latin typeface="+mn-lt"/>
                <a:ea typeface="+mn-ea"/>
                <a:cs typeface="+mn-cs"/>
              </a:rPr>
              <a:t>“to address the problems of poor quality of care, inequalities and limited access to health services, insufficient funding for health, inefficiencies in the delivery of services, level of accountability and/or insufficient responsiveness to client needs.</a:t>
            </a:r>
            <a:endParaRPr kumimoji="0" lang="en-GB"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bwMode="auto">
          <a:xfrm>
            <a:off x="457200" y="274638"/>
            <a:ext cx="8229600" cy="922114"/>
          </a:xfrm>
          <a:solidFill>
            <a:schemeClr val="lt1"/>
          </a:solidFill>
          <a:ln w="25400">
            <a:solidFill>
              <a:schemeClr val="accent1"/>
            </a:solidFill>
          </a:ln>
          <a:effectLst/>
          <a:scene3d>
            <a:camera prst="orthographicFront"/>
            <a:lightRig rig="balanced" dir="t"/>
          </a:scene3d>
          <a:sp3d prstMaterial="plastic"/>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en-US" sz="4400" b="1" i="0" u="none" strike="noStrike" kern="1200" cap="none" spc="0" normalizeH="0" baseline="0" noProof="0" dirty="0" smtClean="0">
                <a:ln>
                  <a:noFill/>
                </a:ln>
                <a:solidFill>
                  <a:schemeClr val="dk1"/>
                </a:solidFill>
                <a:effectLst/>
                <a:uLnTx/>
                <a:uFillTx/>
                <a:latin typeface="+mn-lt"/>
                <a:ea typeface="+mn-ea"/>
                <a:cs typeface="+mn-cs"/>
              </a:rPr>
            </a:br>
            <a:r>
              <a:rPr kumimoji="0" lang="en-US" sz="4400" b="1"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Outline of Presentation</a:t>
            </a:r>
            <a:br>
              <a:rPr kumimoji="0" lang="en-US" sz="4400" b="1"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endParaRPr kumimoji="0" lang="en-GB" sz="4400" b="1" i="0" u="none" strike="noStrike" kern="1200" cap="none" spc="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sp>
        <p:nvSpPr>
          <p:cNvPr id="3" name="Content Placeholder 2"/>
          <p:cNvSpPr>
            <a:spLocks noGrp="1"/>
          </p:cNvSpPr>
          <p:nvPr>
            <p:ph idx="1"/>
          </p:nvPr>
        </p:nvSpPr>
        <p:spPr>
          <a:xfrm>
            <a:off x="0" y="1268413"/>
            <a:ext cx="9144000" cy="5589588"/>
          </a:xfrm>
          <a:ln>
            <a:solidFill>
              <a:schemeClr val="accent1"/>
            </a:solidFill>
          </a:ln>
        </p:spPr>
        <p:txBody>
          <a:bodyPr vert="horz" wrap="square" lIns="91440" tIns="45720" rIns="91440" bIns="45720" numCol="1" rtlCol="0" anchor="t" anchorCtr="0" compatLnSpc="1">
            <a:normAutofit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Definition of Some Terminologies.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Types of Insurance in Nigeria.</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General Preambles on Health Care.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Sources of Health Care Financing in Nigeria.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Definition and Forms of Health Insurance Scheme.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National Health Insurance Scheme (NHIS) in Nigeria:</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Community Based Health Insurance and Universal Health Coverage.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Importance of CBHIS in Nigeria.</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charRg st="0" end="34"/>
                                            </p:txEl>
                                          </p:spTgt>
                                        </p:tgtEl>
                                        <p:attrNameLst>
                                          <p:attrName>style.visibility</p:attrName>
                                        </p:attrNameLst>
                                      </p:cBhvr>
                                      <p:to>
                                        <p:strVal val="visible"/>
                                      </p:to>
                                    </p:set>
                                    <p:anim calcmode="lin" valueType="num">
                                      <p:cBhvr additive="base">
                                        <p:cTn id="13" dur="500" fill="hold"/>
                                        <p:tgtEl>
                                          <p:spTgt spid="3">
                                            <p:txEl>
                                              <p:charRg st="0" end="3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0" end="3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charRg st="34" end="65"/>
                                            </p:txEl>
                                          </p:spTgt>
                                        </p:tgtEl>
                                        <p:attrNameLst>
                                          <p:attrName>style.visibility</p:attrName>
                                        </p:attrNameLst>
                                      </p:cBhvr>
                                      <p:to>
                                        <p:strVal val="visible"/>
                                      </p:to>
                                    </p:set>
                                    <p:anim calcmode="lin" valueType="num">
                                      <p:cBhvr additive="base">
                                        <p:cTn id="19" dur="500" fill="hold"/>
                                        <p:tgtEl>
                                          <p:spTgt spid="3">
                                            <p:txEl>
                                              <p:charRg st="34" end="6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charRg st="34" end="6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charRg st="65" end="99"/>
                                            </p:txEl>
                                          </p:spTgt>
                                        </p:tgtEl>
                                        <p:attrNameLst>
                                          <p:attrName>style.visibility</p:attrName>
                                        </p:attrNameLst>
                                      </p:cBhvr>
                                      <p:to>
                                        <p:strVal val="visible"/>
                                      </p:to>
                                    </p:set>
                                    <p:anim calcmode="lin" valueType="num">
                                      <p:cBhvr additive="base">
                                        <p:cTn id="25" dur="500" fill="hold"/>
                                        <p:tgtEl>
                                          <p:spTgt spid="3">
                                            <p:txEl>
                                              <p:charRg st="65" end="9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charRg st="65" end="9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charRg st="99" end="148"/>
                                            </p:txEl>
                                          </p:spTgt>
                                        </p:tgtEl>
                                        <p:attrNameLst>
                                          <p:attrName>style.visibility</p:attrName>
                                        </p:attrNameLst>
                                      </p:cBhvr>
                                      <p:to>
                                        <p:strVal val="visible"/>
                                      </p:to>
                                    </p:set>
                                    <p:anim calcmode="lin" valueType="num">
                                      <p:cBhvr additive="base">
                                        <p:cTn id="31" dur="500" fill="hold"/>
                                        <p:tgtEl>
                                          <p:spTgt spid="3">
                                            <p:txEl>
                                              <p:charRg st="99" end="14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charRg st="99" end="14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charRg st="148" end="197"/>
                                            </p:txEl>
                                          </p:spTgt>
                                        </p:tgtEl>
                                        <p:attrNameLst>
                                          <p:attrName>style.visibility</p:attrName>
                                        </p:attrNameLst>
                                      </p:cBhvr>
                                      <p:to>
                                        <p:strVal val="visible"/>
                                      </p:to>
                                    </p:set>
                                    <p:anim calcmode="lin" valueType="num">
                                      <p:cBhvr additive="base">
                                        <p:cTn id="37" dur="500" fill="hold"/>
                                        <p:tgtEl>
                                          <p:spTgt spid="3">
                                            <p:txEl>
                                              <p:charRg st="148" end="19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charRg st="148" end="19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charRg st="197" end="253"/>
                                            </p:txEl>
                                          </p:spTgt>
                                        </p:tgtEl>
                                        <p:attrNameLst>
                                          <p:attrName>style.visibility</p:attrName>
                                        </p:attrNameLst>
                                      </p:cBhvr>
                                      <p:to>
                                        <p:strVal val="visible"/>
                                      </p:to>
                                    </p:set>
                                    <p:anim calcmode="lin" valueType="num">
                                      <p:cBhvr additive="base">
                                        <p:cTn id="43" dur="500" fill="hold"/>
                                        <p:tgtEl>
                                          <p:spTgt spid="3">
                                            <p:txEl>
                                              <p:charRg st="197" end="25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charRg st="197" end="25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charRg st="253" end="317"/>
                                            </p:txEl>
                                          </p:spTgt>
                                        </p:tgtEl>
                                        <p:attrNameLst>
                                          <p:attrName>style.visibility</p:attrName>
                                        </p:attrNameLst>
                                      </p:cBhvr>
                                      <p:to>
                                        <p:strVal val="visible"/>
                                      </p:to>
                                    </p:set>
                                    <p:anim calcmode="lin" valueType="num">
                                      <p:cBhvr additive="base">
                                        <p:cTn id="49" dur="500" fill="hold"/>
                                        <p:tgtEl>
                                          <p:spTgt spid="3">
                                            <p:txEl>
                                              <p:charRg st="253" end="31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charRg st="253" end="31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charRg st="317" end="349"/>
                                            </p:txEl>
                                          </p:spTgt>
                                        </p:tgtEl>
                                        <p:attrNameLst>
                                          <p:attrName>style.visibility</p:attrName>
                                        </p:attrNameLst>
                                      </p:cBhvr>
                                      <p:to>
                                        <p:strVal val="visible"/>
                                      </p:to>
                                    </p:set>
                                    <p:anim calcmode="lin" valueType="num">
                                      <p:cBhvr additive="base">
                                        <p:cTn id="55" dur="500" fill="hold"/>
                                        <p:tgtEl>
                                          <p:spTgt spid="3">
                                            <p:txEl>
                                              <p:charRg st="317" end="34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charRg st="317" end="34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Title 1"/>
          <p:cNvSpPr>
            <a:spLocks noGrp="1"/>
          </p:cNvSpPr>
          <p:nvPr>
            <p:ph type="title"/>
          </p:nvPr>
        </p:nvSpPr>
        <p:spPr>
          <a:xfrm>
            <a:off x="0" y="115888"/>
            <a:ext cx="9036050" cy="865187"/>
          </a:xfrm>
          <a:ln/>
        </p:spPr>
        <p:txBody>
          <a:bodyPr vert="horz" wrap="square" lIns="91440" tIns="45720" rIns="91440" bIns="45720" anchor="ctr" anchorCtr="0"/>
          <a:p>
            <a:pPr eaLnBrk="1" hangingPunct="1"/>
            <a:r>
              <a:rPr lang="en-GB" altLang="en-US" dirty="0"/>
              <a:t>Reasons for Health Financing Reforms </a:t>
            </a:r>
            <a:endParaRPr lang="en-GB" altLang="en-US" dirty="0"/>
          </a:p>
        </p:txBody>
      </p:sp>
      <p:sp>
        <p:nvSpPr>
          <p:cNvPr id="3" name="Content Placeholder 2"/>
          <p:cNvSpPr>
            <a:spLocks noGrp="1"/>
          </p:cNvSpPr>
          <p:nvPr>
            <p:ph idx="1"/>
          </p:nvPr>
        </p:nvSpPr>
        <p:spPr>
          <a:xfrm>
            <a:off x="179388" y="1196975"/>
            <a:ext cx="8785225" cy="5545138"/>
          </a:xfrm>
        </p:spPr>
        <p:txBody>
          <a:bodyPr vert="horz" wrap="square" lIns="91440" tIns="45720" rIns="91440" bIns="45720" numCol="1" rtlCol="0" anchor="t" anchorCtr="0" compatLnSpc="1">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Insufficient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resources for health services as raised by government through tax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revenue.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Public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funding for health care is poorly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targeted.</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(Children under five, pregnant women and the elderly over 65years)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ublic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funding is also predominantly </a:t>
            </a:r>
            <a:r>
              <a:rPr kumimoji="0" lang="en-GB" sz="3200" b="0" i="0" u="none" strike="noStrike" kern="1200" cap="none"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channeled</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towards tertiary and curative care rather than primary and preventive care, and there is limited potential for donor funding to fully meet the gap.</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Title 1"/>
          <p:cNvSpPr>
            <a:spLocks noGrp="1"/>
          </p:cNvSpPr>
          <p:nvPr>
            <p:ph type="title"/>
          </p:nvPr>
        </p:nvSpPr>
        <p:spPr>
          <a:xfrm>
            <a:off x="0" y="0"/>
            <a:ext cx="9144000" cy="836613"/>
          </a:xfrm>
          <a:ln/>
        </p:spPr>
        <p:txBody>
          <a:bodyPr vert="horz" wrap="square" lIns="91440" tIns="45720" rIns="91440" bIns="45720" anchor="ctr" anchorCtr="0"/>
          <a:p>
            <a:pPr eaLnBrk="1" hangingPunct="1"/>
            <a:r>
              <a:rPr lang="en-GB" altLang="en-US" dirty="0">
                <a:latin typeface="Times New Roman" panose="02020603050405020304" pitchFamily="18" charset="0"/>
                <a:cs typeface="Times New Roman" panose="02020603050405020304" pitchFamily="18" charset="0"/>
              </a:rPr>
              <a:t>Reform Summary</a:t>
            </a:r>
            <a:endParaRPr lang="en-GB" altLang="en-US" dirty="0">
              <a:latin typeface="Times New Roman" panose="02020603050405020304" pitchFamily="18" charset="0"/>
              <a:ea typeface="Times New Roman" panose="02020603050405020304" pitchFamily="18" charset="0"/>
            </a:endParaRPr>
          </a:p>
        </p:txBody>
      </p:sp>
      <p:sp>
        <p:nvSpPr>
          <p:cNvPr id="43011" name="Content Placeholder 2"/>
          <p:cNvSpPr>
            <a:spLocks noGrp="1"/>
          </p:cNvSpPr>
          <p:nvPr>
            <p:ph idx="1"/>
          </p:nvPr>
        </p:nvSpPr>
        <p:spPr>
          <a:xfrm>
            <a:off x="0" y="765175"/>
            <a:ext cx="9144000" cy="5976938"/>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As part of the effort to strengthen the national health system, a National Health Policy (NHP) was adopted in 2006. </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NHP seeks to establish a realistic health financing system that has the capability of meeting health system goals of improved health status of Nigerians; financial protection of citizen against cost of illness; fair financing of health services; and responsiveness to the citizens’ expectations. </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This plan includes the implementation of a re-designed National Health Insurance System (NHIS).</a:t>
            </a:r>
            <a:endParaRPr lang="en-GB" altLang="en-US"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07950" y="0"/>
            <a:ext cx="9036050" cy="9810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Practical Approach to National Health Insurance Scheme (Formal Sector)</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125538"/>
            <a:ext cx="9144000" cy="5732463"/>
          </a:xfrm>
        </p:spPr>
        <p:txBody>
          <a:bodyPr vert="horz" wrap="square" lIns="91440" tIns="45720" rIns="91440" bIns="45720" numCol="1" rtlCol="0" anchor="t" anchorCtr="0" compatLnSpc="1">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When you or any member of your family fall sick, you have to pay cash in either a public or private hospital to get treatment (“out of pocket payment”)</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Whether it is convenient or not you have to “cough out” the money. “The rich also cry”</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Ideally, under the Health Insurance Scheme you are to pay monthly as determined by the policy to access healthcare under an agreed coverage plan in a hospital of choice covered by the Health Maintenance Organization (HMO).</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This is how it works for us in the Public sector covered by NHIS.  </a:t>
            </a: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969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Practical Approach to National Health Insurance Scheme (Formal Sector) Cont’d</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45059" name="Content Placeholder 2"/>
          <p:cNvSpPr>
            <a:spLocks noGrp="1"/>
          </p:cNvSpPr>
          <p:nvPr>
            <p:ph idx="1"/>
          </p:nvPr>
        </p:nvSpPr>
        <p:spPr>
          <a:xfrm>
            <a:off x="0" y="1125538"/>
            <a:ext cx="9144000" cy="5732462"/>
          </a:xfrm>
          <a:ln/>
        </p:spPr>
        <p:txBody>
          <a:bodyPr vert="horz" wrap="square" lIns="91440" tIns="45720" rIns="91440" bIns="45720" anchor="t" anchorCtr="0"/>
          <a:p>
            <a:pPr eaLnBrk="1" hangingPunct="1">
              <a:buFont typeface="Wingdings" panose="05000000000000000000" pitchFamily="2" charset="2"/>
              <a:buChar char="Ø"/>
            </a:pPr>
            <a:r>
              <a:rPr lang="en-GB" altLang="en-US" dirty="0"/>
              <a:t>It reduces the huge burden of payment on you i.e., resources are pooled and risk shared.</a:t>
            </a:r>
            <a:endParaRPr lang="en-GB" altLang="en-US" dirty="0"/>
          </a:p>
          <a:p>
            <a:pPr eaLnBrk="1" hangingPunct="1">
              <a:buFont typeface="Wingdings" panose="05000000000000000000" pitchFamily="2" charset="2"/>
              <a:buChar char="Ø"/>
            </a:pPr>
            <a:r>
              <a:rPr lang="en-GB" altLang="en-US" dirty="0"/>
              <a:t>If you have to pay at all for health services, it will be just a fraction of the actual cost e.g., 10% of cost of medicine (co-payment).</a:t>
            </a:r>
            <a:endParaRPr lang="en-GB" altLang="en-US" dirty="0"/>
          </a:p>
          <a:p>
            <a:pPr eaLnBrk="1" hangingPunct="1">
              <a:buFont typeface="Wingdings" panose="05000000000000000000" pitchFamily="2" charset="2"/>
              <a:buChar char="Ø"/>
            </a:pPr>
            <a:r>
              <a:rPr lang="en-GB" altLang="en-US" dirty="0"/>
              <a:t>This is what operates in the western world, where your employer settle your health bills through your health carrier, however problem ensues when you are out of Job.</a:t>
            </a:r>
            <a:endParaRPr lang="en-GB" altLang="en-US" dirty="0"/>
          </a:p>
          <a:p>
            <a:pPr eaLnBrk="1" hangingPunct="1">
              <a:buFont typeface="Arial" panose="020B0604020202020204" pitchFamily="34" charset="0"/>
              <a:buChar char="•"/>
            </a:pPr>
            <a:endParaRPr lang="en-GB"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969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Practical Approach to National Health Insurance Scheme (Non-Formal Sector)</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196975"/>
            <a:ext cx="9144000" cy="5661025"/>
          </a:xfrm>
        </p:spPr>
        <p:txBody>
          <a:bodyPr vert="horz" wrap="square" lIns="91440" tIns="45720" rIns="91440" bIns="45720" numCol="1" rtlCol="0" anchor="t" anchorCtr="0" compatLnSpc="1">
            <a:no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non-formal sector was included in NHIS in 2011 and the services have since expanded to include the community based health insurance.</a:t>
            </a:r>
            <a:endPar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non-formal sector where most rural poor family belongs are not protected by any viable pre-payment mechanism.</a:t>
            </a:r>
            <a:endPar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There is need to set up active health development committee at the rural settlement level with representation from the local government health authority. </a:t>
            </a:r>
            <a:endPar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 quick situation analysis and assessment of the population profile of the community should be commissioned and carried out.</a:t>
            </a:r>
            <a:endPar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28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en-GB"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a:xfrm>
            <a:off x="0" y="0"/>
            <a:ext cx="9144000" cy="6858000"/>
          </a:xfrm>
        </p:spPr>
        <p:txBody>
          <a:bodyPr vert="horz" wrap="square" lIns="91440" tIns="45720" rIns="91440" bIns="45720" numCol="1" rtlCol="0" anchor="t" anchorCtr="0" compatLnSpc="1">
            <a:normAutofit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It should then be determined what will be paid per person per month and per year and the group of people to be exempted from payment based on the NHIS guidelines e.g., children under five, pregnant women and the elderly over 65 years.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HMO, health centres and available hospitals that treat or managed people will be inspected and agreed on by the committee.</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After the assessment has been made and the annual fee per person determined, appeal and campaign should be made to established families, quarters in the village, chiefs, traditional leaders, spiritual leaders, indigenes at home and abroad to support this noble cause financially.</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Content Placeholder 2"/>
          <p:cNvSpPr>
            <a:spLocks noGrp="1"/>
          </p:cNvSpPr>
          <p:nvPr>
            <p:ph idx="1"/>
          </p:nvPr>
        </p:nvSpPr>
        <p:spPr>
          <a:xfrm>
            <a:off x="0" y="0"/>
            <a:ext cx="9144000" cy="6126163"/>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If just a little of lavish funds we usually spend on burials and marriages can be devoted to the health of our community, then our health status as a people will greatly improve. </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 believe this is doable and I have a passion for </a:t>
            </a:r>
            <a:r>
              <a:rPr lang="en-GB" altLang="en-US" dirty="0"/>
              <a:t>this.</a:t>
            </a:r>
            <a:endParaRPr lang="en-GB"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6207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How Can We Finance CBHIS</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49155" name="Content Placeholder 2"/>
          <p:cNvSpPr>
            <a:spLocks noGrp="1"/>
          </p:cNvSpPr>
          <p:nvPr>
            <p:ph idx="1"/>
          </p:nvPr>
        </p:nvSpPr>
        <p:spPr>
          <a:xfrm>
            <a:off x="107950" y="476250"/>
            <a:ext cx="8928100" cy="6381750"/>
          </a:xfrm>
          <a:ln/>
        </p:spPr>
        <p:txBody>
          <a:bodyPr vert="horz" wrap="square" lIns="91440" tIns="45720" rIns="91440" bIns="45720" anchor="t" anchorCtr="0"/>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Community managed user fees where user fees relying on out-of-pocket health care payments are collected at the point of health care utilization</a:t>
            </a:r>
            <a:endParaRPr lang="en-GB" altLang="en-US" sz="24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Community prepayment schemes where the community collects payments (in cash or kind) or routine monthly contributions / (ajo in Yoruba / esusu in igbo) or in advance.</a:t>
            </a:r>
            <a:endParaRPr lang="en-GB" altLang="en-US" sz="24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Manages the funds collected, and pays the health care providers on behalf of its subscribers</a:t>
            </a:r>
            <a:endParaRPr lang="en-GB" altLang="en-US" sz="24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Community provider-based health insurance where a provider serving a particular community collects the prepayments himself or herself from the subscribers and provides the needed health care to the subscribers.</a:t>
            </a:r>
            <a:endParaRPr lang="en-GB" altLang="en-US" sz="24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400" dirty="0">
                <a:latin typeface="Times New Roman" panose="02020603050405020304" pitchFamily="18" charset="0"/>
                <a:cs typeface="Times New Roman" panose="02020603050405020304" pitchFamily="18" charset="0"/>
              </a:rPr>
              <a:t>Linked community health revolving fund - in this case the community acts as the agent of the government or social health insurance in reaching out to rural and excluded communities through contracts or some form of agreement.</a:t>
            </a:r>
            <a:endParaRPr lang="en-GB" alt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908050"/>
          </a:xfrm>
        </p:spPr>
        <p:txBody>
          <a:bodyPr vert="horz" wrap="square" lIns="91440" tIns="45720" rIns="91440" bIns="45720" numCol="1" rtlCol="0" anchor="ctr" anchorCtr="0" compatLnSpc="1">
            <a:normAutofit fontScale="90000"/>
          </a:bodyPr>
          <a:lstStyle/>
          <a:p>
            <a:pPr marL="0" marR="0" lvl="0" indent="0" algn="just" defTabSz="914400" rtl="0" eaLnBrk="1" fontAlgn="auto" latinLnBrk="0" hangingPunct="1">
              <a:lnSpc>
                <a:spcPct val="100000"/>
              </a:lnSpc>
              <a:spcBef>
                <a:spcPct val="0"/>
              </a:spcBef>
              <a:spcAft>
                <a:spcPts val="0"/>
              </a:spcAft>
              <a:buClrTx/>
              <a:buSzTx/>
              <a:buFontTx/>
              <a:buNone/>
              <a:defRPr/>
            </a:pPr>
            <a:br>
              <a:rPr kumimoji="0" lang="en-GB" sz="4400" b="1"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br>
            <a:r>
              <a:rPr kumimoji="0" lang="en-GB" sz="3600" b="1"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Health Care Benefits Expected from CBHI </a:t>
            </a:r>
            <a:br>
              <a:rPr kumimoji="0" lang="en-GB" sz="3600" b="1" i="0" u="none" strike="noStrike" kern="1200" cap="none" spc="0" normalizeH="0" baseline="0" noProof="0" dirty="0" smtClean="0">
                <a:ln>
                  <a:noFill/>
                </a:ln>
                <a:solidFill>
                  <a:schemeClr val="tx1"/>
                </a:solidFill>
                <a:effectLst/>
                <a:uLnTx/>
                <a:uFillTx/>
                <a:latin typeface="+mj-lt"/>
                <a:ea typeface="+mj-ea"/>
                <a:cs typeface="+mj-cs"/>
              </a:rPr>
            </a:br>
            <a:endParaRPr kumimoji="0" lang="en-GB" sz="36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0179" name="Content Placeholder 2"/>
          <p:cNvSpPr>
            <a:spLocks noGrp="1"/>
          </p:cNvSpPr>
          <p:nvPr>
            <p:ph idx="1"/>
          </p:nvPr>
        </p:nvSpPr>
        <p:spPr>
          <a:xfrm>
            <a:off x="0" y="908050"/>
            <a:ext cx="9036050" cy="5949950"/>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Proper treatment with less amount of money.</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Would not need to have money at hand before going to the hospital.</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Could easily take any member of my family to the hospital.</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Will reduce patronage of informal providers.</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Will ensure quick access to hospital if our children are sick; and would help the poor live longer.</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Will serve as shock-absorber to the rural poor family.</a:t>
            </a:r>
            <a:endParaRPr lang="en-GB" altLang="en-US"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07950" y="0"/>
            <a:ext cx="9036050" cy="141763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Future of Community Based Health</a:t>
            </a:r>
            <a:b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b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Insurance in Nigeria </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1203" name="Content Placeholder 2"/>
          <p:cNvSpPr>
            <a:spLocks noGrp="1"/>
          </p:cNvSpPr>
          <p:nvPr>
            <p:ph idx="1"/>
          </p:nvPr>
        </p:nvSpPr>
        <p:spPr>
          <a:xfrm>
            <a:off x="0" y="1484313"/>
            <a:ext cx="9144000" cy="5373687"/>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Strong government partnership is imperative for establishing CBHIS. </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It requires that government should make more available and subsidize the premiums as seen in the FCT pilot.</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Communities will need the government to support by improving their PHC facilities providing both personnel and supplies needed to serve members of the community(AIID, </a:t>
            </a:r>
            <a:r>
              <a:rPr lang="en-GB" altLang="en-US" i="1" dirty="0">
                <a:latin typeface="Times New Roman" panose="02020603050405020304" pitchFamily="18" charset="0"/>
                <a:cs typeface="Times New Roman" panose="02020603050405020304" pitchFamily="18" charset="0"/>
              </a:rPr>
              <a:t>et al., </a:t>
            </a:r>
            <a:r>
              <a:rPr lang="en-GB" altLang="en-US" dirty="0">
                <a:latin typeface="Times New Roman" panose="02020603050405020304" pitchFamily="18" charset="0"/>
                <a:cs typeface="Times New Roman" panose="02020603050405020304" pitchFamily="18" charset="0"/>
              </a:rPr>
              <a:t>2013).</a:t>
            </a:r>
            <a:endParaRPr lang="en-GB" altLang="en-US" dirty="0">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Char char="•"/>
            </a:pPr>
            <a:endParaRPr lang="en-GB"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96975"/>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Definition of Some Insurance Terminology We Should Know</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125538"/>
            <a:ext cx="9144000" cy="5732463"/>
          </a:xfrm>
        </p:spPr>
        <p:txBody>
          <a:bodyPr vert="horz" wrap="square" lIns="91440" tIns="45720" rIns="91440" bIns="45720" numCol="1" rtlCol="0" anchor="t" anchorCtr="0" compatLnSpc="1">
            <a:normAutofit/>
          </a:body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Insurance</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 is a practice by which a company (insurance company) provides a guarantee of compensation for specified loss, damage, illness, or death in return for payment (premium).</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Insured</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 The person who obtains or is otherwise covered by insurance.</a:t>
            </a:r>
            <a:b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br>
            <a:r>
              <a:rPr kumimoji="0" lang="en-GB"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Insurer</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 The insurance company that issues a particular insurance policy to an insured.</a:t>
            </a:r>
            <a:b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br>
            <a:r>
              <a:rPr kumimoji="0" lang="en-GB" sz="3200" b="1"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Premium</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 Payment made by the insured to the insurer (insurance company) in exchange for a guarantee of compensation in case of a loss.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12553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Future of Community Based Health</a:t>
            </a:r>
            <a:b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b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Insurance in Nigeria </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2227" name="Content Placeholder 2"/>
          <p:cNvSpPr>
            <a:spLocks noGrp="1"/>
          </p:cNvSpPr>
          <p:nvPr>
            <p:ph idx="1"/>
          </p:nvPr>
        </p:nvSpPr>
        <p:spPr>
          <a:xfrm>
            <a:off x="0" y="1196975"/>
            <a:ext cx="9144000" cy="5661025"/>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For some communities, government support will have to be supplemented by a donor. </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This will be the case in communities where an overwhelming proportion of the population is within the very poor socio-economic category. </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In addition, the government either through the NHIS or alternative approaches will need to provide regulatory support to ensure that the rights of members within the scheme are protected.</a:t>
            </a:r>
            <a:endParaRPr lang="en-GB" altLang="en-US" dirty="0">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Char char="•"/>
            </a:pPr>
            <a:endParaRPr lang="en-GB"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Content Placeholder 2"/>
          <p:cNvSpPr>
            <a:spLocks noGrp="1"/>
          </p:cNvSpPr>
          <p:nvPr>
            <p:ph idx="1"/>
          </p:nvPr>
        </p:nvSpPr>
        <p:spPr>
          <a:xfrm>
            <a:off x="0" y="0"/>
            <a:ext cx="9144000" cy="6858000"/>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Gaining the trust of members is as essential as government support.</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In order to fit the framework that calls for voluntary membership and to generate a sustainable risk pool, the members need to trust and believe in the benefit of CBHIS in their community.</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t>This will require educating the members of the community through existing channels they trust.</a:t>
            </a:r>
            <a:endParaRPr lang="en-GB" altLang="en-US" dirty="0"/>
          </a:p>
          <a:p>
            <a:pPr algn="just" eaLnBrk="1" hangingPunct="1">
              <a:buFont typeface="Wingdings" panose="05000000000000000000" pitchFamily="2" charset="2"/>
              <a:buChar char="Ø"/>
            </a:pPr>
            <a:r>
              <a:rPr lang="en-GB" altLang="en-US" dirty="0"/>
              <a:t>This will include using NGOs, FBOs, CBOs and CSOs who already work in the community and have earned their trust in the past.</a:t>
            </a:r>
            <a:endParaRPr lang="en-GB" altLang="en-US"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a:xfrm>
            <a:off x="0" y="0"/>
            <a:ext cx="9144000" cy="6858000"/>
          </a:xfrm>
        </p:spPr>
        <p:txBody>
          <a:bodyPr vert="horz" wrap="square" lIns="91440" tIns="45720" rIns="91440" bIns="45720" numCol="1" rtlCol="0" anchor="t" anchorCtr="0" compatLnSpc="1">
            <a:normAutofit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The inclusion of community members in the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establishment and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operations of the CBHIS can also introduce the trust necessary for the sustainability of the scheme.</a:t>
            </a:r>
            <a:endPar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Generating adequate revenue for running the schemes is interconnected with both the risk pool and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financial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pool.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mn-lt"/>
                <a:ea typeface="+mn-ea"/>
                <a:cs typeface="+mn-cs"/>
              </a:rPr>
              <a:t>U</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sing </a:t>
            </a:r>
            <a:r>
              <a:rPr kumimoji="0" lang="en-GB" sz="3200" b="0" i="0" u="none" strike="noStrike" kern="1200" cap="none" spc="0" normalizeH="0" baseline="0" noProof="0" dirty="0">
                <a:ln>
                  <a:noFill/>
                </a:ln>
                <a:solidFill>
                  <a:schemeClr val="tx1"/>
                </a:solidFill>
                <a:effectLst/>
                <a:uLnTx/>
                <a:uFillTx/>
                <a:latin typeface="+mn-lt"/>
                <a:ea typeface="+mn-ea"/>
                <a:cs typeface="+mn-cs"/>
              </a:rPr>
              <a:t>a wide geographic indicator </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(GIS) for </a:t>
            </a:r>
            <a:r>
              <a:rPr kumimoji="0" lang="en-GB" sz="3200" b="0" i="0" u="none" strike="noStrike" kern="1200" cap="none" spc="0" normalizeH="0" baseline="0" noProof="0" dirty="0">
                <a:ln>
                  <a:noFill/>
                </a:ln>
                <a:solidFill>
                  <a:schemeClr val="tx1"/>
                </a:solidFill>
                <a:effectLst/>
                <a:uLnTx/>
                <a:uFillTx/>
                <a:latin typeface="+mn-lt"/>
                <a:ea typeface="+mn-ea"/>
                <a:cs typeface="+mn-cs"/>
              </a:rPr>
              <a:t>defining a community can provide an answer to </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the challenge </a:t>
            </a:r>
            <a:r>
              <a:rPr kumimoji="0" lang="en-GB" sz="3200" b="0" i="0" u="none" strike="noStrike" kern="1200" cap="none" spc="0" normalizeH="0" baseline="0" noProof="0" dirty="0">
                <a:ln>
                  <a:noFill/>
                </a:ln>
                <a:solidFill>
                  <a:schemeClr val="tx1"/>
                </a:solidFill>
                <a:effectLst/>
                <a:uLnTx/>
                <a:uFillTx/>
                <a:latin typeface="+mn-lt"/>
                <a:ea typeface="+mn-ea"/>
                <a:cs typeface="+mn-cs"/>
              </a:rPr>
              <a:t>of ensuring a large risk pool and consequently sufficient revenue for the operational needs of </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the scheme</a:t>
            </a:r>
            <a:r>
              <a:rPr kumimoji="0" lang="en-GB" sz="3200" b="0" i="0" u="none" strike="noStrike" kern="1200" cap="none" spc="0" normalizeH="0" baseline="0" noProof="0" dirty="0">
                <a:ln>
                  <a:noFill/>
                </a:ln>
                <a:solidFill>
                  <a:schemeClr val="tx1"/>
                </a:solidFill>
                <a:effectLst/>
                <a:uLnTx/>
                <a:uFillTx/>
                <a:latin typeface="+mn-lt"/>
                <a:ea typeface="+mn-ea"/>
                <a:cs typeface="+mn-cs"/>
              </a:rPr>
              <a:t>.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For </a:t>
            </a:r>
            <a:r>
              <a:rPr kumimoji="0" lang="en-GB" sz="3200" b="0" i="0" u="none" strike="noStrike" kern="1200" cap="none" spc="0" normalizeH="0" baseline="0" noProof="0" dirty="0">
                <a:ln>
                  <a:noFill/>
                </a:ln>
                <a:solidFill>
                  <a:schemeClr val="tx1"/>
                </a:solidFill>
                <a:effectLst/>
                <a:uLnTx/>
                <a:uFillTx/>
                <a:latin typeface="+mn-lt"/>
                <a:ea typeface="+mn-ea"/>
                <a:cs typeface="+mn-cs"/>
              </a:rPr>
              <a:t>instance the use of the relevant political ward or LGA is a viable option.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Content Placeholder 2"/>
          <p:cNvSpPr>
            <a:spLocks noGrp="1"/>
          </p:cNvSpPr>
          <p:nvPr>
            <p:ph idx="1"/>
          </p:nvPr>
        </p:nvSpPr>
        <p:spPr>
          <a:xfrm>
            <a:off x="0" y="0"/>
            <a:ext cx="9144000" cy="6858000"/>
          </a:xfrm>
          <a:ln/>
        </p:spPr>
        <p:txBody>
          <a:bodyPr vert="horz" wrap="square" lIns="91440" tIns="45720" rIns="91440" bIns="45720" anchor="t" anchorCtr="0"/>
          <a:p>
            <a:pPr algn="just" eaLnBrk="1" hangingPunct="1">
              <a:buFont typeface="Wingdings" panose="05000000000000000000" pitchFamily="2" charset="2"/>
              <a:buChar char="Ø"/>
            </a:pPr>
            <a:r>
              <a:rPr lang="en-GB" altLang="en-US" sz="2800" dirty="0">
                <a:latin typeface="Times New Roman" panose="02020603050405020304" pitchFamily="18" charset="0"/>
                <a:cs typeface="Times New Roman" panose="02020603050405020304" pitchFamily="18" charset="0"/>
              </a:rPr>
              <a:t>Ultimately, the need for actuarial, health and demographic studies cannot be overlooked. </a:t>
            </a:r>
            <a:endParaRPr lang="en-GB" altLang="en-US" sz="28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800" dirty="0">
                <a:latin typeface="Times New Roman" panose="02020603050405020304" pitchFamily="18" charset="0"/>
                <a:cs typeface="Times New Roman" panose="02020603050405020304" pitchFamily="18" charset="0"/>
              </a:rPr>
              <a:t>In order to ensure that the parameters for which the scheme will be established will meet the needs of the members while successfully achieving sustainability the reality of the health, demographic and economic status of the community must be understood.</a:t>
            </a:r>
            <a:endParaRPr lang="en-GB" altLang="en-US" sz="28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800" dirty="0">
                <a:latin typeface="Times New Roman" panose="02020603050405020304" pitchFamily="18" charset="0"/>
                <a:cs typeface="Times New Roman" panose="02020603050405020304" pitchFamily="18" charset="0"/>
              </a:rPr>
              <a:t>An inability to gain a true picture will affect all aspects of the framework. </a:t>
            </a:r>
            <a:endParaRPr lang="en-GB" altLang="en-US" sz="28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800" dirty="0">
                <a:latin typeface="Times New Roman" panose="02020603050405020304" pitchFamily="18" charset="0"/>
                <a:cs typeface="Times New Roman" panose="02020603050405020304" pitchFamily="18" charset="0"/>
              </a:rPr>
              <a:t>Through such research, answers to questions like “what type of support the community needs” or “the true cost of health coverage for a household” will be obtained. </a:t>
            </a:r>
            <a:endParaRPr lang="en-GB" altLang="en-US" sz="2800"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sz="2800" dirty="0">
                <a:latin typeface="Times New Roman" panose="02020603050405020304" pitchFamily="18" charset="0"/>
                <a:cs typeface="Times New Roman" panose="02020603050405020304" pitchFamily="18" charset="0"/>
              </a:rPr>
              <a:t>It will also serve as the basis for future evaluations of the impact of successfully established schemes as part of a sustainability measure. </a:t>
            </a:r>
            <a:endParaRPr lang="en-GB" altLang="en-US" sz="28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1417638"/>
          </a:xfrm>
        </p:spPr>
        <p:txBody>
          <a:bodyPr vert="horz" wrap="square" lIns="91440" tIns="45720" rIns="91440" bIns="45720" numCol="1" rtlCol="0" anchor="ctr" anchorCtr="0" compatLnSpc="1">
            <a:normAutofit fontScale="90000"/>
          </a:bodyPr>
          <a:lstStyle/>
          <a:p>
            <a:pPr marL="0" marR="0" lvl="0" indent="0" algn="just"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Importance of establishment </a:t>
            </a:r>
            <a:r>
              <a:rPr kumimoji="0" lang="en-GB" sz="4400" b="0" i="0" u="none" strike="noStrike" kern="1200" cap="none" spc="0" normalizeH="0" baseline="0" noProof="0" dirty="0">
                <a:ln>
                  <a:noFill/>
                </a:ln>
                <a:solidFill>
                  <a:schemeClr val="tx1"/>
                </a:solidFill>
                <a:effectLst/>
                <a:uLnTx/>
                <a:uFillTx/>
                <a:latin typeface="+mj-lt"/>
                <a:ea typeface="+mj-ea"/>
                <a:cs typeface="+mj-cs"/>
              </a:rPr>
              <a:t>of a Community Health Insurance Scheme in Nigeria</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6323" name="Content Placeholder 2"/>
          <p:cNvSpPr>
            <a:spLocks noGrp="1"/>
          </p:cNvSpPr>
          <p:nvPr>
            <p:ph idx="1"/>
          </p:nvPr>
        </p:nvSpPr>
        <p:spPr>
          <a:xfrm>
            <a:off x="0" y="1600200"/>
            <a:ext cx="9144000" cy="5257800"/>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It encourages community participation and  ownership and engagement of patients with their health care provider. </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It enables predictability in costs of healthcare provision per enrolee.</a:t>
            </a:r>
            <a:endParaRPr lang="en-GB" altLang="en-US" dirty="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Char char="Ø"/>
            </a:pPr>
            <a:r>
              <a:rPr lang="en-GB" altLang="en-US" dirty="0">
                <a:latin typeface="Times New Roman" panose="02020603050405020304" pitchFamily="18" charset="0"/>
                <a:cs typeface="Times New Roman" panose="02020603050405020304" pitchFamily="18" charset="0"/>
              </a:rPr>
              <a:t>It allows increase interaction, enrolment and access to members of the community that are limited in their ability to register by poverty, disability of similar factors. </a:t>
            </a:r>
            <a:endParaRPr lang="en-GB" altLang="en-US" b="1" dirty="0">
              <a:latin typeface="Times New Roman" panose="02020603050405020304" pitchFamily="18" charset="0"/>
              <a:cs typeface="Times New Roman" panose="02020603050405020304" pitchFamily="18" charset="0"/>
            </a:endParaRPr>
          </a:p>
          <a:p>
            <a:pPr eaLnBrk="1" hangingPunct="1"/>
            <a:endParaRPr lang="en-GB" altLang="en-US" b="1" dirty="0"/>
          </a:p>
          <a:p>
            <a:pPr eaLnBrk="1" hangingPunct="1"/>
            <a:endParaRPr lang="en-GB"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Title 1"/>
          <p:cNvSpPr>
            <a:spLocks noGrp="1"/>
          </p:cNvSpPr>
          <p:nvPr>
            <p:ph type="title"/>
          </p:nvPr>
        </p:nvSpPr>
        <p:spPr>
          <a:xfrm>
            <a:off x="0" y="0"/>
            <a:ext cx="9144000" cy="765175"/>
          </a:xfrm>
          <a:ln/>
        </p:spPr>
        <p:txBody>
          <a:bodyPr vert="horz" wrap="square" lIns="91440" tIns="45720" rIns="91440" bIns="45720" anchor="ctr" anchorCtr="0"/>
          <a:p>
            <a:pPr eaLnBrk="1" hangingPunct="1"/>
            <a:r>
              <a:rPr lang="en-GB" altLang="en-US" dirty="0"/>
              <a:t>Conclusions</a:t>
            </a:r>
            <a:endParaRPr lang="en-GB" altLang="en-US" dirty="0"/>
          </a:p>
        </p:txBody>
      </p:sp>
      <p:sp>
        <p:nvSpPr>
          <p:cNvPr id="3" name="Content Placeholder 2"/>
          <p:cNvSpPr>
            <a:spLocks noGrp="1"/>
          </p:cNvSpPr>
          <p:nvPr>
            <p:ph idx="1"/>
          </p:nvPr>
        </p:nvSpPr>
        <p:spPr>
          <a:xfrm>
            <a:off x="0" y="765175"/>
            <a:ext cx="9144000" cy="6092825"/>
          </a:xfrm>
        </p:spPr>
        <p:txBody>
          <a:bodyPr vert="horz" wrap="square" lIns="91440" tIns="45720" rIns="91440" bIns="45720" numCol="1" rtlCol="0" anchor="t" anchorCtr="0" compatLnSpc="1">
            <a:normAutofit fontScale="925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Implementation of CBHI-type programmes within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 NHIS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of Nigeria has been disappointing to date, but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experience elsewhere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suggests that uptake and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sustainability could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be improved through policies that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include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closer integration of the informal and formal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sectors under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the existing NHIS umbrella with increasing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involvement of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beneficiaries in scheme design and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management.</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Improvements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in communication and education,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higher public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and private healthcare funding, and targeted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financial assistance</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These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findings are likely to be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instructive for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policymakers in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Nigeria generally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in achieving UHC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goals and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improving health outcomes.</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Title 1"/>
          <p:cNvSpPr>
            <a:spLocks noGrp="1"/>
          </p:cNvSpPr>
          <p:nvPr>
            <p:ph type="title"/>
          </p:nvPr>
        </p:nvSpPr>
        <p:spPr>
          <a:ln/>
        </p:spPr>
        <p:txBody>
          <a:bodyPr vert="horz" wrap="square" lIns="91440" tIns="45720" rIns="91440" bIns="45720" anchor="ctr" anchorCtr="0"/>
          <a:p>
            <a:pPr eaLnBrk="1" hangingPunct="1"/>
            <a:r>
              <a:rPr lang="en-GB" altLang="en-US" dirty="0"/>
              <a:t>Conclusion Cont’d</a:t>
            </a:r>
            <a:endParaRPr lang="en-GB" altLang="en-US" dirty="0"/>
          </a:p>
        </p:txBody>
      </p:sp>
      <p:sp>
        <p:nvSpPr>
          <p:cNvPr id="58371" name="Content Placeholder 2"/>
          <p:cNvSpPr>
            <a:spLocks noGrp="1"/>
          </p:cNvSpPr>
          <p:nvPr>
            <p:ph idx="1"/>
          </p:nvPr>
        </p:nvSpPr>
        <p:spPr>
          <a:xfrm>
            <a:off x="179388" y="1600200"/>
            <a:ext cx="8856662" cy="4525963"/>
          </a:xfrm>
          <a:ln/>
        </p:spPr>
        <p:txBody>
          <a:bodyPr vert="horz" wrap="square" lIns="91440" tIns="45720" rIns="91440" bIns="45720" anchor="t" anchorCtr="0"/>
          <a:p>
            <a:pPr algn="just" eaLnBrk="1" hangingPunct="1">
              <a:buFont typeface="Wingdings" panose="05000000000000000000" pitchFamily="2" charset="2"/>
              <a:buChar char="Ø"/>
            </a:pPr>
            <a:r>
              <a:rPr lang="en-GB" altLang="en-US" dirty="0"/>
              <a:t>It is also strongly advocated that CBHI benefit packages should cover everything i.e., basic disease control, outpatient services, inpatient services and emergencies.</a:t>
            </a:r>
            <a:endParaRPr lang="en-GB" altLang="en-US" dirty="0"/>
          </a:p>
          <a:p>
            <a:pPr algn="just" eaLnBrk="1" hangingPunct="1">
              <a:buFont typeface="Wingdings" panose="05000000000000000000" pitchFamily="2" charset="2"/>
              <a:buChar char="Ø"/>
            </a:pPr>
            <a:r>
              <a:rPr lang="en-GB" altLang="en-US" dirty="0"/>
              <a:t>Thank you for being a wonderful listener.</a:t>
            </a:r>
            <a:endParaRPr lang="en-GB" altLang="en-US" dirty="0"/>
          </a:p>
          <a:p>
            <a:pPr eaLnBrk="1" hangingPunct="1">
              <a:buFont typeface="Arial" panose="020B0604020202020204" pitchFamily="34" charset="0"/>
              <a:buChar char="•"/>
            </a:pPr>
            <a:endParaRPr lang="en-GB"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Title 1"/>
          <p:cNvSpPr>
            <a:spLocks noGrp="1"/>
          </p:cNvSpPr>
          <p:nvPr>
            <p:ph type="title"/>
          </p:nvPr>
        </p:nvSpPr>
        <p:spPr>
          <a:xfrm>
            <a:off x="0" y="0"/>
            <a:ext cx="9144000" cy="765175"/>
          </a:xfrm>
          <a:ln/>
        </p:spPr>
        <p:txBody>
          <a:bodyPr vert="horz" wrap="square" lIns="91440" tIns="45720" rIns="91440" bIns="45720" anchor="ctr" anchorCtr="0"/>
          <a:p>
            <a:pPr eaLnBrk="1" hangingPunct="1"/>
            <a:r>
              <a:rPr lang="en-GB" altLang="en-US" dirty="0"/>
              <a:t>References</a:t>
            </a:r>
            <a:endParaRPr lang="en-GB" altLang="en-US" dirty="0"/>
          </a:p>
        </p:txBody>
      </p:sp>
      <p:sp>
        <p:nvSpPr>
          <p:cNvPr id="3" name="Content Placeholder 2"/>
          <p:cNvSpPr>
            <a:spLocks noGrp="1"/>
          </p:cNvSpPr>
          <p:nvPr>
            <p:ph idx="1"/>
          </p:nvPr>
        </p:nvSpPr>
        <p:spPr>
          <a:xfrm>
            <a:off x="0" y="765175"/>
            <a:ext cx="9144000" cy="5976938"/>
          </a:xfrm>
        </p:spPr>
        <p:txBody>
          <a:bodyPr vert="horz" wrap="square" lIns="91440" tIns="45720" rIns="91440" bIns="45720" numCol="1" rtlCol="0" anchor="t" anchorCtr="0" compatLnSpc="1">
            <a:normAutofit lnSpcReduction="10000"/>
          </a:bodyPr>
          <a:lstStyle/>
          <a:p>
            <a:pPr marL="514350" marR="0" lvl="0" indent="-514350" algn="just" defTabSz="914400" rtl="0" eaLnBrk="1" fontAlgn="auto" latinLnBrk="0" hangingPunct="1">
              <a:lnSpc>
                <a:spcPct val="100000"/>
              </a:lnSpc>
              <a:spcBef>
                <a:spcPct val="20000"/>
              </a:spcBef>
              <a:spcAft>
                <a:spcPts val="0"/>
              </a:spcAft>
              <a:buClrTx/>
              <a:buSzTx/>
              <a:buFont typeface="Arial" panose="020B0604020202020204" pitchFamily="34" charset="0"/>
              <a:buAutoNum type="arabicParenBoth"/>
              <a:defRPr/>
            </a:pP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AIID</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UITH, &amp; AIGHD. (2013). A short term Impact Evaluation of the Health Insurance Fund Program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in Central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Kwara State, Nigeria: Amsterdam Institute for International development (AIID), University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of Ilorin </a:t>
            </a:r>
            <a:r>
              <a:rPr kumimoji="0" lang="en-GB" sz="32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Teaching Hospital (UITH), Amsterdam Institute for Global Health and Development (</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AIGHD Foundation).</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514350" marR="0" lvl="0" indent="-514350" algn="just" defTabSz="914400" rtl="0" eaLnBrk="1" fontAlgn="auto" latinLnBrk="0" hangingPunct="1">
              <a:lnSpc>
                <a:spcPct val="100000"/>
              </a:lnSpc>
              <a:spcBef>
                <a:spcPct val="20000"/>
              </a:spcBef>
              <a:spcAft>
                <a:spcPts val="0"/>
              </a:spcAft>
              <a:buClrTx/>
              <a:buSzTx/>
              <a:buFont typeface="Arial" panose="020B0604020202020204" pitchFamily="34" charset="0"/>
              <a:buAutoNum type="arabicParenBoth"/>
              <a:defRPr/>
            </a:pPr>
            <a:r>
              <a:rPr kumimoji="0" lang="en-GB" sz="3200" b="0" i="0" u="none" strike="noStrike" kern="1200" cap="none" spc="0" normalizeH="0" baseline="0" noProof="0" dirty="0" err="1" smtClean="0">
                <a:ln>
                  <a:noFill/>
                </a:ln>
                <a:solidFill>
                  <a:schemeClr val="tx1"/>
                </a:solidFill>
                <a:effectLst/>
                <a:uLnTx/>
                <a:uFillTx/>
                <a:latin typeface="Times New Roman" panose="02020603050405020304" pitchFamily="18" charset="0"/>
                <a:ea typeface="+mn-ea"/>
                <a:cs typeface="Times New Roman" panose="02020603050405020304" pitchFamily="18" charset="0"/>
              </a:rPr>
              <a:t>Atim</a:t>
            </a:r>
            <a:r>
              <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 C, Bhatnagar A. Toward synergy and collaboration to expand the supply of and strengthen Primary Health Care in Nigeria's federal context, with special reference to Ondo State. Washington, DC: World Bank; 2013. </a:t>
            </a:r>
            <a:endParaRPr kumimoji="0" lang="en-GB" sz="3200" b="0" i="0"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514350" marR="0" lvl="0" indent="-514350" algn="l" defTabSz="914400" rtl="0" eaLnBrk="1" fontAlgn="auto" latinLnBrk="0" hangingPunct="1">
              <a:lnSpc>
                <a:spcPct val="100000"/>
              </a:lnSpc>
              <a:spcBef>
                <a:spcPct val="20000"/>
              </a:spcBef>
              <a:spcAft>
                <a:spcPts val="0"/>
              </a:spcAft>
              <a:buClrTx/>
              <a:buSzTx/>
              <a:buFont typeface="Arial" panose="020B0604020202020204" pitchFamily="34" charset="0"/>
              <a:buAutoNum type="arabicParenBoth"/>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Content Placeholder 2"/>
          <p:cNvSpPr>
            <a:spLocks noGrp="1"/>
          </p:cNvSpPr>
          <p:nvPr>
            <p:ph idx="1"/>
          </p:nvPr>
        </p:nvSpPr>
        <p:spPr>
          <a:xfrm>
            <a:off x="107950" y="115888"/>
            <a:ext cx="9036050" cy="6742112"/>
          </a:xfrm>
          <a:ln/>
        </p:spPr>
        <p:txBody>
          <a:bodyPr vert="horz" wrap="square" lIns="91440" tIns="45720" rIns="91440" bIns="45720" anchor="t" anchorCtr="0"/>
          <a:p>
            <a:pPr marL="0" indent="0" algn="just" eaLnBrk="1" hangingPunct="1">
              <a:buNone/>
            </a:pPr>
            <a:r>
              <a:rPr lang="en-GB" altLang="en-US" dirty="0"/>
              <a:t>(3) Atun R, de Andrade LO, Almeida G, Cotlear D, Dmytraczenko T, Frenz P, et al. Health-system reform and universal health coverage in Latin America. Lancet. 2015;385:1230–47. </a:t>
            </a:r>
            <a:endParaRPr lang="en-GB" altLang="en-US" dirty="0"/>
          </a:p>
          <a:p>
            <a:pPr marL="0" indent="0" algn="just" eaLnBrk="1" hangingPunct="1">
              <a:buNone/>
            </a:pPr>
            <a:r>
              <a:rPr lang="en-GB" altLang="en-US" dirty="0"/>
              <a:t>(4) Carrin, G. (2003). Community based Health Insurance Schemes in Developing Countries: facts, problems and perspectives. World Health Organization, Geneva.</a:t>
            </a:r>
            <a:endParaRPr lang="en-GB" altLang="en-US" dirty="0"/>
          </a:p>
          <a:p>
            <a:pPr marL="0" indent="0" algn="just" eaLnBrk="1" hangingPunct="1">
              <a:buNone/>
            </a:pPr>
            <a:r>
              <a:rPr lang="en-GB" altLang="en-US" dirty="0"/>
              <a:t>(5) Damrongplasit K, Melnick G. Funding, Coverage, and Access Under Thailand's Universal Health Insurance Program: An Update After Ten Years. Applied Health Economics and Health Policy; January 8, 2015. </a:t>
            </a:r>
            <a:endParaRPr lang="en-GB"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Content Placeholder 2"/>
          <p:cNvSpPr>
            <a:spLocks noGrp="1"/>
          </p:cNvSpPr>
          <p:nvPr>
            <p:ph idx="1"/>
          </p:nvPr>
        </p:nvSpPr>
        <p:spPr>
          <a:xfrm>
            <a:off x="0" y="188913"/>
            <a:ext cx="9036050" cy="6669087"/>
          </a:xfrm>
          <a:ln/>
        </p:spPr>
        <p:txBody>
          <a:bodyPr vert="horz" wrap="square" lIns="91440" tIns="45720" rIns="91440" bIns="45720" anchor="t" anchorCtr="0"/>
          <a:p>
            <a:pPr marL="0" indent="0" eaLnBrk="1" hangingPunct="1">
              <a:buNone/>
            </a:pPr>
            <a:r>
              <a:rPr lang="en-GB" altLang="en-US" dirty="0"/>
              <a:t>(6) Gottret P, Schieber G. Health Financing Revisited. Washington, DC: World Bank; 2006. Risk pooling mechanisms; pp. 103–16.</a:t>
            </a:r>
            <a:endParaRPr lang="en-GB" altLang="en-US" dirty="0"/>
          </a:p>
          <a:p>
            <a:pPr marL="0" indent="0" eaLnBrk="1" hangingPunct="1">
              <a:buNone/>
            </a:pPr>
            <a:r>
              <a:rPr lang="en-GB" altLang="en-US" dirty="0"/>
              <a:t>(7) Onwujekwe O, Hanson K, Uzochukwu B. Examining inequities in incidence of catastrophic health expenditures on different healthcare services and health facilities in Nigeria. PLoS One. 2012;7:e40811. </a:t>
            </a:r>
            <a:endParaRPr lang="en-GB" altLang="en-US" dirty="0"/>
          </a:p>
          <a:p>
            <a:pPr marL="0" indent="0" eaLnBrk="1" hangingPunct="1">
              <a:buNone/>
            </a:pPr>
            <a:r>
              <a:rPr lang="en-GB" altLang="en-US" dirty="0"/>
              <a:t>(8) Onoka C, Hanson K, Hanefeld J. Towards Universal Coverage: A Policy Analysis of the Development of the National Health Insurance Scheme in Nigeria. Health Policy and Planning; October 21, 2014.</a:t>
            </a:r>
            <a:endParaRPr lang="en-GB"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107950" y="0"/>
            <a:ext cx="9036050" cy="12684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The Most </a:t>
            </a:r>
            <a:r>
              <a:rPr kumimoji="0" lang="en-GB" sz="4400" b="0" i="0" u="none" strike="noStrike" kern="1200" cap="none" spc="0" normalizeH="0" baseline="0" noProof="0" dirty="0">
                <a:ln>
                  <a:noFill/>
                </a:ln>
                <a:solidFill>
                  <a:schemeClr val="tx1"/>
                </a:solidFill>
                <a:effectLst/>
                <a:uLnTx/>
                <a:uFillTx/>
                <a:latin typeface="+mj-lt"/>
                <a:ea typeface="+mj-ea"/>
                <a:cs typeface="+mj-cs"/>
              </a:rPr>
              <a:t>I</a:t>
            </a:r>
            <a:r>
              <a:rPr kumimoji="0" lang="en-GB" sz="4400" b="0" i="0" u="none" strike="noStrike" kern="1200" cap="none" spc="0" normalizeH="0" baseline="0" noProof="0" dirty="0" smtClean="0">
                <a:ln>
                  <a:noFill/>
                </a:ln>
                <a:solidFill>
                  <a:schemeClr val="tx1"/>
                </a:solidFill>
                <a:effectLst/>
                <a:uLnTx/>
                <a:uFillTx/>
                <a:latin typeface="+mj-lt"/>
                <a:ea typeface="+mj-ea"/>
                <a:cs typeface="+mj-cs"/>
              </a:rPr>
              <a:t>mportant (popular) Types of Insurance in Nigeria</a:t>
            </a: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171" name="Content Placeholder 2"/>
          <p:cNvSpPr>
            <a:spLocks noGrp="1"/>
          </p:cNvSpPr>
          <p:nvPr>
            <p:ph idx="1"/>
          </p:nvPr>
        </p:nvSpPr>
        <p:spPr>
          <a:xfrm>
            <a:off x="0" y="1268413"/>
            <a:ext cx="9144000" cy="5473700"/>
          </a:xfrm>
          <a:solidFill>
            <a:schemeClr val="bg2">
              <a:alpha val="100000"/>
            </a:schemeClr>
          </a:solidFill>
          <a:ln/>
        </p:spPr>
        <p:txBody>
          <a:bodyPr vert="horz" wrap="square" lIns="91440" tIns="45720" rIns="91440" bIns="45720" anchor="t" anchorCtr="0"/>
          <a:p>
            <a:pPr eaLnBrk="1" hangingPunct="1">
              <a:buFont typeface="Wingdings" panose="05000000000000000000" pitchFamily="2" charset="2"/>
              <a:buChar char="Ø"/>
            </a:pPr>
            <a:r>
              <a:rPr lang="en-GB" altLang="en-US" dirty="0"/>
              <a:t>Home Insurance</a:t>
            </a:r>
            <a:endParaRPr lang="en-GB" altLang="en-US" dirty="0"/>
          </a:p>
          <a:p>
            <a:pPr eaLnBrk="1" hangingPunct="1">
              <a:buFont typeface="Wingdings" panose="05000000000000000000" pitchFamily="2" charset="2"/>
              <a:buChar char="Ø"/>
            </a:pPr>
            <a:r>
              <a:rPr lang="en-GB" altLang="en-US" dirty="0"/>
              <a:t>Life Insurance</a:t>
            </a:r>
            <a:endParaRPr lang="en-GB" altLang="en-US" dirty="0"/>
          </a:p>
          <a:p>
            <a:pPr eaLnBrk="1" hangingPunct="1">
              <a:buFont typeface="Wingdings" panose="05000000000000000000" pitchFamily="2" charset="2"/>
              <a:buChar char="Ø"/>
            </a:pPr>
            <a:r>
              <a:rPr lang="en-GB" altLang="en-US" dirty="0"/>
              <a:t>Auto (car) insurance</a:t>
            </a:r>
            <a:endParaRPr lang="en-GB" altLang="en-US" dirty="0"/>
          </a:p>
          <a:p>
            <a:pPr eaLnBrk="1" hangingPunct="1">
              <a:buFont typeface="Wingdings" panose="05000000000000000000" pitchFamily="2" charset="2"/>
              <a:buChar char="Ø"/>
            </a:pPr>
            <a:r>
              <a:rPr lang="en-GB" altLang="en-US" dirty="0"/>
              <a:t>Health Insurance</a:t>
            </a:r>
            <a:endParaRPr lang="en-GB" altLang="en-US" dirty="0"/>
          </a:p>
          <a:p>
            <a:pPr eaLnBrk="1" hangingPunct="1">
              <a:buFont typeface="Wingdings" panose="05000000000000000000" pitchFamily="2" charset="2"/>
              <a:buChar char="Ø"/>
            </a:pPr>
            <a:r>
              <a:rPr lang="en-GB" altLang="en-US" dirty="0"/>
              <a:t>Insurance is not really that expensive; why not give yourself peace of mind by simply transferring the cost of a potential loss from yourself to someone else (an Insurance company). </a:t>
            </a:r>
            <a:endParaRPr lang="en-GB" altLang="en-US" dirty="0"/>
          </a:p>
          <a:p>
            <a:pPr eaLnBrk="1" hangingPunct="1">
              <a:buFont typeface="Wingdings" panose="05000000000000000000" pitchFamily="2" charset="2"/>
              <a:buChar char="Ø"/>
            </a:pPr>
            <a:r>
              <a:rPr lang="en-GB" altLang="en-US" dirty="0"/>
              <a:t>You need insurance to protect your health, your life and your property. </a:t>
            </a:r>
            <a:endParaRPr lang="en-GB" altLang="en-US" dirty="0"/>
          </a:p>
          <a:p>
            <a:pPr eaLnBrk="1" hangingPunct="1">
              <a:buFont typeface="Arial" panose="020B0604020202020204" pitchFamily="34" charset="0"/>
              <a:buChar char="•"/>
            </a:pPr>
            <a:endParaRPr lang="en-GB" alt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Content Placeholder 2"/>
          <p:cNvSpPr>
            <a:spLocks noGrp="1"/>
          </p:cNvSpPr>
          <p:nvPr>
            <p:ph idx="1"/>
          </p:nvPr>
        </p:nvSpPr>
        <p:spPr>
          <a:xfrm>
            <a:off x="107950" y="115888"/>
            <a:ext cx="8928100" cy="6742113"/>
          </a:xfrm>
        </p:spPr>
        <p:txBody>
          <a:bodyPr vert="horz" wrap="square" lIns="91440" tIns="45720" rIns="91440" bIns="45720" numCol="1" rtlCol="0" anchor="t" anchorCtr="0" compatLnSpc="1">
            <a:normAutofit lnSpcReduction="10000"/>
          </a:bodyPr>
          <a:lstStyle/>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(9)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Onoka</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C, Hanson K,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Hanefeld</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J. Towards Universal Coverage: A Policy Analysis of the Development of the National Health Insurance Scheme in Nigeria. Health Policy and Planning; October 21, 2014.</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(10)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Onoka</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CA,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Onwujekwe</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OE,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Uzochukwu</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BS,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Ezumah</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NN. Promoting universal financial protection: Constraints and enabling factors in scaling-up coverage with social health insurance in Nigeria. Health Res Policy Syst. 2013;11:20. </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GB" sz="3200" b="0" i="0" u="none" strike="noStrike" kern="1200" cap="none" spc="0" normalizeH="0" baseline="0" noProof="0" dirty="0" smtClean="0">
                <a:ln>
                  <a:noFill/>
                </a:ln>
                <a:solidFill>
                  <a:schemeClr val="tx1"/>
                </a:solidFill>
                <a:effectLst/>
                <a:uLnTx/>
                <a:uFillTx/>
                <a:latin typeface="+mn-lt"/>
                <a:ea typeface="+mn-ea"/>
                <a:cs typeface="+mn-cs"/>
              </a:rPr>
              <a:t>(11)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Odeyemi</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IA. Community-based health insurance programmes and the National Health Insurance Scheme of Nigeria: Challenges to uptake and integration. </a:t>
            </a:r>
            <a:r>
              <a:rPr kumimoji="0" lang="en-GB"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GB" sz="3200" b="0" i="0" u="none" strike="noStrike" kern="1200" cap="none" spc="0" normalizeH="0" baseline="0" noProof="0" dirty="0" smtClean="0">
                <a:ln>
                  <a:noFill/>
                </a:ln>
                <a:solidFill>
                  <a:schemeClr val="tx1"/>
                </a:solidFill>
                <a:effectLst/>
                <a:uLnTx/>
                <a:uFillTx/>
                <a:latin typeface="+mn-lt"/>
                <a:ea typeface="+mn-ea"/>
                <a:cs typeface="+mn-cs"/>
              </a:rPr>
              <a:t> J Equity Health. 2014;13:20.</a:t>
            </a: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Content Placeholder 2"/>
          <p:cNvSpPr>
            <a:spLocks noGrp="1"/>
          </p:cNvSpPr>
          <p:nvPr>
            <p:ph idx="1"/>
          </p:nvPr>
        </p:nvSpPr>
        <p:spPr>
          <a:xfrm>
            <a:off x="0" y="115888"/>
            <a:ext cx="9144000" cy="6842125"/>
          </a:xfrm>
          <a:ln/>
        </p:spPr>
        <p:txBody>
          <a:bodyPr vert="horz" wrap="square" lIns="91440" tIns="45720" rIns="91440" bIns="45720" anchor="t" anchorCtr="0"/>
          <a:p>
            <a:pPr marL="0" indent="0" algn="just" eaLnBrk="1" hangingPunct="1">
              <a:buNone/>
            </a:pPr>
            <a:r>
              <a:rPr lang="en-GB" altLang="en-US" dirty="0"/>
              <a:t>(12) Abimbola S, Olanipekun T, Igbokwe U, Negin J, Jan S, Martiniuk A, et al. How decentralisation influences the retention of Primary Health Care workers in rural Nigeria. Glob Health Action. 2015;8:26616. </a:t>
            </a:r>
            <a:endParaRPr lang="en-GB" altLang="en-US" dirty="0"/>
          </a:p>
          <a:p>
            <a:pPr marL="0" indent="0" algn="just" eaLnBrk="1" hangingPunct="1">
              <a:buNone/>
            </a:pPr>
            <a:r>
              <a:rPr lang="en-GB" altLang="en-US" dirty="0"/>
              <a:t>(13) Oyedeji R, Abimbola S. How tertiary hospitals can strengthen Primary Health Care in Nigeria. Niger Med J. 2014;55:519–20. </a:t>
            </a:r>
            <a:endParaRPr lang="en-GB" altLang="en-US" dirty="0"/>
          </a:p>
          <a:p>
            <a:pPr marL="0" indent="0" algn="just" eaLnBrk="1" hangingPunct="1">
              <a:buNone/>
            </a:pPr>
            <a:r>
              <a:rPr lang="en-GB" altLang="en-US" dirty="0"/>
              <a:t>(14) National Health Insurance Scheme, N. (2009). Blueprint for the Implementation of Community-based Social Health Insurance Programme.  Abuja: Interactive Media Services</a:t>
            </a:r>
            <a:r>
              <a:rPr lang="en-GB" altLang="en-US" i="1" dirty="0"/>
              <a:t>. </a:t>
            </a:r>
            <a:endParaRPr lang="en-GB" altLang="en-US" i="1" dirty="0"/>
          </a:p>
          <a:p>
            <a:pPr marL="0" indent="0" algn="just" eaLnBrk="1" hangingPunct="1">
              <a:buNone/>
            </a:pPr>
            <a:endParaRPr lang="en-GB" alt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Content Placeholder 2"/>
          <p:cNvSpPr>
            <a:spLocks noGrp="1"/>
          </p:cNvSpPr>
          <p:nvPr>
            <p:ph idx="1"/>
          </p:nvPr>
        </p:nvSpPr>
        <p:spPr>
          <a:xfrm>
            <a:off x="0" y="188913"/>
            <a:ext cx="9144000" cy="6553200"/>
          </a:xfrm>
          <a:ln/>
        </p:spPr>
        <p:txBody>
          <a:bodyPr vert="horz" wrap="square" lIns="91440" tIns="45720" rIns="91440" bIns="45720" anchor="t" anchorCtr="0"/>
          <a:p>
            <a:pPr marL="0" indent="0" algn="just" eaLnBrk="1" hangingPunct="1">
              <a:buNone/>
            </a:pPr>
            <a:r>
              <a:rPr lang="en-GB" altLang="en-US" dirty="0"/>
              <a:t>(15) Doorslaer, E. V., et.al. (2007). Catastrophic payments for health care in Asia. Health economics, 16(11), 1159 - 1184. </a:t>
            </a:r>
            <a:endParaRPr lang="en-GB" altLang="en-US" dirty="0"/>
          </a:p>
          <a:p>
            <a:pPr marL="0" indent="0" algn="just" eaLnBrk="1" hangingPunct="1">
              <a:buNone/>
            </a:pPr>
            <a:r>
              <a:rPr lang="en-GB" altLang="en-US" dirty="0"/>
              <a:t>(16) WHO. (2010). World Health Report: Health Systems Financing: The Path to Universal Coverage.</a:t>
            </a:r>
            <a:endParaRPr lang="en-GB" altLang="en-US" dirty="0"/>
          </a:p>
          <a:p>
            <a:pPr marL="0" indent="0" algn="just" eaLnBrk="1" hangingPunct="1">
              <a:buNone/>
            </a:pPr>
            <a:r>
              <a:rPr lang="en-GB" altLang="en-US" dirty="0"/>
              <a:t>(17) WHO, Macroeconomics, &amp; Health. (2003). Increasing Investments in Health Outcomes for the poor: Second Consultation on Macroeconomics and Health. Geneva.</a:t>
            </a:r>
            <a:endParaRPr lang="en-GB" altLang="en-US" dirty="0"/>
          </a:p>
          <a:p>
            <a:pPr marL="0" indent="0" algn="just" eaLnBrk="1" hangingPunct="1">
              <a:buNone/>
            </a:pPr>
            <a:r>
              <a:rPr lang="en-GB" altLang="en-US" dirty="0"/>
              <a:t>(18) NMA MediNews: September-December 2013.</a:t>
            </a:r>
            <a:endParaRPr lang="en-GB" altLang="en-US" dirty="0"/>
          </a:p>
          <a:p>
            <a:pPr marL="0" indent="0" eaLnBrk="1" hangingPunct="1">
              <a:buNone/>
            </a:pPr>
            <a:endParaRPr lang="en-GB" altLang="en-US"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t>General Preambles on Health Care</a:t>
            </a:r>
            <a:br>
              <a:rPr kumimoji="0" lang="en-GB" sz="4400" b="0"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rPr>
            </a:b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0" y="1052513"/>
            <a:ext cx="9144000" cy="5805488"/>
          </a:xfrm>
        </p:spPr>
        <p:txBody>
          <a:bodyPr vert="horz" wrap="square" lIns="91440" tIns="45720" rIns="91440" bIns="45720" numCol="1" rtlCol="0" anchor="t" anchorCtr="0" compatLnSpc="1">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Health care services available to the community can be classified into  3 levels: primary, secondary and tertiary.</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273050" marR="0" lvl="0" indent="-342900" algn="just" defTabSz="914400" rtl="0" eaLnBrk="1" fontAlgn="auto" latinLnBrk="0" hangingPunct="1">
              <a:lnSpc>
                <a:spcPct val="80000"/>
              </a:lnSpc>
              <a:spcBef>
                <a:spcPts val="650"/>
              </a:spcBef>
              <a:spcAft>
                <a:spcPts val="0"/>
              </a:spcAft>
              <a:buClrTx/>
              <a:buSzPct val="95000"/>
              <a:buFont typeface="Arial" panose="020B0604020202020204" pitchFamily="34" charset="0"/>
              <a:buNone/>
              <a:defRPr/>
            </a:pPr>
            <a:r>
              <a:rPr kumimoji="0" lang="en-US" altLang="en-US" sz="3200" b="1"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Primary health care level: </a:t>
            </a:r>
            <a:endParaRPr kumimoji="0" lang="en-US" altLang="en-US" sz="3200" b="1"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342900" marR="0" lvl="0" indent="-342900" algn="just" defTabSz="914400" rtl="0" eaLnBrk="1" fontAlgn="auto" latinLnBrk="0" hangingPunct="1">
              <a:lnSpc>
                <a:spcPct val="80000"/>
              </a:lnSpc>
              <a:spcBef>
                <a:spcPts val="65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It refers to the point at which the individual, the family and community have their first contact with the National health system.</a:t>
            </a:r>
            <a:endPar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342900" marR="0" lvl="0" indent="-342900" algn="just" defTabSz="914400" rtl="0" eaLnBrk="1" fontAlgn="auto" latinLnBrk="0" hangingPunct="1">
              <a:lnSpc>
                <a:spcPct val="80000"/>
              </a:lnSpc>
              <a:spcBef>
                <a:spcPts val="65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The closest level to the people, where essential health care (PHC) is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provided.</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342900" marR="0" lvl="0" indent="-342900" algn="just" defTabSz="914400" rtl="0" eaLnBrk="1" fontAlgn="auto" latinLnBrk="0" hangingPunct="1">
              <a:lnSpc>
                <a:spcPct val="80000"/>
              </a:lnSpc>
              <a:spcBef>
                <a:spcPts val="65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It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is close to the people – where they live and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work.</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342900" marR="0" lvl="0" indent="-342900" algn="just" defTabSz="914400" rtl="0" eaLnBrk="1" fontAlgn="auto" latinLnBrk="0" hangingPunct="1">
              <a:lnSpc>
                <a:spcPct val="80000"/>
              </a:lnSpc>
              <a:spcBef>
                <a:spcPts val="65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At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this level, majority of the prevailing health problems of the people can be satisfactorily managed and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resolved.</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342900" marR="0" lvl="0" indent="-342900" algn="just" defTabSz="914400" rtl="0" eaLnBrk="1" fontAlgn="auto" latinLnBrk="0" hangingPunct="1">
              <a:lnSpc>
                <a:spcPct val="80000"/>
              </a:lnSpc>
              <a:spcBef>
                <a:spcPts val="65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Provided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by the health centers, dispensary, health post, GMP clinic, polyclinic, OPD of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hospitals</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342900" marR="0" lvl="0" indent="-342900" algn="just" defTabSz="914400" rtl="0" eaLnBrk="1" fontAlgn="auto" latinLnBrk="0" hangingPunct="1">
              <a:lnSpc>
                <a:spcPct val="80000"/>
              </a:lnSpc>
              <a:spcBef>
                <a:spcPts val="65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Mainly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a responsibility of the Local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Government.</a:t>
            </a:r>
            <a:endPar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44450"/>
            <a:ext cx="9036050" cy="100806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en-US" altLang="en-US" sz="4400" b="0" i="0" u="none" strike="noStrike" kern="1200" cap="none" spc="0" normalizeH="0" baseline="0" noProof="0" dirty="0" smtClean="0">
                <a:ln>
                  <a:noFill/>
                </a:ln>
                <a:solidFill>
                  <a:srgbClr val="04617B"/>
                </a:solidFill>
                <a:effectLst/>
                <a:uLnTx/>
                <a:uFillTx/>
                <a:latin typeface="+mj-lt"/>
                <a:ea typeface="+mj-ea"/>
                <a:cs typeface="+mj-cs"/>
              </a:rPr>
            </a:br>
            <a:r>
              <a:rPr kumimoji="0" lang="en-US" altLang="en-US" sz="4400" b="0" i="0" u="none" strike="noStrike" kern="1200" cap="none" spc="0" normalizeH="0" baseline="0" noProof="0" dirty="0" smtClean="0">
                <a:ln>
                  <a:noFill/>
                </a:ln>
                <a:solidFill>
                  <a:srgbClr val="04617B"/>
                </a:solidFill>
                <a:effectLst/>
                <a:uLnTx/>
                <a:uFillTx/>
                <a:latin typeface="+mj-lt"/>
                <a:ea typeface="+mj-ea"/>
                <a:cs typeface="+mj-cs"/>
              </a:rPr>
              <a:t>Levels of Health Care (2)</a:t>
            </a:r>
            <a:br>
              <a:rPr kumimoji="0" lang="en-US" altLang="en-US" sz="4400" b="0" i="0" u="none" strike="noStrike" kern="1200" cap="none" spc="0" normalizeH="0" baseline="0" noProof="0" dirty="0" smtClean="0">
                <a:ln>
                  <a:noFill/>
                </a:ln>
                <a:solidFill>
                  <a:srgbClr val="04617B"/>
                </a:solidFill>
                <a:effectLst/>
                <a:uLnTx/>
                <a:uFillTx/>
                <a:latin typeface="+mj-lt"/>
                <a:ea typeface="+mj-ea"/>
                <a:cs typeface="+mj-cs"/>
              </a:rPr>
            </a:b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107950" y="1125538"/>
            <a:ext cx="9036050" cy="5616575"/>
          </a:xfrm>
        </p:spPr>
        <p:txBody>
          <a:bodyPr vert="horz" wrap="square" lIns="91440" tIns="45720" rIns="91440" bIns="45720" numCol="1" rtlCol="0" anchor="t" anchorCtr="0" compatLnSpc="1">
            <a:normAutofit/>
          </a:bodyPr>
          <a:lstStyle/>
          <a:p>
            <a:pPr marL="342900" marR="0" lvl="0" indent="-342900" algn="just" defTabSz="914400" rtl="0" eaLnBrk="1" fontAlgn="auto" latinLnBrk="0" hangingPunct="1">
              <a:lnSpc>
                <a:spcPct val="80000"/>
              </a:lnSpc>
              <a:spcBef>
                <a:spcPts val="700"/>
              </a:spcBef>
              <a:spcAft>
                <a:spcPts val="0"/>
              </a:spcAft>
              <a:buClrTx/>
              <a:buSzPct val="95000"/>
              <a:buFont typeface="Arial" panose="020B0604020202020204" pitchFamily="34" charset="0"/>
              <a:buNone/>
              <a:defRPr/>
            </a:pPr>
            <a:r>
              <a:rPr kumimoji="0" lang="en-US" altLang="en-US" sz="3200" b="1"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Secondary health care level</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 </a:t>
            </a:r>
            <a:endPar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The next higher level where more complex problems are dealt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with.</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It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is the 1</a:t>
            </a:r>
            <a:r>
              <a:rPr kumimoji="0" lang="en-US" altLang="en-US" sz="3200" b="0" i="0" u="none" strike="noStrike" kern="1200" cap="none" spc="0" normalizeH="0" baseline="30000" noProof="0" dirty="0">
                <a:ln>
                  <a:noFill/>
                </a:ln>
                <a:solidFill>
                  <a:schemeClr val="tx1"/>
                </a:solidFill>
                <a:effectLst/>
                <a:uLnTx/>
                <a:uFillTx/>
                <a:latin typeface="Constantia" panose="02030602050306030303" pitchFamily="18" charset="0"/>
                <a:ea typeface="+mn-ea"/>
                <a:cs typeface="+mn-cs"/>
              </a:rPr>
              <a:t>st</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 referral level – for more detailed evaluation and for more skilled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care.</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Comprises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curative services, could be expensive especially management of chronic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illnesses.</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Provided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by the general &amp; specialist hospitals, Private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hospitals.</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Mainly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a responsibility of the State Government</a:t>
            </a:r>
            <a:endPar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0" y="0"/>
            <a:ext cx="9144000" cy="941388"/>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br>
              <a:rPr kumimoji="0" lang="en-US" altLang="en-US" sz="4400" b="0" i="0" u="none" strike="noStrike" kern="1200" cap="none" spc="0" normalizeH="0" baseline="0" noProof="0" dirty="0" smtClean="0">
                <a:ln>
                  <a:noFill/>
                </a:ln>
                <a:solidFill>
                  <a:srgbClr val="04617B"/>
                </a:solidFill>
                <a:effectLst/>
                <a:uLnTx/>
                <a:uFillTx/>
                <a:latin typeface="+mj-lt"/>
                <a:ea typeface="+mj-ea"/>
                <a:cs typeface="+mj-cs"/>
              </a:rPr>
            </a:br>
            <a:r>
              <a:rPr kumimoji="0" lang="en-US" altLang="en-US" sz="4400" b="0" i="0" u="none" strike="noStrike" kern="1200" cap="none" spc="0" normalizeH="0" baseline="0" noProof="0" dirty="0" smtClean="0">
                <a:ln>
                  <a:noFill/>
                </a:ln>
                <a:solidFill>
                  <a:srgbClr val="04617B"/>
                </a:solidFill>
                <a:effectLst/>
                <a:uLnTx/>
                <a:uFillTx/>
                <a:latin typeface="+mj-lt"/>
                <a:ea typeface="+mj-ea"/>
                <a:cs typeface="+mj-cs"/>
              </a:rPr>
              <a:t>Levels of Health Care (3)</a:t>
            </a:r>
            <a:br>
              <a:rPr kumimoji="0" lang="en-US" altLang="en-US" sz="4400" b="0" i="0" u="none" strike="noStrike" kern="1200" cap="none" spc="0" normalizeH="0" baseline="0" noProof="0" dirty="0" smtClean="0">
                <a:ln>
                  <a:noFill/>
                </a:ln>
                <a:solidFill>
                  <a:srgbClr val="04617B"/>
                </a:solidFill>
                <a:effectLst/>
                <a:uLnTx/>
                <a:uFillTx/>
                <a:latin typeface="+mj-lt"/>
                <a:ea typeface="+mj-ea"/>
                <a:cs typeface="+mj-cs"/>
              </a:rPr>
            </a:br>
            <a:endParaRPr kumimoji="0" lang="en-GB"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a:spLocks noGrp="1"/>
          </p:cNvSpPr>
          <p:nvPr>
            <p:ph idx="1"/>
          </p:nvPr>
        </p:nvSpPr>
        <p:spPr>
          <a:xfrm>
            <a:off x="107950" y="908050"/>
            <a:ext cx="9036050" cy="5834063"/>
          </a:xfrm>
        </p:spPr>
        <p:txBody>
          <a:bodyPr vert="horz" wrap="square" lIns="91440" tIns="45720" rIns="91440" bIns="45720" numCol="1" rtlCol="0" anchor="t" anchorCtr="0" compatLnSpc="1">
            <a:normAutofit/>
          </a:bodyPr>
          <a:lstStyle/>
          <a:p>
            <a:pPr marL="342900" marR="0" lvl="0" indent="-342900" algn="just" defTabSz="914400" rtl="0" eaLnBrk="1" fontAlgn="auto" latinLnBrk="0" hangingPunct="1">
              <a:lnSpc>
                <a:spcPct val="80000"/>
              </a:lnSpc>
              <a:spcBef>
                <a:spcPts val="700"/>
              </a:spcBef>
              <a:spcAft>
                <a:spcPts val="0"/>
              </a:spcAft>
              <a:buClrTx/>
              <a:buSzPct val="95000"/>
              <a:buFont typeface="Arial" panose="020B0604020202020204" pitchFamily="34" charset="0"/>
              <a:buNone/>
              <a:defRPr/>
            </a:pPr>
            <a:r>
              <a:rPr kumimoji="0" lang="en-US" altLang="en-US" sz="3200" b="1"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Tertiary health care level:</a:t>
            </a:r>
            <a:endParaRPr kumimoji="0" lang="en-US" altLang="en-US" sz="3200" b="1"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Offers more specialized care and support than secondary level backed by high technology and highly skilled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staff.</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Provided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by regional </a:t>
            </a:r>
            <a:r>
              <a:rPr kumimoji="0" lang="en-US" altLang="en-US" sz="3200" b="0" i="0" u="none" strike="noStrike" kern="1200" cap="none" spc="0" normalizeH="0" baseline="0" noProof="0" dirty="0" err="1">
                <a:ln>
                  <a:noFill/>
                </a:ln>
                <a:solidFill>
                  <a:schemeClr val="tx1"/>
                </a:solidFill>
                <a:effectLst/>
                <a:uLnTx/>
                <a:uFillTx/>
                <a:latin typeface="Constantia" panose="02030602050306030303" pitchFamily="18" charset="0"/>
                <a:ea typeface="+mn-ea"/>
                <a:cs typeface="+mn-cs"/>
              </a:rPr>
              <a:t>hosp</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 FMCs, Specialist hospitals, Teaching hospitals, Specialist Consultant hospitals, Group Medicals </a:t>
            </a:r>
            <a:r>
              <a:rPr kumimoji="0" lang="en-US" altLang="en-US" sz="3200" b="0" i="0" u="none" strike="noStrike" kern="1200" cap="none" spc="0" normalizeH="0" baseline="0" noProof="0" dirty="0" err="1" smtClean="0">
                <a:ln>
                  <a:noFill/>
                </a:ln>
                <a:solidFill>
                  <a:schemeClr val="tx1"/>
                </a:solidFill>
                <a:effectLst/>
                <a:uLnTx/>
                <a:uFillTx/>
                <a:latin typeface="Constantia" panose="02030602050306030303" pitchFamily="18" charset="0"/>
                <a:ea typeface="+mn-ea"/>
                <a:cs typeface="+mn-cs"/>
              </a:rPr>
              <a:t>etc</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It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is the 2</a:t>
            </a:r>
            <a:r>
              <a:rPr kumimoji="0" lang="en-US" altLang="en-US" sz="3200" b="0" i="0" u="none" strike="noStrike" kern="1200" cap="none" spc="0" normalizeH="0" baseline="30000" noProof="0" dirty="0">
                <a:ln>
                  <a:noFill/>
                </a:ln>
                <a:solidFill>
                  <a:schemeClr val="tx1"/>
                </a:solidFill>
                <a:effectLst/>
                <a:uLnTx/>
                <a:uFillTx/>
                <a:latin typeface="Constantia" panose="02030602050306030303" pitchFamily="18" charset="0"/>
                <a:ea typeface="+mn-ea"/>
                <a:cs typeface="+mn-cs"/>
              </a:rPr>
              <a:t>nd</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 referral level – for the most difficult health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problems</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Provide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training programs; may provide facilities for </a:t>
            </a: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rehabilitation</a:t>
            </a:r>
            <a:endPar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endParaRPr>
          </a:p>
          <a:p>
            <a:pPr marL="460375" marR="0" lvl="0" indent="-457200" algn="just" defTabSz="914400" rtl="0" eaLnBrk="1" fontAlgn="auto" latinLnBrk="0" hangingPunct="1">
              <a:lnSpc>
                <a:spcPct val="80000"/>
              </a:lnSpc>
              <a:spcBef>
                <a:spcPts val="700"/>
              </a:spcBef>
              <a:spcAft>
                <a:spcPts val="0"/>
              </a:spcAft>
              <a:buClr>
                <a:srgbClr val="0BD0D9"/>
              </a:buClr>
              <a:buSzPct val="95000"/>
              <a:buFont typeface="Wingdings" panose="05000000000000000000" pitchFamily="2" charset="2"/>
              <a:buChar char="Ø"/>
              <a:defRPr/>
            </a:pPr>
            <a:r>
              <a:rPr kumimoji="0" lang="en-US" altLang="en-US" sz="3200" b="0" i="0" u="none" strike="noStrike" kern="1200" cap="none" spc="0" normalizeH="0" baseline="0" noProof="0" dirty="0" smtClean="0">
                <a:ln>
                  <a:noFill/>
                </a:ln>
                <a:solidFill>
                  <a:schemeClr val="tx1"/>
                </a:solidFill>
                <a:effectLst/>
                <a:uLnTx/>
                <a:uFillTx/>
                <a:latin typeface="Constantia" panose="02030602050306030303" pitchFamily="18" charset="0"/>
                <a:ea typeface="+mn-ea"/>
                <a:cs typeface="+mn-cs"/>
              </a:rPr>
              <a:t>Mainly </a:t>
            </a:r>
            <a:r>
              <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rPr>
              <a:t>a responsibility of the Federal Government</a:t>
            </a:r>
            <a:endParaRPr kumimoji="0" lang="en-US" altLang="en-US" sz="3200" b="0" i="0" u="none" strike="noStrike" kern="1200" cap="none" spc="0" normalizeH="0" baseline="0" noProof="0" dirty="0">
              <a:ln>
                <a:noFill/>
              </a:ln>
              <a:solidFill>
                <a:schemeClr val="tx1"/>
              </a:solidFill>
              <a:effectLst/>
              <a:uLnTx/>
              <a:uFillTx/>
              <a:latin typeface="Constantia" panose="02030602050306030303"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31556</Words>
  <Application>WPS Presentation</Application>
  <PresentationFormat>On-screen Show (4:3)</PresentationFormat>
  <Paragraphs>457</Paragraphs>
  <Slides>62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62</vt:i4>
      </vt:variant>
    </vt:vector>
  </HeadingPairs>
  <TitlesOfParts>
    <vt:vector size="73" baseType="lpstr">
      <vt:lpstr>Arial</vt:lpstr>
      <vt:lpstr>SimSun</vt:lpstr>
      <vt:lpstr>Wingdings</vt:lpstr>
      <vt:lpstr>Calibri</vt:lpstr>
      <vt:lpstr>Times New Roman</vt:lpstr>
      <vt:lpstr>Constantia</vt:lpstr>
      <vt:lpstr>Wingdings 2</vt:lpstr>
      <vt:lpstr>Rockwell Extra Bold</vt:lpstr>
      <vt:lpstr>Microsoft YaHei</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of Community Health Insurance Scheme in the attainment of Universal Health Coverage By</dc:title>
  <dc:creator>DR OLALUBI</dc:creator>
  <cp:lastModifiedBy>Oluwasogo Olalubi</cp:lastModifiedBy>
  <cp:revision>87</cp:revision>
  <dcterms:created xsi:type="dcterms:W3CDTF">2016-05-20T19:39:23Z</dcterms:created>
  <dcterms:modified xsi:type="dcterms:W3CDTF">2025-02-10T13:02:15Z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C2D638FB7D4846D79D06E32253A7F43D_13</vt:lpwstr>
  </property>
  <property fmtid="{D5CDD505-2E9C-101B-9397-08002B2CF9AE}" pid="3" name="KSOProductBuildVer">
    <vt:lpwstr>1033-12.2.0.19805</vt:lpwstr>
  </property>
</Properties>
</file>