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3" r:id="rId3"/>
    <p:sldId id="264" r:id="rId4"/>
    <p:sldId id="265" r:id="rId5"/>
    <p:sldId id="267" r:id="rId6"/>
    <p:sldId id="269" r:id="rId7"/>
    <p:sldId id="258" r:id="rId8"/>
    <p:sldId id="262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>
      <p:cViewPr>
        <p:scale>
          <a:sx n="62" d="100"/>
          <a:sy n="62" d="100"/>
        </p:scale>
        <p:origin x="792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ADE334-01C7-4C2D-981F-2B70180B2BB7}" type="datetimeFigureOut">
              <a:rPr lang="en-US" smtClean="0"/>
              <a:t>6/16/2025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E00960-718B-4B71-838E-FB74C46031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3396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0F509A-DDB0-3E1B-7F4C-721FAA2039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5FA3AA0-F96F-7F6F-DF4F-230418ADAD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89CB5E-2C8C-1354-BF71-E54E87CA4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CD910-7914-4F44-AF9B-10A2DC063950}" type="datetime1">
              <a:rPr lang="en-US" smtClean="0"/>
              <a:t>6/16/2025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05DD50-1BA6-B65D-97C7-FDC60FB009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070A5B-5170-E6BD-E211-344F453AE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37073-794B-43A0-9231-872383A7BE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0452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AC49FC-72D6-C31B-C0E8-33239B1E7A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60E3C57-2C7D-B026-5E20-7FDA27AC75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E86632-8A5A-FB7E-6E9A-90C3880C65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D9B0C-705E-47EB-BE31-F8757DC5E5D8}" type="datetime1">
              <a:rPr lang="en-US" smtClean="0"/>
              <a:t>6/16/2025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5EF5A6-2935-33A4-6CB1-DF739C9E4E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FF4D35-FCE7-E8AF-E971-B5C9E989F6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37073-794B-43A0-9231-872383A7BE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3872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CD08308-B461-1F38-9597-E98FECCF8A8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5EABD9A-F0FE-627F-4FBD-FDFA15E937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78E3A6-69E2-2E36-C726-17172C7E77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B5968-7EB9-49E6-BB54-7C1EC32D6DA7}" type="datetime1">
              <a:rPr lang="en-US" smtClean="0"/>
              <a:t>6/16/2025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BFD117-A012-C195-9141-7466FC81EE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F353B1-5B64-D6F5-9FC7-1644420148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37073-794B-43A0-9231-872383A7BE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0967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A8EFD7-3C87-CB6B-718B-234B7597DA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7C3CB9-03D8-EA4B-A099-32B1C1ED78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67E9D0-923D-FCB3-7F48-81916FA476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0DA937-29D0-40D4-84A5-202DD466BAEE}" type="datetime1">
              <a:rPr lang="en-US" smtClean="0"/>
              <a:t>6/16/2025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9D45B2-0073-DB84-69D5-4FDC3C808F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E4E3B3-E19D-B32B-7314-B341D1CF50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37073-794B-43A0-9231-872383A7BE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2602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942A89-9096-3247-C1B2-90F403AF3C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409624-5194-5171-5E3F-C505374302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5977A9-B672-A4CF-6A8B-F146E7687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E45CB-C657-42F0-8775-049DE5CCC0FB}" type="datetime1">
              <a:rPr lang="en-US" smtClean="0"/>
              <a:t>6/16/2025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FF701F-0966-23B2-C131-2B1B92CCC8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19F0C3-19A7-62C9-0CFA-95EABA450A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37073-794B-43A0-9231-872383A7BE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4625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1251D3-0945-25CC-A54B-CFFE45ACCD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4442A0-B8BF-D7B2-A00B-7CFB2C2E3E4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19B8166-AEFC-538A-D491-6102F39985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4271FBE-3A20-22F3-C09E-B780A6C75B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8267CE-4A93-4149-A322-C341EBA45E47}" type="datetime1">
              <a:rPr lang="en-US" smtClean="0"/>
              <a:t>6/16/2025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EADE96-2767-8F93-6949-BCA2F81052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9D0B22A-2406-4CD9-CA2D-87B775DC76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37073-794B-43A0-9231-872383A7BE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4475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FF85C3-EBCF-7AE8-A660-C7E19323F3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BFCD0B4-3711-C348-3CD2-593CAFABAC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2731987-3167-7D8D-41B6-CD4A49D775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7AAA7B9-111E-7828-AFA5-817B002821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30C0B82-63EB-4669-AB72-7E0F6F2076B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2E59F86-9BF4-1909-F240-90765CDD9E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150CBD-251C-4BF3-9E95-222BBC84EF72}" type="datetime1">
              <a:rPr lang="en-US" smtClean="0"/>
              <a:t>6/16/2025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BFD06B4-3045-A354-A129-5499B7CB12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3341FFE-83C3-0D67-FEF9-20F9376025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37073-794B-43A0-9231-872383A7BE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74236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6A74CC-331D-E544-CC7F-D4F1F6E92B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24C109-6765-9649-9B7B-43478D3A07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A72EF3-2DB9-41AE-A9E5-FA3D6B6A96BA}" type="datetime1">
              <a:rPr lang="en-US" smtClean="0"/>
              <a:t>6/16/2025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A5A23B6-BB4B-C83C-A6D2-1103E7BF97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1C7006-9AFD-E794-F254-4CAA643AE5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37073-794B-43A0-9231-872383A7BE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408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1DC8112-A869-45C8-44D4-2D5CEAA811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7F0A4-E28D-4C83-9285-1CB3AED04AC8}" type="datetime1">
              <a:rPr lang="en-US" smtClean="0"/>
              <a:t>6/16/2025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C58F3D5-5774-520C-95CD-87BE499E94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44BD71-BD5A-0405-E939-2A9C32AAA6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37073-794B-43A0-9231-872383A7BE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1079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8D0DCF-EA49-D0CC-B597-8B95CFC56B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9B197A-ECF0-008A-3D56-67BFCE7FE2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343640B-18D4-203F-7C0E-5567AEF8DA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C052694-E51B-2D0F-7121-3653D5689A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CDF5C-B8B0-472F-ACE4-DF49290B6D82}" type="datetime1">
              <a:rPr lang="en-US" smtClean="0"/>
              <a:t>6/16/2025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AD2B70A-02BA-D20F-E3A3-711C732421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7E54B7-DD9A-3938-F582-6BEF1AA0C8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37073-794B-43A0-9231-872383A7BE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4937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7536B4-F307-4EF3-6478-BFC632E522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C6BC5F2-2F34-C1A4-05F6-FFFB2E33FA0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A48900-A726-7103-7839-D05D6490D85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AA7E2A-4389-C9EA-8C6C-1EDCED1892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5AA76A-B46F-4879-912F-70FB6FA5BC0F}" type="datetime1">
              <a:rPr lang="en-US" smtClean="0"/>
              <a:t>6/16/2025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811DF1C-8DA1-BA6E-FB04-F253F504AC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EC36822-83AA-ED59-7C4D-85FB3F6A37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37073-794B-43A0-9231-872383A7BE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0044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FC3D897-94B3-C264-DFA3-0E7CDB5283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6BB44F-B373-0B3B-38A3-1289863F45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3B3B81-EC1D-5E4F-5668-3B5DC40F771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19B594-4CD8-49D9-A5B8-C86AB70EC104}" type="datetime1">
              <a:rPr lang="en-US" smtClean="0"/>
              <a:t>6/16/2025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256CA5-98DA-88DD-397A-3BC31858EE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23960D-876E-665B-098B-FB974F937B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237073-794B-43A0-9231-872383A7BE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21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reen and gray curve frame template vector">
            <a:extLst>
              <a:ext uri="{FF2B5EF4-FFF2-40B4-BE49-F238E27FC236}">
                <a16:creationId xmlns:a16="http://schemas.microsoft.com/office/drawing/2014/main" id="{9516C089-AE4B-C886-1CF8-E2E2359114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32254"/>
            <a:ext cx="12192000" cy="8122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48D207C-46C3-417B-5820-74F1B0DF7F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07771" y="0"/>
            <a:ext cx="9736183" cy="2387600"/>
          </a:xfrm>
        </p:spPr>
        <p:txBody>
          <a:bodyPr>
            <a:normAutofit/>
          </a:bodyPr>
          <a:lstStyle/>
          <a:p>
            <a:r>
              <a:rPr lang="en-US" sz="8800" b="1" dirty="0"/>
              <a:t>Against All Odds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FED7F37-AD6E-E798-86D3-EF6AF69AF9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93934" y="2576330"/>
            <a:ext cx="8763856" cy="4281670"/>
          </a:xfrm>
        </p:spPr>
        <p:txBody>
          <a:bodyPr>
            <a:normAutofit fontScale="85000" lnSpcReduction="20000"/>
          </a:bodyPr>
          <a:lstStyle/>
          <a:p>
            <a:r>
              <a:rPr lang="en-US" sz="3800" b="1" dirty="0"/>
              <a:t>Alternative Funding of University Libraries in the Face of Shrinking Budgets</a:t>
            </a:r>
          </a:p>
          <a:p>
            <a:endParaRPr lang="en-US" b="1" dirty="0"/>
          </a:p>
          <a:p>
            <a:r>
              <a:rPr lang="en-US" sz="3600" b="1" dirty="0"/>
              <a:t>Dr. Felicia O. Yusuf</a:t>
            </a:r>
          </a:p>
          <a:p>
            <a:r>
              <a:rPr lang="en-US" sz="2600" b="1" dirty="0"/>
              <a:t>University Librarian</a:t>
            </a:r>
          </a:p>
          <a:p>
            <a:r>
              <a:rPr lang="en-US" sz="2600" b="1" dirty="0"/>
              <a:t>Bells University of Technology, Ota, Ogun State</a:t>
            </a:r>
          </a:p>
          <a:p>
            <a:endParaRPr lang="en-US" sz="3300" b="1" dirty="0"/>
          </a:p>
          <a:p>
            <a:r>
              <a:rPr lang="en-US" sz="3100" b="1" dirty="0"/>
              <a:t>A Presentation at the 4th International Webinar Organized by KWASU Library</a:t>
            </a:r>
          </a:p>
          <a:p>
            <a:endParaRPr lang="en-US" sz="3300" b="1" dirty="0"/>
          </a:p>
          <a:p>
            <a:r>
              <a:rPr lang="en-US" sz="2800" b="1" dirty="0"/>
              <a:t>June 17,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9FEF41-B7EA-CA0D-59F9-24F9DA87B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37073-794B-43A0-9231-872383A7BEF8}" type="slidenum">
              <a:rPr lang="en-US" smtClean="0"/>
              <a:t>1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F2ED852-31BB-8122-7BC3-A9C52678FB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6550"/>
            <a:ext cx="1097477" cy="78538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D9E42A4-0A08-64D8-210E-7C7EDBD4CD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7477" y="36551"/>
            <a:ext cx="988177" cy="785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81031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PowerPoint Backgrounds Template">
            <a:extLst>
              <a:ext uri="{FF2B5EF4-FFF2-40B4-BE49-F238E27FC236}">
                <a16:creationId xmlns:a16="http://schemas.microsoft.com/office/drawing/2014/main" id="{9DA319E7-362B-C174-F975-6DDA375058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2F1BC67-0339-9660-21F2-74C8449664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B050"/>
                </a:solidFill>
              </a:rPr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2D4B17-830B-06D8-8323-F5ED913442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2845" y="1459361"/>
            <a:ext cx="7724504" cy="3617863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sz="2200" dirty="0"/>
              <a:t>The subject of funding in university libraries cannot be over flogged</a:t>
            </a:r>
          </a:p>
          <a:p>
            <a:pPr algn="just">
              <a:lnSpc>
                <a:spcPct val="150000"/>
              </a:lnSpc>
            </a:pPr>
            <a:r>
              <a:rPr lang="en-US" sz="2200" dirty="0"/>
              <a:t>Majority of the challenges confronting university libraries in Nigeria could be linked to funding. </a:t>
            </a:r>
          </a:p>
          <a:p>
            <a:pPr algn="just">
              <a:lnSpc>
                <a:spcPct val="150000"/>
              </a:lnSpc>
            </a:pPr>
            <a:r>
              <a:rPr lang="en-US" sz="2200" dirty="0"/>
              <a:t>Shrinking funds and rising demands for innovative services and resources have created the need for libraries to rethink strategies for funding aside the existing approaches. </a:t>
            </a:r>
          </a:p>
          <a:p>
            <a:pPr algn="just">
              <a:lnSpc>
                <a:spcPct val="150000"/>
              </a:lnSpc>
            </a:pPr>
            <a:r>
              <a:rPr lang="en-US" sz="2200" dirty="0"/>
              <a:t>The last time universities aligned with the NUC directive of 10% of the total budget allocation to libraries was at the end of 2001 which is about 24 years ago</a:t>
            </a:r>
          </a:p>
        </p:txBody>
      </p:sp>
      <p:pic>
        <p:nvPicPr>
          <p:cNvPr id="7170" name="Picture 2" descr="fixed income | 228Main">
            <a:extLst>
              <a:ext uri="{FF2B5EF4-FFF2-40B4-BE49-F238E27FC236}">
                <a16:creationId xmlns:a16="http://schemas.microsoft.com/office/drawing/2014/main" id="{2AD8DE8E-781C-54DF-CDAA-5FE328780B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2149" y="2545080"/>
            <a:ext cx="3409796" cy="2863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69BC31-2655-6796-BC97-E81E2F3D72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37073-794B-43A0-9231-872383A7BEF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6980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PowerPoint Backgrounds Template">
            <a:extLst>
              <a:ext uri="{FF2B5EF4-FFF2-40B4-BE49-F238E27FC236}">
                <a16:creationId xmlns:a16="http://schemas.microsoft.com/office/drawing/2014/main" id="{EB666A19-957A-2465-C86E-B5E1677A30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3F6226C-18A4-EAE5-05B0-3A1AC7E788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B050"/>
                </a:solidFill>
              </a:rPr>
              <a:t>Let’s Pause…and think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E5CF97-035A-69BA-6E93-A4C3FE2F05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3697" y="1863634"/>
            <a:ext cx="4701331" cy="3021876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endParaRPr lang="en-US" sz="4400" dirty="0"/>
          </a:p>
          <a:p>
            <a:pPr marL="0" indent="0" algn="just">
              <a:buNone/>
            </a:pPr>
            <a:endParaRPr lang="en-US" sz="4400" dirty="0"/>
          </a:p>
          <a:p>
            <a:pPr marL="0" indent="0" algn="just">
              <a:buNone/>
            </a:pPr>
            <a:r>
              <a:rPr lang="en-US" sz="4400" dirty="0"/>
              <a:t>Are university libraries considered as high priority investments?  Considering ROI</a:t>
            </a:r>
          </a:p>
        </p:txBody>
      </p:sp>
      <p:pic>
        <p:nvPicPr>
          <p:cNvPr id="8194" name="Picture 2" descr="Do We Still Need Libraries?">
            <a:extLst>
              <a:ext uri="{FF2B5EF4-FFF2-40B4-BE49-F238E27FC236}">
                <a16:creationId xmlns:a16="http://schemas.microsoft.com/office/drawing/2014/main" id="{2A54D93E-35D9-DF80-87B0-B80B116753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260393"/>
            <a:ext cx="5007700" cy="2817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849EAD8-64A2-DF5E-97BD-E9169F23E59D}"/>
              </a:ext>
            </a:extLst>
          </p:cNvPr>
          <p:cNvSpPr txBox="1">
            <a:spLocks/>
          </p:cNvSpPr>
          <p:nvPr/>
        </p:nvSpPr>
        <p:spPr>
          <a:xfrm>
            <a:off x="733697" y="5360126"/>
            <a:ext cx="10709365" cy="125838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en-US" sz="3200" dirty="0"/>
              <a:t>The onus therefore lies on librarians to adopt strategies and innovations to convince university managements and prospective funding bodies to invest into university libraries.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F77C9E-2101-7034-66C5-D9A4F783C2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37073-794B-43A0-9231-872383A7BEF8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0747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PowerPoint Backgrounds Template">
            <a:extLst>
              <a:ext uri="{FF2B5EF4-FFF2-40B4-BE49-F238E27FC236}">
                <a16:creationId xmlns:a16="http://schemas.microsoft.com/office/drawing/2014/main" id="{2EF43F78-035E-A6BE-B692-00C51437D0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795CCFF-CD9A-2304-DB22-3AE9B27F03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B050"/>
                </a:solidFill>
              </a:rPr>
              <a:t>Rebranding the University Library for Relevance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D72697-305B-5F88-B567-E649B417A2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4543697" cy="1396546"/>
          </a:xfrm>
        </p:spPr>
        <p:txBody>
          <a:bodyPr/>
          <a:lstStyle/>
          <a:p>
            <a:r>
              <a:rPr lang="en-US" dirty="0"/>
              <a:t>Perceived indispensability (addictive demands) is the wheel of relevance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10242" name="Picture 2" descr="CREATING ADDICTIVE DEMAND (AUDIO BOOK)">
            <a:extLst>
              <a:ext uri="{FF2B5EF4-FFF2-40B4-BE49-F238E27FC236}">
                <a16:creationId xmlns:a16="http://schemas.microsoft.com/office/drawing/2014/main" id="{8C60D2D2-DBC4-1828-E14B-35969BFF64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0105" y="1997529"/>
            <a:ext cx="4301902" cy="3610791"/>
          </a:xfrm>
          <a:prstGeom prst="rect">
            <a:avLst/>
          </a:prstGeom>
          <a:noFill/>
          <a:effectLst>
            <a:softEdge rad="381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Life - Relevance vs Importance">
            <a:extLst>
              <a:ext uri="{FF2B5EF4-FFF2-40B4-BE49-F238E27FC236}">
                <a16:creationId xmlns:a16="http://schemas.microsoft.com/office/drawing/2014/main" id="{D54F1B2A-89A6-5B18-6CF9-6C6D850A48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284311"/>
            <a:ext cx="7160821" cy="2917372"/>
          </a:xfrm>
          <a:prstGeom prst="rect">
            <a:avLst/>
          </a:prstGeom>
          <a:noFill/>
          <a:effectLst>
            <a:softEdge rad="3683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A5F1BF-535D-864B-CE47-403966048F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37073-794B-43A0-9231-872383A7BEF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17750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PowerPoint Backgrounds Template">
            <a:extLst>
              <a:ext uri="{FF2B5EF4-FFF2-40B4-BE49-F238E27FC236}">
                <a16:creationId xmlns:a16="http://schemas.microsoft.com/office/drawing/2014/main" id="{41DB2A38-327B-1C2A-D9D2-DD771CFA39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056E9E6-4FD0-3159-1C88-CC72F6C759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B050"/>
                </a:solidFill>
              </a:rPr>
              <a:t>University Library Funding: The Norm...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D9C578-58CC-C55B-4862-86C696DB0A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825625"/>
            <a:ext cx="8628017" cy="4351338"/>
          </a:xfrm>
        </p:spPr>
        <p:txBody>
          <a:bodyPr>
            <a:normAutofit/>
          </a:bodyPr>
          <a:lstStyle/>
          <a:p>
            <a:r>
              <a:rPr lang="en-US" sz="3600" dirty="0"/>
              <a:t>Parent institution</a:t>
            </a:r>
          </a:p>
          <a:p>
            <a:r>
              <a:rPr lang="en-US" sz="3600" dirty="0"/>
              <a:t>Grants and Foundations</a:t>
            </a:r>
          </a:p>
          <a:p>
            <a:r>
              <a:rPr lang="en-US" sz="3600" dirty="0"/>
              <a:t>Crowdfunding and Community Donations</a:t>
            </a:r>
          </a:p>
          <a:p>
            <a:r>
              <a:rPr lang="en-US" sz="3600" dirty="0"/>
              <a:t>Endowments and Philanthropy</a:t>
            </a:r>
          </a:p>
          <a:p>
            <a:r>
              <a:rPr lang="en-US" sz="3600" dirty="0"/>
              <a:t>Corporate Social Responsibility (CSR)</a:t>
            </a:r>
          </a:p>
          <a:p>
            <a:r>
              <a:rPr lang="en-US" sz="3600" dirty="0"/>
              <a:t>Reprography services</a:t>
            </a:r>
          </a:p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46C2CC-DEB0-DB59-8745-F592BB9B28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37073-794B-43A0-9231-872383A7BEF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782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PowerPoint Backgrounds Template">
            <a:extLst>
              <a:ext uri="{FF2B5EF4-FFF2-40B4-BE49-F238E27FC236}">
                <a16:creationId xmlns:a16="http://schemas.microsoft.com/office/drawing/2014/main" id="{870A2997-9A7D-BB6C-CBA0-F80B12FA9F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E21A996-4F99-8D3C-F4F9-BFE41C8A7A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B050"/>
                </a:solidFill>
              </a:rPr>
              <a:t>Departure From the Norm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E6885C-0170-B2C7-DAF3-75634DD620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Appointment of Library Ambassadors from University Alumni base</a:t>
            </a:r>
          </a:p>
          <a:p>
            <a:r>
              <a:rPr lang="en-US" dirty="0"/>
              <a:t>Corporate Registration of Organizations</a:t>
            </a:r>
          </a:p>
          <a:p>
            <a:r>
              <a:rPr lang="en-US" dirty="0"/>
              <a:t>Space Rental</a:t>
            </a:r>
          </a:p>
          <a:p>
            <a:r>
              <a:rPr lang="en-US" dirty="0"/>
              <a:t>Technology Lending</a:t>
            </a:r>
          </a:p>
          <a:p>
            <a:r>
              <a:rPr lang="en-US" dirty="0"/>
              <a:t>Exclusive Library Services</a:t>
            </a:r>
          </a:p>
          <a:p>
            <a:r>
              <a:rPr lang="en-US" dirty="0"/>
              <a:t>Setting Up Consultancy Services</a:t>
            </a:r>
          </a:p>
          <a:p>
            <a:r>
              <a:rPr lang="en-US" dirty="0"/>
              <a:t>Training, Workshops and Conferences</a:t>
            </a:r>
          </a:p>
          <a:p>
            <a:r>
              <a:rPr lang="en-US" dirty="0"/>
              <a:t>Bibliotherapy and Cinematherapy Services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Monetizing for IGR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Attracting Local and International Grants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71AB30-954C-3B63-9DB0-3B5EACAAFF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37073-794B-43A0-9231-872383A7BEF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4514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486EBE-CBF2-F1E5-4D63-B078E44552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>
                <a:solidFill>
                  <a:srgbClr val="00B050"/>
                </a:solidFill>
              </a:rPr>
              <a:t>Nothing Just Happens on Its Own</a:t>
            </a:r>
          </a:p>
        </p:txBody>
      </p:sp>
      <p:pic>
        <p:nvPicPr>
          <p:cNvPr id="2050" name="Picture 2" descr="Outlook on Federal Funding Threats to Libraries | American Libraries  Magazine">
            <a:extLst>
              <a:ext uri="{FF2B5EF4-FFF2-40B4-BE49-F238E27FC236}">
                <a16:creationId xmlns:a16="http://schemas.microsoft.com/office/drawing/2014/main" id="{59D5461B-0CC9-415F-8D68-3915D4232A6A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67225"/>
            <a:ext cx="4254284" cy="3270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Disheartened by mixed FY 2022 budget outcomes, ALA predicts hard fight in  FY 2023 for federal funding for libraries | ALA">
            <a:extLst>
              <a:ext uri="{FF2B5EF4-FFF2-40B4-BE49-F238E27FC236}">
                <a16:creationId xmlns:a16="http://schemas.microsoft.com/office/drawing/2014/main" id="{369C53EF-7F9F-DBE4-A8A9-1BA3350655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284" y="1467224"/>
            <a:ext cx="3754321" cy="3270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FY 2023 federal budget ...">
            <a:extLst>
              <a:ext uri="{FF2B5EF4-FFF2-40B4-BE49-F238E27FC236}">
                <a16:creationId xmlns:a16="http://schemas.microsoft.com/office/drawing/2014/main" id="{E7E3E16E-7457-EB5B-AC60-DABB9ECA079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8605" y="1397554"/>
            <a:ext cx="4087961" cy="3270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Public Library Funding in Jeopardy | Fairfield County District Library">
            <a:extLst>
              <a:ext uri="{FF2B5EF4-FFF2-40B4-BE49-F238E27FC236}">
                <a16:creationId xmlns:a16="http://schemas.microsoft.com/office/drawing/2014/main" id="{1474689C-4C8B-5C57-DF67-A85EDAC7C6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4737461"/>
            <a:ext cx="5738950" cy="2104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IMLS Receives $10 Million Increase in FY2020 | American Libraries Magazine">
            <a:extLst>
              <a:ext uri="{FF2B5EF4-FFF2-40B4-BE49-F238E27FC236}">
                <a16:creationId xmlns:a16="http://schemas.microsoft.com/office/drawing/2014/main" id="{2CE52647-39A6-18F6-9C12-E7A5FC954B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8949" y="4737461"/>
            <a:ext cx="6523940" cy="2120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1E19B-CB09-900B-98FB-52939FEC95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37073-794B-43A0-9231-872383A7BEF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036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PowerPoint Backgrounds Template">
            <a:extLst>
              <a:ext uri="{FF2B5EF4-FFF2-40B4-BE49-F238E27FC236}">
                <a16:creationId xmlns:a16="http://schemas.microsoft.com/office/drawing/2014/main" id="{76DD6C97-44E4-D093-78B9-165435E2D5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2C08181-8A8E-BD2F-7BC4-649A71DAFE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00B050"/>
                </a:solidFill>
              </a:rPr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C8DB22-22DF-5142-5AE6-0D5520FAE9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sz="3200" dirty="0"/>
              <a:t>The era of armchair librarianship is over; it is important for librarians to focus on rebranding by embracing the culture of bringing value to the table and showing relevance through problems solving skills. </a:t>
            </a:r>
          </a:p>
          <a:p>
            <a:pPr algn="just"/>
            <a:r>
              <a:rPr lang="en-US" sz="3200" dirty="0"/>
              <a:t>Therefore, university libraries need to constantly churn out services that place them on the priority list of Management and other funding bodies. </a:t>
            </a:r>
          </a:p>
        </p:txBody>
      </p:sp>
      <p:sp>
        <p:nvSpPr>
          <p:cNvPr id="4" name="AutoShape 2" descr="PowerPoint Backgrounds Template">
            <a:extLst>
              <a:ext uri="{FF2B5EF4-FFF2-40B4-BE49-F238E27FC236}">
                <a16:creationId xmlns:a16="http://schemas.microsoft.com/office/drawing/2014/main" id="{99422D93-16F1-58CC-032E-80A99FF71DF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8AD03B-80CA-7CA4-FA02-2042628134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237073-794B-43A0-9231-872383A7BEF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1212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481</TotalTime>
  <Words>333</Words>
  <Application>Microsoft Office PowerPoint</Application>
  <PresentationFormat>Widescreen</PresentationFormat>
  <Paragraphs>52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Wingdings</vt:lpstr>
      <vt:lpstr>Office Theme</vt:lpstr>
      <vt:lpstr>Against All Odds</vt:lpstr>
      <vt:lpstr>Introduction</vt:lpstr>
      <vt:lpstr>Let’s Pause…and think</vt:lpstr>
      <vt:lpstr>Rebranding the University Library for Relevance</vt:lpstr>
      <vt:lpstr>University Library Funding: The Norm...</vt:lpstr>
      <vt:lpstr>Departure From the Norm</vt:lpstr>
      <vt:lpstr>Nothing Just Happens on Its Own</vt:lpstr>
      <vt:lpstr>Conclusion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Sola Owolabi</dc:creator>
  <cp:lastModifiedBy>Felicia Yusuf</cp:lastModifiedBy>
  <cp:revision>19</cp:revision>
  <dcterms:created xsi:type="dcterms:W3CDTF">2025-06-15T12:11:38Z</dcterms:created>
  <dcterms:modified xsi:type="dcterms:W3CDTF">2025-06-16T14:59:52Z</dcterms:modified>
</cp:coreProperties>
</file>