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76" r:id="rId5"/>
    <p:sldId id="267" r:id="rId6"/>
    <p:sldId id="279" r:id="rId7"/>
    <p:sldId id="262" r:id="rId8"/>
    <p:sldId id="283" r:id="rId9"/>
    <p:sldId id="260" r:id="rId10"/>
    <p:sldId id="284" r:id="rId11"/>
    <p:sldId id="278" r:id="rId12"/>
    <p:sldId id="280" r:id="rId13"/>
    <p:sldId id="281" r:id="rId14"/>
    <p:sldId id="263" r:id="rId15"/>
    <p:sldId id="271" r:id="rId16"/>
    <p:sldId id="265" r:id="rId17"/>
    <p:sldId id="264" r:id="rId18"/>
    <p:sldId id="272" r:id="rId19"/>
    <p:sldId id="274" r:id="rId20"/>
    <p:sldId id="259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857292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27801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847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240897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3323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03989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2848884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863991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967563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34502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245542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70068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75775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84357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16621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08324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3EFD-B853-4208-9B80-3CADB4829093}" type="datetimeFigureOut">
              <a:rPr lang="en-NG" smtClean="0"/>
              <a:t>07/02/2024</a:t>
            </a:fld>
            <a:endParaRPr lang="en-N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53898A-20C6-491E-BF00-C9D6D0679B87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21141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web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83F45-3B54-7CA7-2907-297588584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764" y="753031"/>
            <a:ext cx="8980371" cy="98557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GB" sz="4000" b="1" kern="0" dirty="0">
                <a:solidFill>
                  <a:srgbClr val="00206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Provost’s Diary: Advice to the New Academic Leaders</a:t>
            </a:r>
            <a:endParaRPr lang="en-NG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60DA9A-09C8-3602-81D8-BE92FE030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896" y="1878040"/>
            <a:ext cx="8827970" cy="432556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en-GB" sz="3200" b="1" kern="0" dirty="0">
                <a:solidFill>
                  <a:srgbClr val="00B05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GB" sz="3200" b="1" kern="0" dirty="0">
              <a:solidFill>
                <a:srgbClr val="00B050"/>
              </a:solidFill>
              <a:effectLst/>
              <a:latin typeface="Bahnschrift Light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Olawale </a:t>
            </a:r>
            <a:r>
              <a:rPr lang="en-GB" sz="3200" b="1" kern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Mashood</a:t>
            </a:r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Aliyu</a:t>
            </a:r>
          </a:p>
          <a:p>
            <a:pPr algn="ctr"/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Director</a:t>
            </a:r>
          </a:p>
          <a:p>
            <a:pPr algn="ctr"/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Centre for Research &amp; Development</a:t>
            </a:r>
          </a:p>
          <a:p>
            <a:pPr algn="ctr"/>
            <a:r>
              <a:rPr lang="en-GB" sz="3200" b="1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Kwara</a:t>
            </a:r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 State University </a:t>
            </a:r>
            <a:r>
              <a:rPr lang="en-GB" sz="3200" b="1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Malete</a:t>
            </a:r>
            <a:endParaRPr lang="en-GB" sz="3200" b="1" kern="0" dirty="0">
              <a:solidFill>
                <a:schemeClr val="tx1">
                  <a:lumMod val="95000"/>
                  <a:lumOff val="5000"/>
                </a:schemeClr>
              </a:solidFill>
              <a:latin typeface="Bahnschrift Light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32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Light" panose="020B0502040204020203" pitchFamily="34" charset="0"/>
                <a:cs typeface="Times New Roman" panose="02020603050405020304" pitchFamily="18" charset="0"/>
              </a:rPr>
              <a:t>olawale.aliyu@kwasu.edu.ng</a:t>
            </a:r>
            <a:endParaRPr lang="en-NG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18FE34-E28E-C31E-45D1-743F55A3FCB8}"/>
              </a:ext>
            </a:extLst>
          </p:cNvPr>
          <p:cNvSpPr txBox="1"/>
          <p:nvPr/>
        </p:nvSpPr>
        <p:spPr>
          <a:xfrm>
            <a:off x="1690258" y="6488668"/>
            <a:ext cx="663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One-Day Retreat for KWASU Deans &amp; HODs – 7</a:t>
            </a:r>
            <a:r>
              <a:rPr lang="en-US" i="1" baseline="30000" dirty="0">
                <a:solidFill>
                  <a:srgbClr val="0070C0"/>
                </a:solidFill>
              </a:rPr>
              <a:t>th</a:t>
            </a:r>
            <a:r>
              <a:rPr lang="en-US" i="1" dirty="0">
                <a:solidFill>
                  <a:srgbClr val="0070C0"/>
                </a:solidFill>
              </a:rPr>
              <a:t> February 2024</a:t>
            </a:r>
            <a:endParaRPr lang="en-NG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710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C41A-0E5B-7291-E70D-83E4F3DAF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210" y="369889"/>
            <a:ext cx="8596668" cy="1320800"/>
          </a:xfrm>
        </p:spPr>
        <p:txBody>
          <a:bodyPr/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Tip 7: Learn to Say No</a:t>
            </a:r>
            <a:endParaRPr lang="en-NG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D89454-7B67-C659-2C4F-0BB92143917C}"/>
              </a:ext>
            </a:extLst>
          </p:cNvPr>
          <p:cNvSpPr txBox="1"/>
          <p:nvPr/>
        </p:nvSpPr>
        <p:spPr>
          <a:xfrm>
            <a:off x="292114" y="1285765"/>
            <a:ext cx="9737410" cy="5509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Say no can sometimes be painful, but knowing when and how to say no pays rich dividends (</a:t>
            </a:r>
            <a:r>
              <a:rPr lang="en-US" sz="3200" dirty="0" err="1">
                <a:solidFill>
                  <a:srgbClr val="FF0000"/>
                </a:solidFill>
              </a:rPr>
              <a:t>Jalabia</a:t>
            </a:r>
            <a:r>
              <a:rPr lang="en-US" sz="3200" dirty="0"/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While you must learn to say no, you must also be caring.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You should feel a need to help others and to do what you can to make people more productive and happy.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When you notice/have a distressed faculty – please give/show love “</a:t>
            </a:r>
            <a:r>
              <a:rPr lang="en-US" sz="3200" i="1" dirty="0"/>
              <a:t>Love is a very powerful medicine</a:t>
            </a:r>
            <a:r>
              <a:rPr lang="en-US" sz="3200" dirty="0"/>
              <a:t>”</a:t>
            </a:r>
            <a:r>
              <a:rPr lang="en-US" sz="3200" i="1" dirty="0"/>
              <a:t> </a:t>
            </a:r>
            <a:r>
              <a:rPr lang="en-US" sz="3200" dirty="0"/>
              <a:t> </a:t>
            </a:r>
          </a:p>
        </p:txBody>
      </p:sp>
      <p:pic>
        <p:nvPicPr>
          <p:cNvPr id="8" name="Picture 2" descr="Learn To Say No Images – Browse 951 Stock Photos, Vectors ...">
            <a:extLst>
              <a:ext uri="{FF2B5EF4-FFF2-40B4-BE49-F238E27FC236}">
                <a16:creationId xmlns:a16="http://schemas.microsoft.com/office/drawing/2014/main" id="{EAA899BB-A03A-6E34-26D4-7801AED0F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111" y="0"/>
            <a:ext cx="2656571" cy="177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271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708EB-8596-6605-2E2D-7465364E8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4" y="422773"/>
            <a:ext cx="10515600" cy="73215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8: Hide Your Frustration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E502A-26B8-2F0C-EAEE-B72F0948F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8858"/>
            <a:ext cx="8459804" cy="233248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en-US" sz="2800" dirty="0"/>
              <a:t>As a leader you will create morale problems if you are regularly glum, moody and/or look frustrated. </a:t>
            </a:r>
          </a:p>
          <a:p>
            <a:r>
              <a:rPr lang="en-US" sz="2800" dirty="0"/>
              <a:t>Don’t let faculty start asking Secretary/Faculty Officer, “Is </a:t>
            </a:r>
            <a:r>
              <a:rPr lang="en-US" sz="2800" dirty="0" err="1"/>
              <a:t>oga</a:t>
            </a:r>
            <a:r>
              <a:rPr lang="en-US" sz="2800" dirty="0"/>
              <a:t> in a good mood today”.</a:t>
            </a:r>
          </a:p>
          <a:p>
            <a:r>
              <a:rPr lang="en-US" sz="2800" dirty="0"/>
              <a:t>Give hope and never give up. </a:t>
            </a:r>
          </a:p>
          <a:p>
            <a:endParaRPr lang="en-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2AC91-5D6A-FD0D-1456-8AD7665AD485}"/>
              </a:ext>
            </a:extLst>
          </p:cNvPr>
          <p:cNvSpPr txBox="1"/>
          <p:nvPr/>
        </p:nvSpPr>
        <p:spPr>
          <a:xfrm>
            <a:off x="1582436" y="4084839"/>
            <a:ext cx="697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Tip 9: Know What is Expected of You</a:t>
            </a:r>
            <a:endParaRPr lang="en-NG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0516E-012B-735E-21C2-CB34A1EF2FF1}"/>
              </a:ext>
            </a:extLst>
          </p:cNvPr>
          <p:cNvSpPr txBox="1"/>
          <p:nvPr/>
        </p:nvSpPr>
        <p:spPr>
          <a:xfrm>
            <a:off x="838201" y="4811914"/>
            <a:ext cx="8459802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You should know precisely what is expected of you.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Never say “Oh no, I didn’t know I was supposed to do that”.</a:t>
            </a:r>
            <a:endParaRPr lang="en-NG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810581-E8FD-A3B0-62A7-5E5E6F3BD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003" y="1228858"/>
            <a:ext cx="2806439" cy="23324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2E6751-4542-FCDB-7C14-8169F5F00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297" y="4408005"/>
            <a:ext cx="250507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78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361C7-0570-4415-EE60-CB0AF4CDC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52234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10: Hire with Caution!!&amp; Be Honest in Evaluation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15DB8-C425-580F-D81B-72E58C9FE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2863"/>
            <a:ext cx="8353926" cy="511001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800" dirty="0"/>
              <a:t>Be careful when hiring and be honest when evaluating </a:t>
            </a:r>
          </a:p>
          <a:p>
            <a:r>
              <a:rPr lang="en-US" sz="2800" b="1" dirty="0"/>
              <a:t>Watch out for Cadre compression/jump syndrome</a:t>
            </a:r>
            <a:r>
              <a:rPr lang="en-US" sz="2800" dirty="0"/>
              <a:t>!. </a:t>
            </a:r>
          </a:p>
          <a:p>
            <a:r>
              <a:rPr lang="en-US" sz="2800" dirty="0"/>
              <a:t>Be honest and thorough when evaluating faculty members for promotion. </a:t>
            </a:r>
          </a:p>
          <a:p>
            <a:r>
              <a:rPr lang="en-US" sz="2800" dirty="0"/>
              <a:t>Have courage to tell the weak faculty member the truth. </a:t>
            </a:r>
          </a:p>
          <a:p>
            <a:r>
              <a:rPr lang="en-US" sz="2800" dirty="0"/>
              <a:t>Never support falsification</a:t>
            </a:r>
          </a:p>
          <a:p>
            <a:r>
              <a:rPr lang="en-US" sz="2800" dirty="0"/>
              <a:t>Provide needed support to weak faculty member</a:t>
            </a:r>
            <a:endParaRPr lang="en-NG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NG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26365D-5AA4-DB7F-3482-B4BBFB3EBC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004" y="3919217"/>
            <a:ext cx="2541070" cy="22577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024E56-A960-53A0-4DB5-D38964BBE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506" y="1810402"/>
            <a:ext cx="2396691" cy="203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74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5D70C-1211-344A-D00B-E7FA655E6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578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11: Be Creative &amp; Innovative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1B258-15EC-82A0-59AC-C96BB8685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04" y="1087652"/>
            <a:ext cx="10515600" cy="388741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800" dirty="0"/>
              <a:t>You need to do more than treating mails and see that classes are taught and covered. </a:t>
            </a:r>
          </a:p>
          <a:p>
            <a:r>
              <a:rPr lang="en-US" sz="2800" dirty="0"/>
              <a:t>You must be dynamic and open to new ideas in line with current reality. </a:t>
            </a:r>
          </a:p>
          <a:p>
            <a:r>
              <a:rPr lang="en-US" sz="2800" dirty="0"/>
              <a:t>Especially in shaping/building the students for the new directions and tendencies</a:t>
            </a:r>
          </a:p>
          <a:p>
            <a:r>
              <a:rPr lang="en-US" sz="2800" dirty="0"/>
              <a:t>Encourage change and innovation </a:t>
            </a:r>
          </a:p>
          <a:p>
            <a:endParaRPr lang="en-NG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A9107F-CC60-F2B7-B766-A01261D2C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041901"/>
            <a:ext cx="2619375" cy="1743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5CC7B7-4BCA-3A4D-C995-C2B77A769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697" y="5155820"/>
            <a:ext cx="2143424" cy="15718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9727F6-35E0-A671-5D02-E7952E641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950" y="4975064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2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C776E-EF48-B0B5-82C5-013468AA4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269508"/>
            <a:ext cx="7227770" cy="90141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12: Be a Leader &amp; Not a Boss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463A2-F7CD-7F0F-5C32-1CD163D4A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452" y="984450"/>
            <a:ext cx="5764731" cy="48677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800" dirty="0"/>
              <a:t>Be Sensitive to the need of Faculty, Staff, and Students </a:t>
            </a:r>
          </a:p>
          <a:p>
            <a:r>
              <a:rPr lang="en-US" sz="2800" dirty="0"/>
              <a:t>Is it possible to have high standards and at the same time be understanding of others? </a:t>
            </a:r>
          </a:p>
          <a:p>
            <a:r>
              <a:rPr lang="en-US" sz="2800" dirty="0"/>
              <a:t>Of course, we cannot meet all expectations, but we can make our Faculty/Department a challenging, enjoyable place to work.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48A208-25FC-B3C7-2770-5B7238FF6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687" y="1078029"/>
            <a:ext cx="3811604" cy="2101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E83258-1494-99FC-9998-203047D61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686" y="3179880"/>
            <a:ext cx="3811605" cy="245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43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3965A-F70A-55D0-D51B-106E16879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A6D93B8-952A-93A7-1EF6-BFD8F326E83B}"/>
              </a:ext>
            </a:extLst>
          </p:cNvPr>
          <p:cNvSpPr txBox="1"/>
          <p:nvPr/>
        </p:nvSpPr>
        <p:spPr>
          <a:xfrm>
            <a:off x="1276249" y="2091702"/>
            <a:ext cx="6385460" cy="4031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There many decisions that you can make jointly with your faculty/board members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However, there will be other tough and difficult decisions you must take to be successful as an administrator.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216FE3-1A88-3E39-69CA-620CB8C6DA6D}"/>
              </a:ext>
            </a:extLst>
          </p:cNvPr>
          <p:cNvSpPr txBox="1"/>
          <p:nvPr/>
        </p:nvSpPr>
        <p:spPr>
          <a:xfrm>
            <a:off x="2410615" y="1034363"/>
            <a:ext cx="3354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</a:rPr>
              <a:t>Tip 13: Be Decisive</a:t>
            </a:r>
            <a:endParaRPr lang="en-NG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21BAF5-6462-D1D6-69BB-1293C44E3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09" y="1131920"/>
            <a:ext cx="3254042" cy="20925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38E419-31DD-74A1-FCB8-A84325FBFF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11" y="3339966"/>
            <a:ext cx="3177039" cy="288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31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BE44D-23A1-1CED-D2D4-0E949EE30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96534-784D-3DD7-252C-98C5CF743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14: Avoid favouritsm</a:t>
            </a:r>
            <a:b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0AE7B-B00B-D44C-C27D-54B6995CF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523" y="1253330"/>
            <a:ext cx="7882288" cy="459882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Give fair treatment irrespective of relationship or congeniality. </a:t>
            </a:r>
          </a:p>
          <a:p>
            <a:r>
              <a:rPr lang="en-US" sz="3200" dirty="0"/>
              <a:t>Many will be resentful and unsupportive if they noticed lapses/</a:t>
            </a:r>
            <a:r>
              <a:rPr lang="en-US" sz="3200" dirty="0" err="1"/>
              <a:t>favouritism</a:t>
            </a:r>
            <a:r>
              <a:rPr lang="en-US" sz="3200" dirty="0"/>
              <a:t>.</a:t>
            </a:r>
          </a:p>
          <a:p>
            <a:r>
              <a:rPr lang="en-US" sz="3200" dirty="0"/>
              <a:t>Best ways to ensure fairness to your staff is to have a written policies and procedure governing privileges and opportunities.</a:t>
            </a:r>
          </a:p>
          <a:p>
            <a:endParaRPr lang="en-NG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B01CE2-C36A-2CDD-5C49-4B75136B2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992" y="1253330"/>
            <a:ext cx="3066864" cy="19896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3054EB-5379-6411-C499-A143607C0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991" y="3367206"/>
            <a:ext cx="3066864" cy="248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60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B9BDC-B080-A64C-C484-37E86C889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011" y="38049"/>
            <a:ext cx="5641553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15: Be Decent &amp; Discipline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3F69B-A128-B011-D43F-A9E2FCFA4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541" y="1159082"/>
            <a:ext cx="5121789" cy="264287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Transparency, probit and accountability are key to successful leadership.</a:t>
            </a:r>
          </a:p>
          <a:p>
            <a:r>
              <a:rPr lang="en-US" sz="3200" dirty="0"/>
              <a:t>Be honest, forthright and  decent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A06DDA-4C3E-804B-A5E7-B7C520519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60" y="1586535"/>
            <a:ext cx="6265190" cy="3202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593A6-3F35-D2B6-4A59-78AFDFFAD0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1" y="3778575"/>
            <a:ext cx="5121789" cy="28270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2A7C8C-9387-85AB-D7D0-7E085B718981}"/>
              </a:ext>
            </a:extLst>
          </p:cNvPr>
          <p:cNvSpPr txBox="1"/>
          <p:nvPr/>
        </p:nvSpPr>
        <p:spPr>
          <a:xfrm>
            <a:off x="5122248" y="4265406"/>
            <a:ext cx="3891013" cy="255454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Say No to:</a:t>
            </a:r>
          </a:p>
          <a:p>
            <a:r>
              <a:rPr lang="en-US" sz="3200" dirty="0"/>
              <a:t>sexual harassment</a:t>
            </a:r>
          </a:p>
          <a:p>
            <a:r>
              <a:rPr lang="en-US" sz="3200" dirty="0"/>
              <a:t>Sex for Marks</a:t>
            </a:r>
          </a:p>
          <a:p>
            <a:r>
              <a:rPr lang="en-US" sz="3200" dirty="0"/>
              <a:t>Sex for Admission Plagiarism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EB79D2-13DB-A769-4C0A-E500B230F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61" y="4789246"/>
            <a:ext cx="2864649" cy="19533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3CCDE07-9209-E9E7-B324-E6A380414C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391" y="700830"/>
            <a:ext cx="6249598" cy="94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09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9B620-0CD6-D11D-E0D1-43CAC853D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CE066-CF44-4A5E-6C84-EFDAC8903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Beyond the Campus!!!!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63EABA-D4A0-2571-B49E-45E2AA4A5F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934" y="1790300"/>
            <a:ext cx="4799958" cy="4854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AD425D-C946-2528-C014-B03E33424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289" y="1699394"/>
            <a:ext cx="5062888" cy="494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46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77061-5E82-9ACD-294B-46CA50D5D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EFA1-C68B-1E21-876E-26AFD1003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Do you have a mentor?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AE1B4A-A732-A5C6-59D6-26490FFB2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517" y="1953928"/>
            <a:ext cx="6387084" cy="48015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F33E13-2A59-EB01-7344-C2E4FDFE8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68" y="1714751"/>
            <a:ext cx="4284401" cy="5040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98692E-2586-4EE4-F01F-C70D8637E1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832" y="73634"/>
            <a:ext cx="3976436" cy="265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5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2285D-3688-C96D-04EA-3ED6F7DF3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011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Administrative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Peep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4E8BB3-970D-E9E1-9005-44A87A3D3F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92543" y="1304706"/>
            <a:ext cx="2220528" cy="977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CE3634-E8E6-0E6D-99E8-24745B7C2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04" y="4301874"/>
            <a:ext cx="1781776" cy="178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F2E24E-A762-8ABA-60C6-3A042C8724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 bwMode="auto">
          <a:xfrm>
            <a:off x="9320663" y="4373076"/>
            <a:ext cx="1552967" cy="1694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2A0CA8-E6E6-4416-E465-78A71EB580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076" y="2321524"/>
            <a:ext cx="5664670" cy="424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78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94B5-43E4-B34F-8EE9-770051B0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Final Words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A39B1-F88E-1819-E15C-0829823F7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865"/>
            <a:ext cx="10515600" cy="503301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Always ask for help from others when you’re not sure. </a:t>
            </a:r>
          </a:p>
          <a:p>
            <a:r>
              <a:rPr lang="en-US" sz="3200" dirty="0"/>
              <a:t>The best way to master your administrative responsibilities is to understand their requirements and implications.</a:t>
            </a:r>
          </a:p>
          <a:p>
            <a:r>
              <a:rPr lang="en-US" sz="3200" dirty="0"/>
              <a:t>Always keep in mind that your primary job remains that of a scholar/educator</a:t>
            </a:r>
          </a:p>
          <a:p>
            <a:pPr algn="just"/>
            <a:r>
              <a:rPr lang="en-US" sz="3200" dirty="0"/>
              <a:t>Becoming a good administrator is a worthwhile goal; using the skills of efficient administration to enhance teaching is a far greater accomplishment. </a:t>
            </a:r>
          </a:p>
        </p:txBody>
      </p:sp>
    </p:spTree>
    <p:extLst>
      <p:ext uri="{BB962C8B-B14F-4D97-AF65-F5344CB8AC3E}">
        <p14:creationId xmlns:p14="http://schemas.microsoft.com/office/powerpoint/2010/main" val="1265815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C515E-3664-487F-B5FF-77AFB9275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33" y="920574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Further Suggestions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17905-32E4-EA07-CDA6-02FAE5BE7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572" y="1902628"/>
            <a:ext cx="6777256" cy="471955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200" dirty="0"/>
              <a:t>Faculty Representative</a:t>
            </a:r>
          </a:p>
          <a:p>
            <a:r>
              <a:rPr lang="en-US" sz="3200" dirty="0"/>
              <a:t>Career Development –  Advice to New Recruits</a:t>
            </a:r>
          </a:p>
          <a:p>
            <a:r>
              <a:rPr lang="en-US" sz="3200" dirty="0"/>
              <a:t>Inter-Faculty Relationship</a:t>
            </a:r>
          </a:p>
          <a:p>
            <a:r>
              <a:rPr lang="en-US" sz="3200" dirty="0"/>
              <a:t>Pre-Evaluation</a:t>
            </a:r>
          </a:p>
          <a:p>
            <a:r>
              <a:rPr lang="en-US" sz="3200" dirty="0"/>
              <a:t>Provide Oversight on Quality of PG </a:t>
            </a:r>
            <a:r>
              <a:rPr lang="en-US" sz="3200" dirty="0" err="1"/>
              <a:t>programme</a:t>
            </a:r>
            <a:endParaRPr lang="en-US" sz="3200" dirty="0"/>
          </a:p>
          <a:p>
            <a:r>
              <a:rPr lang="en-US" sz="3200" dirty="0"/>
              <a:t>Research Proposal Development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3A615D-2009-BB8C-EBFB-9A9D5B56B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57" y="151598"/>
            <a:ext cx="4282427" cy="2863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66D3B2-D74F-1DC3-5DB6-80EC82B8F070}"/>
              </a:ext>
            </a:extLst>
          </p:cNvPr>
          <p:cNvSpPr txBox="1"/>
          <p:nvPr/>
        </p:nvSpPr>
        <p:spPr>
          <a:xfrm rot="19523076">
            <a:off x="7729085" y="4437244"/>
            <a:ext cx="4509761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600" dirty="0"/>
              <a:t>Thank You for Listening</a:t>
            </a:r>
            <a:endParaRPr lang="en-NG" sz="3600" dirty="0"/>
          </a:p>
        </p:txBody>
      </p:sp>
    </p:spTree>
    <p:extLst>
      <p:ext uri="{BB962C8B-B14F-4D97-AF65-F5344CB8AC3E}">
        <p14:creationId xmlns:p14="http://schemas.microsoft.com/office/powerpoint/2010/main" val="803984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46E84-1757-8B45-1976-B67408411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Academic Leader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891FA-7C9B-9ECC-F0E2-B891687BC225}"/>
              </a:ext>
            </a:extLst>
          </p:cNvPr>
          <p:cNvSpPr txBox="1"/>
          <p:nvPr/>
        </p:nvSpPr>
        <p:spPr>
          <a:xfrm>
            <a:off x="838199" y="1453415"/>
            <a:ext cx="8690811" cy="35394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040C28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US" sz="3200" b="0" i="0" dirty="0">
                <a:solidFill>
                  <a:srgbClr val="040C28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anages all aspect of the employees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040C28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</a:t>
            </a:r>
            <a:r>
              <a:rPr lang="en-US" sz="3200" b="0" i="0" dirty="0">
                <a:solidFill>
                  <a:srgbClr val="040C28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esponsible for performance management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20212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uilds a high performance teams that work collaboratively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20212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ave the ability to develop and execute functional strategy as well as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20212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en-US" sz="3200" b="0" i="0" dirty="0">
                <a:solidFill>
                  <a:srgbClr val="202124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ct as a change leader.</a:t>
            </a:r>
            <a:endParaRPr lang="en-NG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B51154-B6C8-0E96-8043-7222168DE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666" y="3994485"/>
            <a:ext cx="3316134" cy="258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89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EFA24-456D-8A9E-7C1D-7F7FC1FB5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878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1: Know The Rules &amp; Regulations!!!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80C21-DD56-66DA-B7E5-865C15D1B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3908"/>
            <a:ext cx="10515600" cy="473317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err="1"/>
              <a:t>Kwara</a:t>
            </a:r>
            <a:r>
              <a:rPr lang="en-US" sz="3200" dirty="0"/>
              <a:t> State University Law, 2008</a:t>
            </a:r>
          </a:p>
          <a:p>
            <a:r>
              <a:rPr lang="en-US" sz="3200" dirty="0" err="1"/>
              <a:t>Kwara</a:t>
            </a:r>
            <a:r>
              <a:rPr lang="en-US" sz="3200" dirty="0"/>
              <a:t> State University Administrative Manual</a:t>
            </a:r>
          </a:p>
          <a:p>
            <a:pPr algn="just"/>
            <a:r>
              <a:rPr lang="en-US" sz="3200" dirty="0" err="1"/>
              <a:t>Kwara</a:t>
            </a:r>
            <a:r>
              <a:rPr lang="en-US" sz="3200" dirty="0"/>
              <a:t> State University Approved Guidelines for Promotion of Academic Staff, 2022 </a:t>
            </a:r>
          </a:p>
          <a:p>
            <a:r>
              <a:rPr lang="en-US" sz="3200" dirty="0" err="1"/>
              <a:t>Kwara</a:t>
            </a:r>
            <a:r>
              <a:rPr lang="en-US" sz="3200" dirty="0"/>
              <a:t> State University Students Handbook</a:t>
            </a:r>
          </a:p>
          <a:p>
            <a:r>
              <a:rPr lang="en-US" sz="3200" dirty="0" err="1"/>
              <a:t>Kwara</a:t>
            </a:r>
            <a:r>
              <a:rPr lang="en-US" sz="3200" dirty="0"/>
              <a:t> State University Code of Conducts/Condition of Service</a:t>
            </a:r>
          </a:p>
          <a:p>
            <a:r>
              <a:rPr lang="en-US" sz="3200" dirty="0"/>
              <a:t>Relevant Memorandum of Understanding (MoU) </a:t>
            </a:r>
            <a:endParaRPr lang="en-NG" sz="3200" dirty="0"/>
          </a:p>
        </p:txBody>
      </p:sp>
    </p:spTree>
    <p:extLst>
      <p:ext uri="{BB962C8B-B14F-4D97-AF65-F5344CB8AC3E}">
        <p14:creationId xmlns:p14="http://schemas.microsoft.com/office/powerpoint/2010/main" val="329948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7DA89-2E95-2E3F-6D1C-1743CB78B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107"/>
            <a:ext cx="10515600" cy="1325563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Tip 2: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Understand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 Your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Relationship/Obligations</a:t>
            </a:r>
            <a:endParaRPr lang="en-NG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71D33D-F201-AB6A-E236-433C0607029A}"/>
              </a:ext>
            </a:extLst>
          </p:cNvPr>
          <p:cNvSpPr txBox="1"/>
          <p:nvPr/>
        </p:nvSpPr>
        <p:spPr>
          <a:xfrm>
            <a:off x="7872758" y="1673058"/>
            <a:ext cx="250183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/>
              <a:t>Faculty staff</a:t>
            </a:r>
            <a:endParaRPr lang="en-NG" sz="3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4172A7-BA9D-C96A-F347-C286E4F43C2E}"/>
              </a:ext>
            </a:extLst>
          </p:cNvPr>
          <p:cNvSpPr txBox="1"/>
          <p:nvPr/>
        </p:nvSpPr>
        <p:spPr>
          <a:xfrm>
            <a:off x="1274364" y="3951410"/>
            <a:ext cx="2696444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/>
              <a:t>Management</a:t>
            </a:r>
            <a:endParaRPr lang="en-NG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8B523E-974E-A4B0-3A7F-1B1DA56F69C9}"/>
              </a:ext>
            </a:extLst>
          </p:cNvPr>
          <p:cNvSpPr txBox="1"/>
          <p:nvPr/>
        </p:nvSpPr>
        <p:spPr>
          <a:xfrm>
            <a:off x="1274364" y="1801014"/>
            <a:ext cx="2684496" cy="646331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Students </a:t>
            </a:r>
            <a:endParaRPr lang="en-NG" sz="3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F42B21-A979-CBD2-4C9B-1CC50F066D6A}"/>
              </a:ext>
            </a:extLst>
          </p:cNvPr>
          <p:cNvSpPr txBox="1"/>
          <p:nvPr/>
        </p:nvSpPr>
        <p:spPr>
          <a:xfrm>
            <a:off x="8393230" y="3889855"/>
            <a:ext cx="175179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/>
              <a:t>Public</a:t>
            </a:r>
            <a:endParaRPr lang="en-NG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4CBA67-8070-8CB9-FB9C-14FCEB59A3AB}"/>
              </a:ext>
            </a:extLst>
          </p:cNvPr>
          <p:cNvSpPr txBox="1"/>
          <p:nvPr/>
        </p:nvSpPr>
        <p:spPr>
          <a:xfrm>
            <a:off x="4892995" y="2938998"/>
            <a:ext cx="201298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ACADEMIC LEADER</a:t>
            </a:r>
            <a:endParaRPr lang="en-NG" b="1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6AA6E0-463F-F786-3A3E-E313BB6BF6CE}"/>
              </a:ext>
            </a:extLst>
          </p:cNvPr>
          <p:cNvCxnSpPr>
            <a:cxnSpLocks/>
          </p:cNvCxnSpPr>
          <p:nvPr/>
        </p:nvCxnSpPr>
        <p:spPr>
          <a:xfrm flipH="1" flipV="1">
            <a:off x="4042611" y="2447345"/>
            <a:ext cx="866649" cy="4916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E69EE03-3DA4-4ADC-43C7-665460581E3C}"/>
              </a:ext>
            </a:extLst>
          </p:cNvPr>
          <p:cNvCxnSpPr>
            <a:cxnSpLocks/>
          </p:cNvCxnSpPr>
          <p:nvPr/>
        </p:nvCxnSpPr>
        <p:spPr>
          <a:xfrm flipH="1">
            <a:off x="4042611" y="3293778"/>
            <a:ext cx="850384" cy="6463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7231BD6-2BA8-DA09-1C52-2AE670233238}"/>
              </a:ext>
            </a:extLst>
          </p:cNvPr>
          <p:cNvCxnSpPr>
            <a:cxnSpLocks/>
          </p:cNvCxnSpPr>
          <p:nvPr/>
        </p:nvCxnSpPr>
        <p:spPr>
          <a:xfrm flipV="1">
            <a:off x="6872063" y="2302791"/>
            <a:ext cx="866649" cy="6275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8E27983-119A-B196-06A6-FCEC12DE0523}"/>
              </a:ext>
            </a:extLst>
          </p:cNvPr>
          <p:cNvCxnSpPr>
            <a:cxnSpLocks/>
          </p:cNvCxnSpPr>
          <p:nvPr/>
        </p:nvCxnSpPr>
        <p:spPr>
          <a:xfrm>
            <a:off x="6910563" y="3316958"/>
            <a:ext cx="1444164" cy="549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36D5D83-02E8-52A6-E08C-6041E76E1676}"/>
              </a:ext>
            </a:extLst>
          </p:cNvPr>
          <p:cNvSpPr txBox="1"/>
          <p:nvPr/>
        </p:nvSpPr>
        <p:spPr>
          <a:xfrm>
            <a:off x="761198" y="4729314"/>
            <a:ext cx="10365605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First and foremost, you serve as the spokesperson for the interest and welfare of the entire faculty/department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Loyalty (Management, Council &amp; Government)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Confidentiality</a:t>
            </a:r>
          </a:p>
        </p:txBody>
      </p:sp>
    </p:spTree>
    <p:extLst>
      <p:ext uri="{BB962C8B-B14F-4D97-AF65-F5344CB8AC3E}">
        <p14:creationId xmlns:p14="http://schemas.microsoft.com/office/powerpoint/2010/main" val="182351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CE1EB-B2DB-6146-02BC-9B89EB0E1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71DF-3BF6-2476-6961-7E5A5E146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3: Have Goals and Plan (Agenda)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6490F-D39E-6440-83C1-B072345AB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719750"/>
            <a:ext cx="7391399" cy="325651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2800" dirty="0"/>
              <a:t>Plan – You need a set of goals and a vision, though a subset of the Institution’s vision. </a:t>
            </a:r>
          </a:p>
          <a:p>
            <a:r>
              <a:rPr lang="en-US" sz="2800" dirty="0"/>
              <a:t>Have an honest assessment of the strength and weakness of your jurisdiction. </a:t>
            </a:r>
          </a:p>
          <a:p>
            <a:r>
              <a:rPr lang="en-US" sz="2800" dirty="0"/>
              <a:t>Ensure available lean resources are efficiently utilized through careful planning.</a:t>
            </a:r>
            <a:endParaRPr lang="en-N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AB8D29-FEAF-B933-C75E-D5A1BB8A8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234" y="3801980"/>
            <a:ext cx="3296702" cy="2320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E0D7EC-691F-79FA-DBD2-44C5CBABF0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486" y="1720115"/>
            <a:ext cx="2968341" cy="19503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BB040E-3616-85C1-E130-2F870C19F740}"/>
              </a:ext>
            </a:extLst>
          </p:cNvPr>
          <p:cNvSpPr txBox="1"/>
          <p:nvPr/>
        </p:nvSpPr>
        <p:spPr>
          <a:xfrm>
            <a:off x="838199" y="5111201"/>
            <a:ext cx="7391399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A successful leader must have goals – The goals must be articulated, open and shared with faculty and pursued until accomplished</a:t>
            </a:r>
          </a:p>
        </p:txBody>
      </p:sp>
    </p:spTree>
    <p:extLst>
      <p:ext uri="{BB962C8B-B14F-4D97-AF65-F5344CB8AC3E}">
        <p14:creationId xmlns:p14="http://schemas.microsoft.com/office/powerpoint/2010/main" val="82233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86081-0739-3A82-D4C8-DCBBBF6AF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B43C1-22EE-2EAF-6245-24AF0F573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4: Know Your Faculty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E8772-F0D1-41D9-ECB8-C6715BAC5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16" y="1083660"/>
            <a:ext cx="8132546" cy="571940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000" dirty="0"/>
              <a:t>Find time to see faculty members in their offices. </a:t>
            </a:r>
          </a:p>
          <a:p>
            <a:r>
              <a:rPr lang="en-US" sz="3000" dirty="0"/>
              <a:t>Have a sense of their moods, attitudes and goals. </a:t>
            </a:r>
          </a:p>
          <a:p>
            <a:r>
              <a:rPr lang="en-US" sz="3000" dirty="0"/>
              <a:t>Just stop by  to ask about their classes, research, publications and welfare. </a:t>
            </a:r>
          </a:p>
          <a:p>
            <a:r>
              <a:rPr lang="en-US" sz="3000" dirty="0"/>
              <a:t>You must know the their interest professionally and personally. </a:t>
            </a:r>
          </a:p>
          <a:p>
            <a:r>
              <a:rPr lang="en-US" sz="3000" dirty="0"/>
              <a:t>Your knowledge of the personality of your faculty members will help you provide good leadership.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50D563-325C-5C2A-0FA7-A0BBE04E6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736" y="1444070"/>
            <a:ext cx="3348237" cy="24190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F765FA-9AA2-0C94-D1D7-A025AAC05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362" y="3865143"/>
            <a:ext cx="3348237" cy="248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3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055DE-3EEB-31E9-8484-EC15452CB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A0303-562F-E98F-9F59-C90EAC242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38475"/>
            <a:ext cx="11514666" cy="1320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5: Be a Good Example &amp; Appreciate Scholarship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E0B51-15DB-BFC1-60BF-BD32EC773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823" y="2383891"/>
            <a:ext cx="4022558" cy="435133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2800" dirty="0"/>
              <a:t>To be effective leadership, you must lead by example.</a:t>
            </a:r>
          </a:p>
          <a:p>
            <a:r>
              <a:rPr lang="en-US" sz="2800" dirty="0"/>
              <a:t> You must have good working ethics. </a:t>
            </a:r>
          </a:p>
          <a:p>
            <a:r>
              <a:rPr lang="en-US" sz="2800" dirty="0"/>
              <a:t>It will be difficult to reprimand faculty members for some misconducts if you are not above board</a:t>
            </a:r>
          </a:p>
          <a:p>
            <a:endParaRPr lang="en-US" sz="2800" dirty="0"/>
          </a:p>
          <a:p>
            <a:endParaRPr lang="en-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484E4-7AE0-8FF4-ED74-163240BAF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43" y="1280344"/>
            <a:ext cx="1658335" cy="11035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80A3D4-EF38-63CB-3079-DE7B0A79C820}"/>
              </a:ext>
            </a:extLst>
          </p:cNvPr>
          <p:cNvSpPr txBox="1"/>
          <p:nvPr/>
        </p:nvSpPr>
        <p:spPr>
          <a:xfrm>
            <a:off x="4975668" y="1832117"/>
            <a:ext cx="667993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Understand and appreciate teaching, research and community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Find time to keep your in hands in each of these areas.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It afford you opportunity to know the students, and the challenges of the staff and students.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You earn respect of faculty when you are active in areas in which they are evaluated. </a:t>
            </a:r>
          </a:p>
        </p:txBody>
      </p:sp>
    </p:spTree>
    <p:extLst>
      <p:ext uri="{BB962C8B-B14F-4D97-AF65-F5344CB8AC3E}">
        <p14:creationId xmlns:p14="http://schemas.microsoft.com/office/powerpoint/2010/main" val="1150912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D7EA4-A86B-7F3F-283C-04B60F8D8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Tip 6: Know When to Consult </a:t>
            </a:r>
            <a:endParaRPr lang="en-NG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28C0E-7B4D-F191-5B19-1B772D2DC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21893" cy="215923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600" dirty="0"/>
              <a:t>Consultation – When you are faced with difficult decisions, consult others especially senior university officials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0A3CBF-0BD6-3D26-1EF2-486117E56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093" y="3647696"/>
            <a:ext cx="3967136" cy="26642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D86E3-6298-22D2-CA85-86CB13FF52AA}"/>
              </a:ext>
            </a:extLst>
          </p:cNvPr>
          <p:cNvSpPr txBox="1"/>
          <p:nvPr/>
        </p:nvSpPr>
        <p:spPr>
          <a:xfrm rot="21049260">
            <a:off x="838200" y="4844533"/>
            <a:ext cx="6448124" cy="95410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2</a:t>
            </a:r>
            <a:r>
              <a:rPr lang="en-US" sz="2800" baseline="30000" dirty="0"/>
              <a:t>nd</a:t>
            </a:r>
            <a:r>
              <a:rPr lang="en-US" sz="2800" dirty="0"/>
              <a:t> October Date of Resumption and Promotion Eligibility (3 Years)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EDDE9E-EA9E-C471-DDF1-17D5BA0B76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017" y="1209695"/>
            <a:ext cx="4011737" cy="26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43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1100</TotalTime>
  <Words>1052</Words>
  <Application>Microsoft Office PowerPoint</Application>
  <PresentationFormat>Widescreen</PresentationFormat>
  <Paragraphs>113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Bahnschrift Light</vt:lpstr>
      <vt:lpstr>Cambria</vt:lpstr>
      <vt:lpstr>Trebuchet MS</vt:lpstr>
      <vt:lpstr>Wingdings</vt:lpstr>
      <vt:lpstr>Wingdings 3</vt:lpstr>
      <vt:lpstr>Facet</vt:lpstr>
      <vt:lpstr>From Provost’s Diary: Advice to the New Academic Leaders</vt:lpstr>
      <vt:lpstr>Administrative Peep</vt:lpstr>
      <vt:lpstr>Academic Leader</vt:lpstr>
      <vt:lpstr>Tip 1: Know The Rules &amp; Regulations!!! </vt:lpstr>
      <vt:lpstr>Tip 2: Understand Your Relationship/Obligations</vt:lpstr>
      <vt:lpstr>Tip 3: Have Goals and Plan (Agenda)</vt:lpstr>
      <vt:lpstr>Tip 4: Know Your Faculty </vt:lpstr>
      <vt:lpstr>Tip 5: Be a Good Example &amp; Appreciate Scholarship</vt:lpstr>
      <vt:lpstr>Tip 6: Know When to Consult </vt:lpstr>
      <vt:lpstr>Tip 7: Learn to Say No</vt:lpstr>
      <vt:lpstr>Tip 8: Hide Your Frustration</vt:lpstr>
      <vt:lpstr>Tip 10: Hire with Caution!!&amp; Be Honest in Evaluation</vt:lpstr>
      <vt:lpstr>Tip 11: Be Creative &amp; Innovative</vt:lpstr>
      <vt:lpstr>Tip 12: Be a Leader &amp; Not a Boss </vt:lpstr>
      <vt:lpstr>PowerPoint Presentation</vt:lpstr>
      <vt:lpstr>Tip 14: Avoid favouritsm  </vt:lpstr>
      <vt:lpstr>Tip 15: Be Decent &amp; Discipline </vt:lpstr>
      <vt:lpstr>Beyond the Campus!!!!</vt:lpstr>
      <vt:lpstr>Do you have a mentor?</vt:lpstr>
      <vt:lpstr>Final Words</vt:lpstr>
      <vt:lpstr>Further Suggestions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Provost’s Diary: Advice to the New Academic Leaders</dc:title>
  <dc:creator>USER</dc:creator>
  <cp:lastModifiedBy>USER</cp:lastModifiedBy>
  <cp:revision>44</cp:revision>
  <dcterms:created xsi:type="dcterms:W3CDTF">2024-02-03T09:49:28Z</dcterms:created>
  <dcterms:modified xsi:type="dcterms:W3CDTF">2024-02-07T18:12:27Z</dcterms:modified>
</cp:coreProperties>
</file>