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410" r:id="rId3"/>
    <p:sldId id="411" r:id="rId4"/>
    <p:sldId id="409" r:id="rId5"/>
    <p:sldId id="332" r:id="rId6"/>
    <p:sldId id="413" r:id="rId7"/>
    <p:sldId id="414" r:id="rId8"/>
    <p:sldId id="416" r:id="rId9"/>
    <p:sldId id="417" r:id="rId10"/>
    <p:sldId id="418" r:id="rId11"/>
    <p:sldId id="419" r:id="rId12"/>
    <p:sldId id="427" r:id="rId13"/>
    <p:sldId id="421" r:id="rId14"/>
    <p:sldId id="422" r:id="rId15"/>
    <p:sldId id="423" r:id="rId16"/>
    <p:sldId id="424" r:id="rId17"/>
    <p:sldId id="426" r:id="rId18"/>
    <p:sldId id="342" r:id="rId19"/>
    <p:sldId id="428" r:id="rId20"/>
    <p:sldId id="412"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rof. Niran Adetoro" initials="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236" y="-72"/>
      </p:cViewPr>
      <p:guideLst>
        <p:guide orient="horz" pos="2175"/>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9">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2">
  <dgm:title val=""/>
  <dgm:desc val=""/>
  <dgm:catLst>
    <dgm:cat type="accent2" pri="11400"/>
  </dgm:catLst>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98CED798-24A6-4160-A4DF-B0E5BB8236C2}" type="doc">
      <dgm:prSet loTypeId="urn:microsoft.com/office/officeart/2005/8/layout/default#3" loCatId="list" qsTypeId="urn:microsoft.com/office/officeart/2005/8/quickstyle/simple3#3" qsCatId="simple" csTypeId="urn:microsoft.com/office/officeart/2005/8/colors/accent1_2#9" csCatId="accent1" phldr="0"/>
      <dgm:spPr/>
      <dgm:t>
        <a:bodyPr/>
        <a:lstStyle/>
        <a:p>
          <a:endParaRPr lang="en-US"/>
        </a:p>
      </dgm:t>
    </dgm:pt>
    <dgm:pt modelId="{91F5AF42-2E8E-47F5-BC8E-D4C7FA9FA290}">
      <dgm:prSet phldrT="[Text]" phldr="0" custT="0"/>
      <dgm:spPr/>
      <dgm:t>
        <a:bodyPr vert="horz" wrap="square"/>
        <a:lstStyle/>
        <a:p>
          <a:pPr>
            <a:lnSpc>
              <a:spcPct val="100000"/>
            </a:lnSpc>
            <a:spcBef>
              <a:spcPct val="0"/>
            </a:spcBef>
            <a:spcAft>
              <a:spcPct val="35000"/>
            </a:spcAft>
          </a:pPr>
          <a:r>
            <a:rPr lang="en-US"/>
            <a:t>digital opportunity index score 0.41 is LOW</a:t>
          </a:r>
        </a:p>
      </dgm:t>
    </dgm:pt>
    <dgm:pt modelId="{3A37C892-50B7-47F1-86AA-3FDF5EB4EE9B}" type="parTrans" cxnId="{0B09B76E-575C-4538-B657-D7D89A9655B8}">
      <dgm:prSet/>
      <dgm:spPr/>
      <dgm:t>
        <a:bodyPr/>
        <a:lstStyle/>
        <a:p>
          <a:endParaRPr lang="en-US"/>
        </a:p>
      </dgm:t>
    </dgm:pt>
    <dgm:pt modelId="{63B1AD43-9D20-4050-A552-EF02B5A2392B}" type="sibTrans" cxnId="{0B09B76E-575C-4538-B657-D7D89A9655B8}">
      <dgm:prSet/>
      <dgm:spPr/>
      <dgm:t>
        <a:bodyPr/>
        <a:lstStyle/>
        <a:p>
          <a:endParaRPr lang="en-US"/>
        </a:p>
      </dgm:t>
    </dgm:pt>
    <dgm:pt modelId="{280D5902-A14D-4C39-A125-DEF43C7815E8}">
      <dgm:prSet phldrT="[Text]" phldr="0" custT="0"/>
      <dgm:spPr/>
      <dgm:t>
        <a:bodyPr vert="horz" wrap="square"/>
        <a:lstStyle/>
        <a:p>
          <a:pPr>
            <a:lnSpc>
              <a:spcPct val="100000"/>
            </a:lnSpc>
            <a:spcBef>
              <a:spcPct val="0"/>
            </a:spcBef>
            <a:spcAft>
              <a:spcPct val="35000"/>
            </a:spcAft>
          </a:pPr>
          <a:r>
            <a:rPr lang="en-US"/>
            <a:t>ownership and access to personal computers 4.5%</a:t>
          </a:r>
        </a:p>
      </dgm:t>
    </dgm:pt>
    <dgm:pt modelId="{0BF6BCDE-F41A-4644-928D-D095CDC58CED}" type="parTrans" cxnId="{9B733E90-0A42-40E8-A9B3-FD0D5414410B}">
      <dgm:prSet/>
      <dgm:spPr/>
      <dgm:t>
        <a:bodyPr/>
        <a:lstStyle/>
        <a:p>
          <a:endParaRPr lang="en-US"/>
        </a:p>
      </dgm:t>
    </dgm:pt>
    <dgm:pt modelId="{CC55538B-3B09-4E9F-877D-7D4FB05A20D8}" type="sibTrans" cxnId="{9B733E90-0A42-40E8-A9B3-FD0D5414410B}">
      <dgm:prSet/>
      <dgm:spPr/>
      <dgm:t>
        <a:bodyPr/>
        <a:lstStyle/>
        <a:p>
          <a:endParaRPr lang="en-US"/>
        </a:p>
      </dgm:t>
    </dgm:pt>
    <dgm:pt modelId="{36E5B5FE-7A44-47A1-8F92-B088257A2152}">
      <dgm:prSet phldrT="[Text]" phldr="0" custT="0"/>
      <dgm:spPr/>
      <dgm:t>
        <a:bodyPr vert="horz" wrap="square"/>
        <a:lstStyle/>
        <a:p>
          <a:pPr>
            <a:lnSpc>
              <a:spcPct val="100000"/>
            </a:lnSpc>
            <a:spcBef>
              <a:spcPct val="0"/>
            </a:spcBef>
            <a:spcAft>
              <a:spcPct val="35000"/>
            </a:spcAft>
          </a:pPr>
          <a:r>
            <a:rPr lang="en-US"/>
            <a:t>Internet penetration, access via mobile devices 48% Aug,2021</a:t>
          </a:r>
        </a:p>
      </dgm:t>
    </dgm:pt>
    <dgm:pt modelId="{7926F024-4AEC-4671-BBB1-3CE0B2112B8B}" type="parTrans" cxnId="{D8DEC7DD-F685-444B-A469-3AF242CCEF0B}">
      <dgm:prSet/>
      <dgm:spPr/>
      <dgm:t>
        <a:bodyPr/>
        <a:lstStyle/>
        <a:p>
          <a:endParaRPr lang="en-US"/>
        </a:p>
      </dgm:t>
    </dgm:pt>
    <dgm:pt modelId="{BC0418CD-7831-4545-B1D9-93D351CF53C3}" type="sibTrans" cxnId="{D8DEC7DD-F685-444B-A469-3AF242CCEF0B}">
      <dgm:prSet/>
      <dgm:spPr/>
      <dgm:t>
        <a:bodyPr/>
        <a:lstStyle/>
        <a:p>
          <a:endParaRPr lang="en-US"/>
        </a:p>
      </dgm:t>
    </dgm:pt>
    <dgm:pt modelId="{0C7D3D51-F412-476C-9C1C-D9011C5FB7E6}">
      <dgm:prSet phldrT="[Text]" phldr="0" custT="0"/>
      <dgm:spPr/>
      <dgm:t>
        <a:bodyPr vert="horz" wrap="square"/>
        <a:lstStyle/>
        <a:p>
          <a:pPr>
            <a:lnSpc>
              <a:spcPct val="100000"/>
            </a:lnSpc>
            <a:spcBef>
              <a:spcPct val="0"/>
            </a:spcBef>
            <a:spcAft>
              <a:spcPct val="35000"/>
            </a:spcAft>
          </a:pPr>
          <a:r>
            <a:rPr lang="en-US"/>
            <a:t>over 108 million internet users in Nigeria in July 2021</a:t>
          </a:r>
        </a:p>
      </dgm:t>
    </dgm:pt>
    <dgm:pt modelId="{400E46CD-A113-4830-88F5-A1B2F4D84554}" type="parTrans" cxnId="{AA16D4EF-1C1C-4BFF-B299-D5D884B56952}">
      <dgm:prSet/>
      <dgm:spPr/>
      <dgm:t>
        <a:bodyPr/>
        <a:lstStyle/>
        <a:p>
          <a:endParaRPr lang="en-US"/>
        </a:p>
      </dgm:t>
    </dgm:pt>
    <dgm:pt modelId="{F5A1DABB-6DD6-47EE-99A8-4582EBF4C827}" type="sibTrans" cxnId="{AA16D4EF-1C1C-4BFF-B299-D5D884B56952}">
      <dgm:prSet/>
      <dgm:spPr/>
      <dgm:t>
        <a:bodyPr/>
        <a:lstStyle/>
        <a:p>
          <a:endParaRPr lang="en-US"/>
        </a:p>
      </dgm:t>
    </dgm:pt>
    <dgm:pt modelId="{D82838E6-C31C-4EBD-B58C-0C991331B678}">
      <dgm:prSet phldrT="[Text]" phldr="0" custT="0"/>
      <dgm:spPr/>
      <dgm:t>
        <a:bodyPr vert="horz" wrap="square"/>
        <a:lstStyle/>
        <a:p>
          <a:pPr>
            <a:lnSpc>
              <a:spcPct val="100000"/>
            </a:lnSpc>
            <a:spcBef>
              <a:spcPct val="0"/>
            </a:spcBef>
            <a:spcAft>
              <a:spcPct val="35000"/>
            </a:spcAft>
          </a:pPr>
          <a:r>
            <a:rPr lang="en-US"/>
            <a:t>In 2026, almost all the internet users are expected to use a mobile device</a:t>
          </a:r>
        </a:p>
      </dgm:t>
    </dgm:pt>
    <dgm:pt modelId="{DC284D5C-B7A8-4E26-BDF6-E69402B2873F}" type="parTrans" cxnId="{809D3E3E-5B89-4812-988A-3284DCCC93E2}">
      <dgm:prSet/>
      <dgm:spPr/>
      <dgm:t>
        <a:bodyPr/>
        <a:lstStyle/>
        <a:p>
          <a:endParaRPr lang="en-US"/>
        </a:p>
      </dgm:t>
    </dgm:pt>
    <dgm:pt modelId="{74B5F767-2303-4D5A-8FD7-570D52523413}" type="sibTrans" cxnId="{809D3E3E-5B89-4812-988A-3284DCCC93E2}">
      <dgm:prSet/>
      <dgm:spPr/>
      <dgm:t>
        <a:bodyPr/>
        <a:lstStyle/>
        <a:p>
          <a:endParaRPr lang="en-US"/>
        </a:p>
      </dgm:t>
    </dgm:pt>
    <dgm:pt modelId="{906887FB-01DE-46E1-9312-97F8DF38EE6D}" type="pres">
      <dgm:prSet presAssocID="{98CED798-24A6-4160-A4DF-B0E5BB8236C2}" presName="diagram" presStyleCnt="0">
        <dgm:presLayoutVars>
          <dgm:dir/>
          <dgm:resizeHandles val="exact"/>
        </dgm:presLayoutVars>
      </dgm:prSet>
      <dgm:spPr/>
      <dgm:t>
        <a:bodyPr/>
        <a:lstStyle/>
        <a:p>
          <a:endParaRPr lang="en-US"/>
        </a:p>
      </dgm:t>
    </dgm:pt>
    <dgm:pt modelId="{8EA24BC0-0B8D-42E9-A25F-7CA5AD90CCA1}" type="pres">
      <dgm:prSet presAssocID="{91F5AF42-2E8E-47F5-BC8E-D4C7FA9FA290}" presName="node" presStyleLbl="node1" presStyleIdx="0" presStyleCnt="5" custScaleY="130763">
        <dgm:presLayoutVars>
          <dgm:bulletEnabled val="1"/>
        </dgm:presLayoutVars>
      </dgm:prSet>
      <dgm:spPr/>
      <dgm:t>
        <a:bodyPr/>
        <a:lstStyle/>
        <a:p>
          <a:endParaRPr lang="en-US"/>
        </a:p>
      </dgm:t>
    </dgm:pt>
    <dgm:pt modelId="{6C2FC485-DEBF-4CB8-855D-A9838793F3F3}" type="pres">
      <dgm:prSet presAssocID="{63B1AD43-9D20-4050-A552-EF02B5A2392B}" presName="sibTrans" presStyleCnt="0"/>
      <dgm:spPr/>
    </dgm:pt>
    <dgm:pt modelId="{A3974D1E-D32E-47DA-BFE3-BD66226FC69C}" type="pres">
      <dgm:prSet presAssocID="{280D5902-A14D-4C39-A125-DEF43C7815E8}" presName="node" presStyleLbl="node1" presStyleIdx="1" presStyleCnt="5" custScaleY="130763">
        <dgm:presLayoutVars>
          <dgm:bulletEnabled val="1"/>
        </dgm:presLayoutVars>
      </dgm:prSet>
      <dgm:spPr/>
      <dgm:t>
        <a:bodyPr/>
        <a:lstStyle/>
        <a:p>
          <a:endParaRPr lang="en-US"/>
        </a:p>
      </dgm:t>
    </dgm:pt>
    <dgm:pt modelId="{2F2E690F-0370-4CE7-99EA-691838C9081B}" type="pres">
      <dgm:prSet presAssocID="{CC55538B-3B09-4E9F-877D-7D4FB05A20D8}" presName="sibTrans" presStyleCnt="0"/>
      <dgm:spPr/>
    </dgm:pt>
    <dgm:pt modelId="{D62CCB3D-C0B5-4702-B0E7-2BCC3AC6BED6}" type="pres">
      <dgm:prSet presAssocID="{36E5B5FE-7A44-47A1-8F92-B088257A2152}" presName="node" presStyleLbl="node1" presStyleIdx="2" presStyleCnt="5" custScaleY="127084">
        <dgm:presLayoutVars>
          <dgm:bulletEnabled val="1"/>
        </dgm:presLayoutVars>
      </dgm:prSet>
      <dgm:spPr/>
      <dgm:t>
        <a:bodyPr/>
        <a:lstStyle/>
        <a:p>
          <a:endParaRPr lang="en-US"/>
        </a:p>
      </dgm:t>
    </dgm:pt>
    <dgm:pt modelId="{41E36F34-9D51-413F-8CB8-323CFB9F70DD}" type="pres">
      <dgm:prSet presAssocID="{BC0418CD-7831-4545-B1D9-93D351CF53C3}" presName="sibTrans" presStyleCnt="0"/>
      <dgm:spPr/>
    </dgm:pt>
    <dgm:pt modelId="{65DCAB72-4323-4909-83B5-EA97756B63D0}" type="pres">
      <dgm:prSet presAssocID="{0C7D3D51-F412-476C-9C1C-D9011C5FB7E6}" presName="node" presStyleLbl="node1" presStyleIdx="3" presStyleCnt="5">
        <dgm:presLayoutVars>
          <dgm:bulletEnabled val="1"/>
        </dgm:presLayoutVars>
      </dgm:prSet>
      <dgm:spPr/>
      <dgm:t>
        <a:bodyPr/>
        <a:lstStyle/>
        <a:p>
          <a:endParaRPr lang="en-US"/>
        </a:p>
      </dgm:t>
    </dgm:pt>
    <dgm:pt modelId="{B95B399B-B4B9-4137-9378-9EB29B8F4BD6}" type="pres">
      <dgm:prSet presAssocID="{F5A1DABB-6DD6-47EE-99A8-4582EBF4C827}" presName="sibTrans" presStyleCnt="0"/>
      <dgm:spPr/>
    </dgm:pt>
    <dgm:pt modelId="{52FDF2A5-21FC-4943-A856-33657F608538}" type="pres">
      <dgm:prSet presAssocID="{D82838E6-C31C-4EBD-B58C-0C991331B678}" presName="node" presStyleLbl="node1" presStyleIdx="4" presStyleCnt="5" custScaleY="145370">
        <dgm:presLayoutVars>
          <dgm:bulletEnabled val="1"/>
        </dgm:presLayoutVars>
      </dgm:prSet>
      <dgm:spPr/>
      <dgm:t>
        <a:bodyPr/>
        <a:lstStyle/>
        <a:p>
          <a:endParaRPr lang="en-US"/>
        </a:p>
      </dgm:t>
    </dgm:pt>
  </dgm:ptLst>
  <dgm:cxnLst>
    <dgm:cxn modelId="{48E6EA64-6032-4F04-8F72-5248C2E2D075}" type="presOf" srcId="{36E5B5FE-7A44-47A1-8F92-B088257A2152}" destId="{D62CCB3D-C0B5-4702-B0E7-2BCC3AC6BED6}" srcOrd="0" destOrd="0" presId="urn:microsoft.com/office/officeart/2005/8/layout/default#3"/>
    <dgm:cxn modelId="{A5311325-3539-44AE-84DD-B20CF5449689}" type="presOf" srcId="{0C7D3D51-F412-476C-9C1C-D9011C5FB7E6}" destId="{65DCAB72-4323-4909-83B5-EA97756B63D0}" srcOrd="0" destOrd="0" presId="urn:microsoft.com/office/officeart/2005/8/layout/default#3"/>
    <dgm:cxn modelId="{809D3E3E-5B89-4812-988A-3284DCCC93E2}" srcId="{98CED798-24A6-4160-A4DF-B0E5BB8236C2}" destId="{D82838E6-C31C-4EBD-B58C-0C991331B678}" srcOrd="4" destOrd="0" parTransId="{DC284D5C-B7A8-4E26-BDF6-E69402B2873F}" sibTransId="{74B5F767-2303-4D5A-8FD7-570D52523413}"/>
    <dgm:cxn modelId="{0970C28C-B543-4BB9-B73B-7138CF506D20}" type="presOf" srcId="{91F5AF42-2E8E-47F5-BC8E-D4C7FA9FA290}" destId="{8EA24BC0-0B8D-42E9-A25F-7CA5AD90CCA1}" srcOrd="0" destOrd="0" presId="urn:microsoft.com/office/officeart/2005/8/layout/default#3"/>
    <dgm:cxn modelId="{B839479B-1184-4E35-BE82-9B2BF57C2ACF}" type="presOf" srcId="{98CED798-24A6-4160-A4DF-B0E5BB8236C2}" destId="{906887FB-01DE-46E1-9312-97F8DF38EE6D}" srcOrd="0" destOrd="0" presId="urn:microsoft.com/office/officeart/2005/8/layout/default#3"/>
    <dgm:cxn modelId="{9B733E90-0A42-40E8-A9B3-FD0D5414410B}" srcId="{98CED798-24A6-4160-A4DF-B0E5BB8236C2}" destId="{280D5902-A14D-4C39-A125-DEF43C7815E8}" srcOrd="1" destOrd="0" parTransId="{0BF6BCDE-F41A-4644-928D-D095CDC58CED}" sibTransId="{CC55538B-3B09-4E9F-877D-7D4FB05A20D8}"/>
    <dgm:cxn modelId="{D3DE9C9A-EFE2-4F42-AA0D-F63AEC75E5F0}" type="presOf" srcId="{280D5902-A14D-4C39-A125-DEF43C7815E8}" destId="{A3974D1E-D32E-47DA-BFE3-BD66226FC69C}" srcOrd="0" destOrd="0" presId="urn:microsoft.com/office/officeart/2005/8/layout/default#3"/>
    <dgm:cxn modelId="{0B09B76E-575C-4538-B657-D7D89A9655B8}" srcId="{98CED798-24A6-4160-A4DF-B0E5BB8236C2}" destId="{91F5AF42-2E8E-47F5-BC8E-D4C7FA9FA290}" srcOrd="0" destOrd="0" parTransId="{3A37C892-50B7-47F1-86AA-3FDF5EB4EE9B}" sibTransId="{63B1AD43-9D20-4050-A552-EF02B5A2392B}"/>
    <dgm:cxn modelId="{D8DEC7DD-F685-444B-A469-3AF242CCEF0B}" srcId="{98CED798-24A6-4160-A4DF-B0E5BB8236C2}" destId="{36E5B5FE-7A44-47A1-8F92-B088257A2152}" srcOrd="2" destOrd="0" parTransId="{7926F024-4AEC-4671-BBB1-3CE0B2112B8B}" sibTransId="{BC0418CD-7831-4545-B1D9-93D351CF53C3}"/>
    <dgm:cxn modelId="{AA16D4EF-1C1C-4BFF-B299-D5D884B56952}" srcId="{98CED798-24A6-4160-A4DF-B0E5BB8236C2}" destId="{0C7D3D51-F412-476C-9C1C-D9011C5FB7E6}" srcOrd="3" destOrd="0" parTransId="{400E46CD-A113-4830-88F5-A1B2F4D84554}" sibTransId="{F5A1DABB-6DD6-47EE-99A8-4582EBF4C827}"/>
    <dgm:cxn modelId="{36A07725-B4D1-48E0-83B5-8BEAC4BD1426}" type="presOf" srcId="{D82838E6-C31C-4EBD-B58C-0C991331B678}" destId="{52FDF2A5-21FC-4943-A856-33657F608538}" srcOrd="0" destOrd="0" presId="urn:microsoft.com/office/officeart/2005/8/layout/default#3"/>
    <dgm:cxn modelId="{4F56A3F0-B804-4225-B9F6-F76B37B5D0FF}" type="presParOf" srcId="{906887FB-01DE-46E1-9312-97F8DF38EE6D}" destId="{8EA24BC0-0B8D-42E9-A25F-7CA5AD90CCA1}" srcOrd="0" destOrd="0" presId="urn:microsoft.com/office/officeart/2005/8/layout/default#3"/>
    <dgm:cxn modelId="{9933610D-544E-46AF-8713-4EB93CB49075}" type="presParOf" srcId="{906887FB-01DE-46E1-9312-97F8DF38EE6D}" destId="{6C2FC485-DEBF-4CB8-855D-A9838793F3F3}" srcOrd="1" destOrd="0" presId="urn:microsoft.com/office/officeart/2005/8/layout/default#3"/>
    <dgm:cxn modelId="{847B672D-E472-405F-B3C6-5CA81B133A0C}" type="presParOf" srcId="{906887FB-01DE-46E1-9312-97F8DF38EE6D}" destId="{A3974D1E-D32E-47DA-BFE3-BD66226FC69C}" srcOrd="2" destOrd="0" presId="urn:microsoft.com/office/officeart/2005/8/layout/default#3"/>
    <dgm:cxn modelId="{8E39335E-5F50-49FD-8F5D-BF615C575C12}" type="presParOf" srcId="{906887FB-01DE-46E1-9312-97F8DF38EE6D}" destId="{2F2E690F-0370-4CE7-99EA-691838C9081B}" srcOrd="3" destOrd="0" presId="urn:microsoft.com/office/officeart/2005/8/layout/default#3"/>
    <dgm:cxn modelId="{A965D671-77C4-411A-AECC-A9440FB1A8EA}" type="presParOf" srcId="{906887FB-01DE-46E1-9312-97F8DF38EE6D}" destId="{D62CCB3D-C0B5-4702-B0E7-2BCC3AC6BED6}" srcOrd="4" destOrd="0" presId="urn:microsoft.com/office/officeart/2005/8/layout/default#3"/>
    <dgm:cxn modelId="{24536A41-BA48-4C78-976A-A3119AD8370E}" type="presParOf" srcId="{906887FB-01DE-46E1-9312-97F8DF38EE6D}" destId="{41E36F34-9D51-413F-8CB8-323CFB9F70DD}" srcOrd="5" destOrd="0" presId="urn:microsoft.com/office/officeart/2005/8/layout/default#3"/>
    <dgm:cxn modelId="{9537281E-04AE-4DCC-BF6A-81F46488FED1}" type="presParOf" srcId="{906887FB-01DE-46E1-9312-97F8DF38EE6D}" destId="{65DCAB72-4323-4909-83B5-EA97756B63D0}" srcOrd="6" destOrd="0" presId="urn:microsoft.com/office/officeart/2005/8/layout/default#3"/>
    <dgm:cxn modelId="{EC25D259-07E2-4C71-B827-5EF2F844D6DC}" type="presParOf" srcId="{906887FB-01DE-46E1-9312-97F8DF38EE6D}" destId="{B95B399B-B4B9-4137-9378-9EB29B8F4BD6}" srcOrd="7" destOrd="0" presId="urn:microsoft.com/office/officeart/2005/8/layout/default#3"/>
    <dgm:cxn modelId="{84596A2C-9720-4458-B657-C385CFEB2E5B}" type="presParOf" srcId="{906887FB-01DE-46E1-9312-97F8DF38EE6D}" destId="{52FDF2A5-21FC-4943-A856-33657F608538}" srcOrd="8" destOrd="0" presId="urn:microsoft.com/office/officeart/2005/8/layout/defaul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452D87-0874-46DA-B904-7155DFC117EB}" type="doc">
      <dgm:prSet loTypeId="urn:microsoft.com/office/officeart/2005/8/layout/default#8" loCatId="list" qsTypeId="urn:microsoft.com/office/officeart/2005/8/quickstyle/simple1#10" qsCatId="simple" csTypeId="urn:microsoft.com/office/officeart/2005/8/colors/accent2_4#2" csCatId="accent1" phldr="1"/>
      <dgm:spPr/>
      <dgm:t>
        <a:bodyPr/>
        <a:lstStyle/>
        <a:p>
          <a:endParaRPr lang="en-US"/>
        </a:p>
      </dgm:t>
    </dgm:pt>
    <dgm:pt modelId="{8E215F46-4667-454B-95D2-79BF1E87A96E}">
      <dgm:prSet phldrT="[Text]"/>
      <dgm:spPr/>
      <dgm:t>
        <a:bodyPr/>
        <a:lstStyle/>
        <a:p>
          <a:r>
            <a:rPr lang="en-US" dirty="0" smtClean="0"/>
            <a:t>predict customer </a:t>
          </a:r>
          <a:r>
            <a:rPr lang="en-US" dirty="0" err="1" smtClean="0"/>
            <a:t>behaviour</a:t>
          </a:r>
          <a:endParaRPr lang="en-US" dirty="0"/>
        </a:p>
      </dgm:t>
    </dgm:pt>
    <dgm:pt modelId="{A08F6BE3-D11F-4E5C-A097-48AEBB61D6E1}" type="parTrans" cxnId="{5F148539-F47F-45A6-94BB-C4CF093D95C6}">
      <dgm:prSet/>
      <dgm:spPr/>
      <dgm:t>
        <a:bodyPr/>
        <a:lstStyle/>
        <a:p>
          <a:endParaRPr lang="en-US"/>
        </a:p>
      </dgm:t>
    </dgm:pt>
    <dgm:pt modelId="{61B12855-23E2-4FB2-A117-CDB1055BFAA1}" type="sibTrans" cxnId="{5F148539-F47F-45A6-94BB-C4CF093D95C6}">
      <dgm:prSet/>
      <dgm:spPr/>
      <dgm:t>
        <a:bodyPr/>
        <a:lstStyle/>
        <a:p>
          <a:endParaRPr lang="en-US"/>
        </a:p>
      </dgm:t>
    </dgm:pt>
    <dgm:pt modelId="{2CA57466-A7F2-4E52-A2F2-42738856915F}">
      <dgm:prSet phldrT="[Text]"/>
      <dgm:spPr/>
      <dgm:t>
        <a:bodyPr/>
        <a:lstStyle/>
        <a:p>
          <a:r>
            <a:rPr lang="en-US" dirty="0" smtClean="0"/>
            <a:t>Improve Library products and services</a:t>
          </a:r>
          <a:endParaRPr lang="en-US" dirty="0"/>
        </a:p>
      </dgm:t>
    </dgm:pt>
    <dgm:pt modelId="{6628F048-E616-4CE3-9D07-5FE95F478C50}" type="parTrans" cxnId="{BF5AC307-8111-4844-AB8B-851374233541}">
      <dgm:prSet/>
      <dgm:spPr/>
      <dgm:t>
        <a:bodyPr/>
        <a:lstStyle/>
        <a:p>
          <a:endParaRPr lang="en-US"/>
        </a:p>
      </dgm:t>
    </dgm:pt>
    <dgm:pt modelId="{1297C6DF-0871-4FB4-BCF8-AC98E46C6716}" type="sibTrans" cxnId="{BF5AC307-8111-4844-AB8B-851374233541}">
      <dgm:prSet/>
      <dgm:spPr/>
      <dgm:t>
        <a:bodyPr/>
        <a:lstStyle/>
        <a:p>
          <a:endParaRPr lang="en-US"/>
        </a:p>
      </dgm:t>
    </dgm:pt>
    <dgm:pt modelId="{246BE7B2-E81B-47A0-AD04-7ACC28682FEA}">
      <dgm:prSet phldrT="[Text]"/>
      <dgm:spPr/>
      <dgm:t>
        <a:bodyPr/>
        <a:lstStyle/>
        <a:p>
          <a:r>
            <a:rPr lang="en-US" dirty="0" smtClean="0"/>
            <a:t>keep track of all  inventories</a:t>
          </a:r>
          <a:endParaRPr lang="en-US" dirty="0"/>
        </a:p>
      </dgm:t>
    </dgm:pt>
    <dgm:pt modelId="{D559383C-DC6B-4A4E-80E2-44CA7E9026FE}" type="parTrans" cxnId="{8EA3A360-5A33-46FD-BAF7-E420AA721D70}">
      <dgm:prSet/>
      <dgm:spPr/>
      <dgm:t>
        <a:bodyPr/>
        <a:lstStyle/>
        <a:p>
          <a:endParaRPr lang="en-US"/>
        </a:p>
      </dgm:t>
    </dgm:pt>
    <dgm:pt modelId="{BB9AE3B9-AE94-404D-BB40-E3BE74B7444F}" type="sibTrans" cxnId="{8EA3A360-5A33-46FD-BAF7-E420AA721D70}">
      <dgm:prSet/>
      <dgm:spPr/>
      <dgm:t>
        <a:bodyPr/>
        <a:lstStyle/>
        <a:p>
          <a:endParaRPr lang="en-US"/>
        </a:p>
      </dgm:t>
    </dgm:pt>
    <dgm:pt modelId="{4D24C49C-844A-4A29-9CAB-1DFA0FB39548}">
      <dgm:prSet phldrT="[Text]"/>
      <dgm:spPr/>
      <dgm:t>
        <a:bodyPr/>
        <a:lstStyle/>
        <a:p>
          <a:r>
            <a:rPr lang="en-US" dirty="0" smtClean="0"/>
            <a:t>analyze  Data &amp; perform routine tasks</a:t>
          </a:r>
          <a:endParaRPr lang="en-US" dirty="0"/>
        </a:p>
      </dgm:t>
    </dgm:pt>
    <dgm:pt modelId="{B1145B09-CA8C-45D0-A749-3BE28D4066C9}" type="parTrans" cxnId="{C9A996F7-9BA6-4EEA-86AA-AF86C5A626EA}">
      <dgm:prSet/>
      <dgm:spPr/>
      <dgm:t>
        <a:bodyPr/>
        <a:lstStyle/>
        <a:p>
          <a:endParaRPr lang="en-US"/>
        </a:p>
      </dgm:t>
    </dgm:pt>
    <dgm:pt modelId="{CE7C0601-7394-49B5-8C40-B77143AEABC3}" type="sibTrans" cxnId="{C9A996F7-9BA6-4EEA-86AA-AF86C5A626EA}">
      <dgm:prSet/>
      <dgm:spPr/>
      <dgm:t>
        <a:bodyPr/>
        <a:lstStyle/>
        <a:p>
          <a:endParaRPr lang="en-US"/>
        </a:p>
      </dgm:t>
    </dgm:pt>
    <dgm:pt modelId="{AB5274DE-9D5E-4DA8-B613-B5BAC9C1382C}">
      <dgm:prSet phldrT="[Text]"/>
      <dgm:spPr/>
      <dgm:t>
        <a:bodyPr/>
        <a:lstStyle/>
        <a:p>
          <a:r>
            <a:rPr lang="en-US" dirty="0" smtClean="0"/>
            <a:t> support remote access to library services</a:t>
          </a:r>
          <a:endParaRPr lang="en-US" dirty="0"/>
        </a:p>
      </dgm:t>
    </dgm:pt>
    <dgm:pt modelId="{7A1E05C9-CDA8-403D-AD0F-1DC9B22C4DC9}" type="parTrans" cxnId="{056B67FD-96FB-49CA-AA7E-8A8ACE0BD8A7}">
      <dgm:prSet/>
      <dgm:spPr/>
      <dgm:t>
        <a:bodyPr/>
        <a:lstStyle/>
        <a:p>
          <a:endParaRPr lang="en-US"/>
        </a:p>
      </dgm:t>
    </dgm:pt>
    <dgm:pt modelId="{4C9DAE55-F4E1-4502-AB80-BDE17F15F1AD}" type="sibTrans" cxnId="{056B67FD-96FB-49CA-AA7E-8A8ACE0BD8A7}">
      <dgm:prSet/>
      <dgm:spPr/>
      <dgm:t>
        <a:bodyPr/>
        <a:lstStyle/>
        <a:p>
          <a:endParaRPr lang="en-US"/>
        </a:p>
      </dgm:t>
    </dgm:pt>
    <dgm:pt modelId="{7B12770B-C932-431F-AFC4-A9B348B79BE7}" type="pres">
      <dgm:prSet presAssocID="{38452D87-0874-46DA-B904-7155DFC117EB}" presName="diagram" presStyleCnt="0">
        <dgm:presLayoutVars>
          <dgm:dir/>
          <dgm:resizeHandles val="exact"/>
        </dgm:presLayoutVars>
      </dgm:prSet>
      <dgm:spPr/>
      <dgm:t>
        <a:bodyPr/>
        <a:lstStyle/>
        <a:p>
          <a:endParaRPr lang="en-US"/>
        </a:p>
      </dgm:t>
    </dgm:pt>
    <dgm:pt modelId="{66D25A49-BB48-449A-A24C-8AF72956D435}" type="pres">
      <dgm:prSet presAssocID="{8E215F46-4667-454B-95D2-79BF1E87A96E}" presName="node" presStyleLbl="node1" presStyleIdx="0" presStyleCnt="5">
        <dgm:presLayoutVars>
          <dgm:bulletEnabled val="1"/>
        </dgm:presLayoutVars>
      </dgm:prSet>
      <dgm:spPr/>
      <dgm:t>
        <a:bodyPr/>
        <a:lstStyle/>
        <a:p>
          <a:endParaRPr lang="en-US"/>
        </a:p>
      </dgm:t>
    </dgm:pt>
    <dgm:pt modelId="{E7EA9773-F444-4F62-8EC8-4896DBF39367}" type="pres">
      <dgm:prSet presAssocID="{61B12855-23E2-4FB2-A117-CDB1055BFAA1}" presName="sibTrans" presStyleCnt="0"/>
      <dgm:spPr/>
    </dgm:pt>
    <dgm:pt modelId="{51E7E7CC-D67C-4085-B4D1-C266AEB14E92}" type="pres">
      <dgm:prSet presAssocID="{2CA57466-A7F2-4E52-A2F2-42738856915F}" presName="node" presStyleLbl="node1" presStyleIdx="1" presStyleCnt="5">
        <dgm:presLayoutVars>
          <dgm:bulletEnabled val="1"/>
        </dgm:presLayoutVars>
      </dgm:prSet>
      <dgm:spPr/>
      <dgm:t>
        <a:bodyPr/>
        <a:lstStyle/>
        <a:p>
          <a:endParaRPr lang="en-US"/>
        </a:p>
      </dgm:t>
    </dgm:pt>
    <dgm:pt modelId="{F631995D-6BB9-45F5-A344-FBFAEDFD9374}" type="pres">
      <dgm:prSet presAssocID="{1297C6DF-0871-4FB4-BCF8-AC98E46C6716}" presName="sibTrans" presStyleCnt="0"/>
      <dgm:spPr/>
    </dgm:pt>
    <dgm:pt modelId="{DAC5DC8C-691D-4807-B7FE-D4AE8765AB89}" type="pres">
      <dgm:prSet presAssocID="{246BE7B2-E81B-47A0-AD04-7ACC28682FEA}" presName="node" presStyleLbl="node1" presStyleIdx="2" presStyleCnt="5">
        <dgm:presLayoutVars>
          <dgm:bulletEnabled val="1"/>
        </dgm:presLayoutVars>
      </dgm:prSet>
      <dgm:spPr/>
      <dgm:t>
        <a:bodyPr/>
        <a:lstStyle/>
        <a:p>
          <a:endParaRPr lang="en-US"/>
        </a:p>
      </dgm:t>
    </dgm:pt>
    <dgm:pt modelId="{46C64EFA-B7FC-48EC-8EAC-957E4C0DC28C}" type="pres">
      <dgm:prSet presAssocID="{BB9AE3B9-AE94-404D-BB40-E3BE74B7444F}" presName="sibTrans" presStyleCnt="0"/>
      <dgm:spPr/>
    </dgm:pt>
    <dgm:pt modelId="{35F31945-5649-4CCA-9B50-8F82F7445742}" type="pres">
      <dgm:prSet presAssocID="{4D24C49C-844A-4A29-9CAB-1DFA0FB39548}" presName="node" presStyleLbl="node1" presStyleIdx="3" presStyleCnt="5">
        <dgm:presLayoutVars>
          <dgm:bulletEnabled val="1"/>
        </dgm:presLayoutVars>
      </dgm:prSet>
      <dgm:spPr/>
      <dgm:t>
        <a:bodyPr/>
        <a:lstStyle/>
        <a:p>
          <a:endParaRPr lang="en-US"/>
        </a:p>
      </dgm:t>
    </dgm:pt>
    <dgm:pt modelId="{B59E7EF9-49E0-40C1-B27B-7AE5A227F7ED}" type="pres">
      <dgm:prSet presAssocID="{CE7C0601-7394-49B5-8C40-B77143AEABC3}" presName="sibTrans" presStyleCnt="0"/>
      <dgm:spPr/>
    </dgm:pt>
    <dgm:pt modelId="{DE732A2C-EA10-432A-9F18-EAFD300CA306}" type="pres">
      <dgm:prSet presAssocID="{AB5274DE-9D5E-4DA8-B613-B5BAC9C1382C}" presName="node" presStyleLbl="node1" presStyleIdx="4" presStyleCnt="5">
        <dgm:presLayoutVars>
          <dgm:bulletEnabled val="1"/>
        </dgm:presLayoutVars>
      </dgm:prSet>
      <dgm:spPr/>
      <dgm:t>
        <a:bodyPr/>
        <a:lstStyle/>
        <a:p>
          <a:endParaRPr lang="en-US"/>
        </a:p>
      </dgm:t>
    </dgm:pt>
  </dgm:ptLst>
  <dgm:cxnLst>
    <dgm:cxn modelId="{C9A996F7-9BA6-4EEA-86AA-AF86C5A626EA}" srcId="{38452D87-0874-46DA-B904-7155DFC117EB}" destId="{4D24C49C-844A-4A29-9CAB-1DFA0FB39548}" srcOrd="3" destOrd="0" parTransId="{B1145B09-CA8C-45D0-A749-3BE28D4066C9}" sibTransId="{CE7C0601-7394-49B5-8C40-B77143AEABC3}"/>
    <dgm:cxn modelId="{056B67FD-96FB-49CA-AA7E-8A8ACE0BD8A7}" srcId="{38452D87-0874-46DA-B904-7155DFC117EB}" destId="{AB5274DE-9D5E-4DA8-B613-B5BAC9C1382C}" srcOrd="4" destOrd="0" parTransId="{7A1E05C9-CDA8-403D-AD0F-1DC9B22C4DC9}" sibTransId="{4C9DAE55-F4E1-4502-AB80-BDE17F15F1AD}"/>
    <dgm:cxn modelId="{B579D08E-B14D-4E52-82BB-982500A386AD}" type="presOf" srcId="{AB5274DE-9D5E-4DA8-B613-B5BAC9C1382C}" destId="{DE732A2C-EA10-432A-9F18-EAFD300CA306}" srcOrd="0" destOrd="0" presId="urn:microsoft.com/office/officeart/2005/8/layout/default#8"/>
    <dgm:cxn modelId="{5F148539-F47F-45A6-94BB-C4CF093D95C6}" srcId="{38452D87-0874-46DA-B904-7155DFC117EB}" destId="{8E215F46-4667-454B-95D2-79BF1E87A96E}" srcOrd="0" destOrd="0" parTransId="{A08F6BE3-D11F-4E5C-A097-48AEBB61D6E1}" sibTransId="{61B12855-23E2-4FB2-A117-CDB1055BFAA1}"/>
    <dgm:cxn modelId="{63BC1F4B-C45E-4836-AEC6-3BF5073BD8A4}" type="presOf" srcId="{2CA57466-A7F2-4E52-A2F2-42738856915F}" destId="{51E7E7CC-D67C-4085-B4D1-C266AEB14E92}" srcOrd="0" destOrd="0" presId="urn:microsoft.com/office/officeart/2005/8/layout/default#8"/>
    <dgm:cxn modelId="{8EA3A360-5A33-46FD-BAF7-E420AA721D70}" srcId="{38452D87-0874-46DA-B904-7155DFC117EB}" destId="{246BE7B2-E81B-47A0-AD04-7ACC28682FEA}" srcOrd="2" destOrd="0" parTransId="{D559383C-DC6B-4A4E-80E2-44CA7E9026FE}" sibTransId="{BB9AE3B9-AE94-404D-BB40-E3BE74B7444F}"/>
    <dgm:cxn modelId="{C82D1FFD-EA77-4B93-A6B2-2ED379E7444D}" type="presOf" srcId="{38452D87-0874-46DA-B904-7155DFC117EB}" destId="{7B12770B-C932-431F-AFC4-A9B348B79BE7}" srcOrd="0" destOrd="0" presId="urn:microsoft.com/office/officeart/2005/8/layout/default#8"/>
    <dgm:cxn modelId="{7D54D9D6-D5C2-4696-89B7-8DDE61E14802}" type="presOf" srcId="{8E215F46-4667-454B-95D2-79BF1E87A96E}" destId="{66D25A49-BB48-449A-A24C-8AF72956D435}" srcOrd="0" destOrd="0" presId="urn:microsoft.com/office/officeart/2005/8/layout/default#8"/>
    <dgm:cxn modelId="{06E11E64-1828-4400-BE57-434EE7515CA9}" type="presOf" srcId="{4D24C49C-844A-4A29-9CAB-1DFA0FB39548}" destId="{35F31945-5649-4CCA-9B50-8F82F7445742}" srcOrd="0" destOrd="0" presId="urn:microsoft.com/office/officeart/2005/8/layout/default#8"/>
    <dgm:cxn modelId="{B437168E-E47E-4428-92F8-EF02B0A1F937}" type="presOf" srcId="{246BE7B2-E81B-47A0-AD04-7ACC28682FEA}" destId="{DAC5DC8C-691D-4807-B7FE-D4AE8765AB89}" srcOrd="0" destOrd="0" presId="urn:microsoft.com/office/officeart/2005/8/layout/default#8"/>
    <dgm:cxn modelId="{BF5AC307-8111-4844-AB8B-851374233541}" srcId="{38452D87-0874-46DA-B904-7155DFC117EB}" destId="{2CA57466-A7F2-4E52-A2F2-42738856915F}" srcOrd="1" destOrd="0" parTransId="{6628F048-E616-4CE3-9D07-5FE95F478C50}" sibTransId="{1297C6DF-0871-4FB4-BCF8-AC98E46C6716}"/>
    <dgm:cxn modelId="{2BEA1A70-E688-4A83-AC1A-7A7C2EC6EF43}" type="presParOf" srcId="{7B12770B-C932-431F-AFC4-A9B348B79BE7}" destId="{66D25A49-BB48-449A-A24C-8AF72956D435}" srcOrd="0" destOrd="0" presId="urn:microsoft.com/office/officeart/2005/8/layout/default#8"/>
    <dgm:cxn modelId="{05FCF08C-1D0D-4453-99E8-5DCC8D21AE98}" type="presParOf" srcId="{7B12770B-C932-431F-AFC4-A9B348B79BE7}" destId="{E7EA9773-F444-4F62-8EC8-4896DBF39367}" srcOrd="1" destOrd="0" presId="urn:microsoft.com/office/officeart/2005/8/layout/default#8"/>
    <dgm:cxn modelId="{2E653CFA-6897-46B8-BF72-611A4E98E499}" type="presParOf" srcId="{7B12770B-C932-431F-AFC4-A9B348B79BE7}" destId="{51E7E7CC-D67C-4085-B4D1-C266AEB14E92}" srcOrd="2" destOrd="0" presId="urn:microsoft.com/office/officeart/2005/8/layout/default#8"/>
    <dgm:cxn modelId="{563481D0-0E81-46C2-B2D4-01C96E3BE0B1}" type="presParOf" srcId="{7B12770B-C932-431F-AFC4-A9B348B79BE7}" destId="{F631995D-6BB9-45F5-A344-FBFAEDFD9374}" srcOrd="3" destOrd="0" presId="urn:microsoft.com/office/officeart/2005/8/layout/default#8"/>
    <dgm:cxn modelId="{EF828867-3C3C-465A-9C48-9565582B425E}" type="presParOf" srcId="{7B12770B-C932-431F-AFC4-A9B348B79BE7}" destId="{DAC5DC8C-691D-4807-B7FE-D4AE8765AB89}" srcOrd="4" destOrd="0" presId="urn:microsoft.com/office/officeart/2005/8/layout/default#8"/>
    <dgm:cxn modelId="{A74978A0-BFEE-432F-866A-F36ADEB97171}" type="presParOf" srcId="{7B12770B-C932-431F-AFC4-A9B348B79BE7}" destId="{46C64EFA-B7FC-48EC-8EAC-957E4C0DC28C}" srcOrd="5" destOrd="0" presId="urn:microsoft.com/office/officeart/2005/8/layout/default#8"/>
    <dgm:cxn modelId="{AC468077-39C8-40D7-B208-86AD645F355C}" type="presParOf" srcId="{7B12770B-C932-431F-AFC4-A9B348B79BE7}" destId="{35F31945-5649-4CCA-9B50-8F82F7445742}" srcOrd="6" destOrd="0" presId="urn:microsoft.com/office/officeart/2005/8/layout/default#8"/>
    <dgm:cxn modelId="{7FEC5778-92F4-479C-936D-65CBFB856D6B}" type="presParOf" srcId="{7B12770B-C932-431F-AFC4-A9B348B79BE7}" destId="{B59E7EF9-49E0-40C1-B27B-7AE5A227F7ED}" srcOrd="7" destOrd="0" presId="urn:microsoft.com/office/officeart/2005/8/layout/default#8"/>
    <dgm:cxn modelId="{776CB743-ADB9-42B0-897B-D57F9041AA32}" type="presParOf" srcId="{7B12770B-C932-431F-AFC4-A9B348B79BE7}" destId="{DE732A2C-EA10-432A-9F18-EAFD300CA306}" srcOrd="8" destOrd="0" presId="urn:microsoft.com/office/officeart/2005/8/layout/default#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A24BC0-0B8D-42E9-A25F-7CA5AD90CCA1}">
      <dsp:nvSpPr>
        <dsp:cNvPr id="0" name=""/>
        <dsp:cNvSpPr/>
      </dsp:nvSpPr>
      <dsp:spPr>
        <a:xfrm>
          <a:off x="471" y="48934"/>
          <a:ext cx="1840748" cy="144421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100000"/>
            </a:lnSpc>
            <a:spcBef>
              <a:spcPct val="0"/>
            </a:spcBef>
            <a:spcAft>
              <a:spcPct val="35000"/>
            </a:spcAft>
          </a:pPr>
          <a:r>
            <a:rPr lang="en-US" sz="1700" kern="1200"/>
            <a:t>digital opportunity index score 0.41 is LOW</a:t>
          </a:r>
        </a:p>
      </dsp:txBody>
      <dsp:txXfrm>
        <a:off x="471" y="48934"/>
        <a:ext cx="1840748" cy="1444210"/>
      </dsp:txXfrm>
    </dsp:sp>
    <dsp:sp modelId="{A3974D1E-D32E-47DA-BFE3-BD66226FC69C}">
      <dsp:nvSpPr>
        <dsp:cNvPr id="0" name=""/>
        <dsp:cNvSpPr/>
      </dsp:nvSpPr>
      <dsp:spPr>
        <a:xfrm>
          <a:off x="2025294" y="48934"/>
          <a:ext cx="1840748" cy="144421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100000"/>
            </a:lnSpc>
            <a:spcBef>
              <a:spcPct val="0"/>
            </a:spcBef>
            <a:spcAft>
              <a:spcPct val="35000"/>
            </a:spcAft>
          </a:pPr>
          <a:r>
            <a:rPr lang="en-US" sz="1700" kern="1200"/>
            <a:t>ownership and access to personal computers 4.5%</a:t>
          </a:r>
        </a:p>
      </dsp:txBody>
      <dsp:txXfrm>
        <a:off x="2025294" y="48934"/>
        <a:ext cx="1840748" cy="1444210"/>
      </dsp:txXfrm>
    </dsp:sp>
    <dsp:sp modelId="{D62CCB3D-C0B5-4702-B0E7-2BCC3AC6BED6}">
      <dsp:nvSpPr>
        <dsp:cNvPr id="0" name=""/>
        <dsp:cNvSpPr/>
      </dsp:nvSpPr>
      <dsp:spPr>
        <a:xfrm>
          <a:off x="471" y="1677220"/>
          <a:ext cx="1840748" cy="1403577"/>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100000"/>
            </a:lnSpc>
            <a:spcBef>
              <a:spcPct val="0"/>
            </a:spcBef>
            <a:spcAft>
              <a:spcPct val="35000"/>
            </a:spcAft>
          </a:pPr>
          <a:r>
            <a:rPr lang="en-US" sz="1700" kern="1200"/>
            <a:t>Internet penetration, access via mobile devices 48% Aug,2021</a:t>
          </a:r>
        </a:p>
      </dsp:txBody>
      <dsp:txXfrm>
        <a:off x="471" y="1677220"/>
        <a:ext cx="1840748" cy="1403577"/>
      </dsp:txXfrm>
    </dsp:sp>
    <dsp:sp modelId="{65DCAB72-4323-4909-83B5-EA97756B63D0}">
      <dsp:nvSpPr>
        <dsp:cNvPr id="0" name=""/>
        <dsp:cNvSpPr/>
      </dsp:nvSpPr>
      <dsp:spPr>
        <a:xfrm>
          <a:off x="2025294" y="1826784"/>
          <a:ext cx="1840748" cy="1104448"/>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100000"/>
            </a:lnSpc>
            <a:spcBef>
              <a:spcPct val="0"/>
            </a:spcBef>
            <a:spcAft>
              <a:spcPct val="35000"/>
            </a:spcAft>
          </a:pPr>
          <a:r>
            <a:rPr lang="en-US" sz="1700" kern="1200"/>
            <a:t>over 108 million internet users in Nigeria in July 2021</a:t>
          </a:r>
        </a:p>
      </dsp:txBody>
      <dsp:txXfrm>
        <a:off x="2025294" y="1826784"/>
        <a:ext cx="1840748" cy="1104448"/>
      </dsp:txXfrm>
    </dsp:sp>
    <dsp:sp modelId="{52FDF2A5-21FC-4943-A856-33657F608538}">
      <dsp:nvSpPr>
        <dsp:cNvPr id="0" name=""/>
        <dsp:cNvSpPr/>
      </dsp:nvSpPr>
      <dsp:spPr>
        <a:xfrm>
          <a:off x="1012883" y="3264872"/>
          <a:ext cx="1840748" cy="1605537"/>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100000"/>
            </a:lnSpc>
            <a:spcBef>
              <a:spcPct val="0"/>
            </a:spcBef>
            <a:spcAft>
              <a:spcPct val="35000"/>
            </a:spcAft>
          </a:pPr>
          <a:r>
            <a:rPr lang="en-US" sz="1700" kern="1200"/>
            <a:t>In 2026, almost all the internet users are expected to use a mobile device</a:t>
          </a:r>
        </a:p>
      </dsp:txBody>
      <dsp:txXfrm>
        <a:off x="1012883" y="3264872"/>
        <a:ext cx="1840748" cy="16055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D25A49-BB48-449A-A24C-8AF72956D435}">
      <dsp:nvSpPr>
        <dsp:cNvPr id="0" name=""/>
        <dsp:cNvSpPr/>
      </dsp:nvSpPr>
      <dsp:spPr>
        <a:xfrm>
          <a:off x="0" y="591343"/>
          <a:ext cx="2571749" cy="1543050"/>
        </a:xfrm>
        <a:prstGeom prst="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predict customer </a:t>
          </a:r>
          <a:r>
            <a:rPr lang="en-US" sz="2800" kern="1200" dirty="0" err="1" smtClean="0"/>
            <a:t>behaviour</a:t>
          </a:r>
          <a:endParaRPr lang="en-US" sz="2800" kern="1200" dirty="0"/>
        </a:p>
      </dsp:txBody>
      <dsp:txXfrm>
        <a:off x="0" y="591343"/>
        <a:ext cx="2571749" cy="1543050"/>
      </dsp:txXfrm>
    </dsp:sp>
    <dsp:sp modelId="{51E7E7CC-D67C-4085-B4D1-C266AEB14E92}">
      <dsp:nvSpPr>
        <dsp:cNvPr id="0" name=""/>
        <dsp:cNvSpPr/>
      </dsp:nvSpPr>
      <dsp:spPr>
        <a:xfrm>
          <a:off x="2828925" y="591343"/>
          <a:ext cx="2571749" cy="1543050"/>
        </a:xfrm>
        <a:prstGeom prst="rect">
          <a:avLst/>
        </a:prstGeom>
        <a:solidFill>
          <a:schemeClr val="accent2">
            <a:shade val="50000"/>
            <a:hueOff val="-236470"/>
            <a:satOff val="3113"/>
            <a:lumOff val="18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Improve Library products and services</a:t>
          </a:r>
          <a:endParaRPr lang="en-US" sz="2800" kern="1200" dirty="0"/>
        </a:p>
      </dsp:txBody>
      <dsp:txXfrm>
        <a:off x="2828925" y="591343"/>
        <a:ext cx="2571749" cy="1543050"/>
      </dsp:txXfrm>
    </dsp:sp>
    <dsp:sp modelId="{DAC5DC8C-691D-4807-B7FE-D4AE8765AB89}">
      <dsp:nvSpPr>
        <dsp:cNvPr id="0" name=""/>
        <dsp:cNvSpPr/>
      </dsp:nvSpPr>
      <dsp:spPr>
        <a:xfrm>
          <a:off x="5657849" y="591343"/>
          <a:ext cx="2571749" cy="1543050"/>
        </a:xfrm>
        <a:prstGeom prst="rect">
          <a:avLst/>
        </a:prstGeom>
        <a:solidFill>
          <a:schemeClr val="accent2">
            <a:shade val="50000"/>
            <a:hueOff val="-472939"/>
            <a:satOff val="6226"/>
            <a:lumOff val="37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keep track of all  inventories</a:t>
          </a:r>
          <a:endParaRPr lang="en-US" sz="2800" kern="1200" dirty="0"/>
        </a:p>
      </dsp:txBody>
      <dsp:txXfrm>
        <a:off x="5657849" y="591343"/>
        <a:ext cx="2571749" cy="1543050"/>
      </dsp:txXfrm>
    </dsp:sp>
    <dsp:sp modelId="{35F31945-5649-4CCA-9B50-8F82F7445742}">
      <dsp:nvSpPr>
        <dsp:cNvPr id="0" name=""/>
        <dsp:cNvSpPr/>
      </dsp:nvSpPr>
      <dsp:spPr>
        <a:xfrm>
          <a:off x="1414462" y="2391568"/>
          <a:ext cx="2571749" cy="1543050"/>
        </a:xfrm>
        <a:prstGeom prst="rect">
          <a:avLst/>
        </a:prstGeom>
        <a:solidFill>
          <a:schemeClr val="accent2">
            <a:shade val="50000"/>
            <a:hueOff val="-472939"/>
            <a:satOff val="6226"/>
            <a:lumOff val="37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analyze  Data &amp; perform routine tasks</a:t>
          </a:r>
          <a:endParaRPr lang="en-US" sz="2800" kern="1200" dirty="0"/>
        </a:p>
      </dsp:txBody>
      <dsp:txXfrm>
        <a:off x="1414462" y="2391568"/>
        <a:ext cx="2571749" cy="1543050"/>
      </dsp:txXfrm>
    </dsp:sp>
    <dsp:sp modelId="{DE732A2C-EA10-432A-9F18-EAFD300CA306}">
      <dsp:nvSpPr>
        <dsp:cNvPr id="0" name=""/>
        <dsp:cNvSpPr/>
      </dsp:nvSpPr>
      <dsp:spPr>
        <a:xfrm>
          <a:off x="4243387" y="2391568"/>
          <a:ext cx="2571749" cy="1543050"/>
        </a:xfrm>
        <a:prstGeom prst="rect">
          <a:avLst/>
        </a:prstGeom>
        <a:solidFill>
          <a:schemeClr val="accent2">
            <a:shade val="50000"/>
            <a:hueOff val="-236470"/>
            <a:satOff val="3113"/>
            <a:lumOff val="18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 support remote access to library services</a:t>
          </a:r>
          <a:endParaRPr lang="en-US" sz="2800" kern="1200" dirty="0"/>
        </a:p>
      </dsp:txBody>
      <dsp:txXfrm>
        <a:off x="4243387" y="2391568"/>
        <a:ext cx="2571749" cy="1543050"/>
      </dsp:txXfrm>
    </dsp:sp>
  </dsp:spTree>
</dsp:drawing>
</file>

<file path=ppt/diagrams/layout1.xml><?xml version="1.0" encoding="utf-8"?>
<dgm:layoutDef xmlns:dgm="http://schemas.openxmlformats.org/drawingml/2006/diagram" xmlns:a="http://schemas.openxmlformats.org/drawingml/2006/main" uniqueId="urn:microsoft.com/office/officeart/2005/8/layout/default#3">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off" val="ctr"/>
          <dgm:param type="contDir" val="sameDir"/>
          <dgm:param type="grDir" val="tL"/>
          <dgm:param type="flowDir" val="row"/>
        </dgm:alg>
      </dgm:if>
      <dgm:else name="Name2">
        <dgm:alg type="snake">
          <dgm:param type="off" val="ctr"/>
          <dgm:param type="contDir" val="sameDir"/>
          <dgm:param type="grDir" val="tR"/>
          <dgm:param type="flowDir" val="row"/>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8">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off" val="ctr"/>
          <dgm:param type="contDir" val="sameDir"/>
          <dgm:param type="grDir" val="tL"/>
          <dgm:param type="flowDir" val="row"/>
        </dgm:alg>
      </dgm:if>
      <dgm:else name="Name2">
        <dgm:alg type="snake">
          <dgm:param type="off" val="ctr"/>
          <dgm:param type="contDir" val="sameDir"/>
          <dgm:param type="grDir" val="tR"/>
          <dgm:param type="flowDir" val="row"/>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3">
  <dgm:title val=""/>
  <dgm:desc val=""/>
  <dgm:catLst>
    <dgm:cat type="simple" pri="10300"/>
  </dgm:catLst>
  <dgm:scene3d>
    <a:camera prst="orthographicFront"/>
    <a:lightRig rig="threePt" dir="t"/>
  </dgm:scene3d>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FD42F7-718C-4B98-AAEC-167E6DDD60A7}" type="datetimeFigureOut">
              <a:rPr lang="en-US" smtClean="0"/>
              <a:t>5/22/2023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B2AA4F-B828-4D7C-AFD3-893933DAFCB4}" type="slidenum">
              <a:rPr lang="en-US" smtClean="0"/>
              <a:t>‹#›</a:t>
            </a:fld>
            <a:endParaRPr lang="en-US"/>
          </a:p>
        </p:txBody>
      </p:sp>
    </p:spTree>
    <p:extLst>
      <p:ext uri="{BB962C8B-B14F-4D97-AF65-F5344CB8AC3E}">
        <p14:creationId xmlns:p14="http://schemas.microsoft.com/office/powerpoint/2010/main" val="35144725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B2AA4F-B828-4D7C-AFD3-893933DAFCB4}" type="slidenum">
              <a:rPr lang="en-US" smtClean="0"/>
              <a:t>17</a:t>
            </a:fld>
            <a:endParaRPr lang="en-US"/>
          </a:p>
        </p:txBody>
      </p:sp>
    </p:spTree>
    <p:extLst>
      <p:ext uri="{BB962C8B-B14F-4D97-AF65-F5344CB8AC3E}">
        <p14:creationId xmlns:p14="http://schemas.microsoft.com/office/powerpoint/2010/main" val="37782977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915D2B-B14F-482B-8FCA-038506C47E7C}" type="datetime2">
              <a:rPr lang="en-US" smtClean="0"/>
              <a:t>Monday, May 22, 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6169E-517E-4783-B9C3-79BFAF239DCB}" type="slidenum">
              <a:rPr lang="en-US" smtClean="0"/>
              <a:t>‹#›</a:t>
            </a:fld>
            <a:endParaRPr lang="en-US"/>
          </a:p>
        </p:txBody>
      </p:sp>
    </p:spTree>
  </p:cSld>
  <p:clrMapOvr>
    <a:masterClrMapping/>
  </p:clrMapOvr>
  <p:hf sldNum="0"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915D2B-B14F-482B-8FCA-038506C47E7C}" type="datetime2">
              <a:rPr lang="en-US" smtClean="0"/>
              <a:t>Monday, May 22, 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6169E-517E-4783-B9C3-79BFAF239DCB}" type="slidenum">
              <a:rPr lang="en-US" smtClean="0"/>
              <a:t>‹#›</a:t>
            </a:fld>
            <a:endParaRPr lang="en-US"/>
          </a:p>
        </p:txBody>
      </p:sp>
    </p:spTree>
  </p:cSld>
  <p:clrMapOvr>
    <a:masterClrMapping/>
  </p:clrMapOvr>
  <p:hf sldNum="0" hd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915D2B-B14F-482B-8FCA-038506C47E7C}" type="datetime2">
              <a:rPr lang="en-US" smtClean="0"/>
              <a:t>Monday, May 22, 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6169E-517E-4783-B9C3-79BFAF239DCB}" type="slidenum">
              <a:rPr lang="en-US" smtClean="0"/>
              <a:t>‹#›</a:t>
            </a:fld>
            <a:endParaRPr lang="en-US"/>
          </a:p>
        </p:txBody>
      </p:sp>
    </p:spTree>
  </p:cSld>
  <p:clrMapOvr>
    <a:masterClrMapping/>
  </p:clrMapOvr>
  <p:hf sldNum="0" hd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915D2B-B14F-482B-8FCA-038506C47E7C}" type="datetime2">
              <a:rPr lang="en-US" smtClean="0"/>
              <a:t>Monday, May 22, 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6169E-517E-4783-B9C3-79BFAF239DCB}" type="slidenum">
              <a:rPr lang="en-US" smtClean="0"/>
              <a:t>‹#›</a:t>
            </a:fld>
            <a:endParaRPr lang="en-US"/>
          </a:p>
        </p:txBody>
      </p:sp>
    </p:spTree>
  </p:cSld>
  <p:clrMapOvr>
    <a:masterClrMapping/>
  </p:clrMapOvr>
  <p:hf sldNum="0"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915D2B-B14F-482B-8FCA-038506C47E7C}" type="datetime2">
              <a:rPr lang="en-US" smtClean="0"/>
              <a:t>Monday, May 22, 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6169E-517E-4783-B9C3-79BFAF239DCB}" type="slidenum">
              <a:rPr lang="en-US" smtClean="0"/>
              <a:t>‹#›</a:t>
            </a:fld>
            <a:endParaRPr lang="en-US"/>
          </a:p>
        </p:txBody>
      </p:sp>
    </p:spTree>
  </p:cSld>
  <p:clrMapOvr>
    <a:masterClrMapping/>
  </p:clrMapOvr>
  <p:hf sldNum="0"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915D2B-B14F-482B-8FCA-038506C47E7C}" type="datetime2">
              <a:rPr lang="en-US" smtClean="0"/>
              <a:t>Monday, May 22, 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66169E-517E-4783-B9C3-79BFAF239DCB}" type="slidenum">
              <a:rPr lang="en-US" smtClean="0"/>
              <a:t>‹#›</a:t>
            </a:fld>
            <a:endParaRPr lang="en-US"/>
          </a:p>
        </p:txBody>
      </p:sp>
    </p:spTree>
  </p:cSld>
  <p:clrMapOvr>
    <a:masterClrMapping/>
  </p:clrMapOvr>
  <p:hf sldNum="0"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915D2B-B14F-482B-8FCA-038506C47E7C}" type="datetime2">
              <a:rPr lang="en-US" smtClean="0"/>
              <a:t>Monday, May 22, 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66169E-517E-4783-B9C3-79BFAF239DCB}" type="slidenum">
              <a:rPr lang="en-US" smtClean="0"/>
              <a:t>‹#›</a:t>
            </a:fld>
            <a:endParaRPr lang="en-US"/>
          </a:p>
        </p:txBody>
      </p:sp>
    </p:spTree>
  </p:cSld>
  <p:clrMapOvr>
    <a:masterClrMapping/>
  </p:clrMapOvr>
  <p:hf sldNum="0"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915D2B-B14F-482B-8FCA-038506C47E7C}" type="datetime2">
              <a:rPr lang="en-US" smtClean="0"/>
              <a:t>Monday, May 22, 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66169E-517E-4783-B9C3-79BFAF239DCB}" type="slidenum">
              <a:rPr lang="en-US" smtClean="0"/>
              <a:t>‹#›</a:t>
            </a:fld>
            <a:endParaRPr lang="en-US"/>
          </a:p>
        </p:txBody>
      </p:sp>
    </p:spTree>
  </p:cSld>
  <p:clrMapOvr>
    <a:masterClrMapping/>
  </p:clrMapOvr>
  <p:hf sldNum="0"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915D2B-B14F-482B-8FCA-038506C47E7C}" type="datetime2">
              <a:rPr lang="en-US" smtClean="0"/>
              <a:t>Monday, May 22, 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66169E-517E-4783-B9C3-79BFAF239DCB}" type="slidenum">
              <a:rPr lang="en-US" smtClean="0"/>
              <a:t>‹#›</a:t>
            </a:fld>
            <a:endParaRPr lang="en-US"/>
          </a:p>
        </p:txBody>
      </p:sp>
    </p:spTree>
  </p:cSld>
  <p:clrMapOvr>
    <a:masterClrMapping/>
  </p:clrMapOvr>
  <p:hf sldNum="0" hdr="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915D2B-B14F-482B-8FCA-038506C47E7C}" type="datetime2">
              <a:rPr lang="en-US" smtClean="0"/>
              <a:t>Monday, May 22, 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66169E-517E-4783-B9C3-79BFAF239DCB}" type="slidenum">
              <a:rPr lang="en-US" smtClean="0"/>
              <a:t>‹#›</a:t>
            </a:fld>
            <a:endParaRPr lang="en-US"/>
          </a:p>
        </p:txBody>
      </p:sp>
    </p:spTree>
  </p:cSld>
  <p:clrMapOvr>
    <a:masterClrMapping/>
  </p:clrMapOvr>
  <p:hf sldNum="0" hd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915D2B-B14F-482B-8FCA-038506C47E7C}" type="datetime2">
              <a:rPr lang="en-US" smtClean="0"/>
              <a:t>Monday, May 22, 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66169E-517E-4783-B9C3-79BFAF239DCB}" type="slidenum">
              <a:rPr lang="en-US" smtClean="0"/>
              <a:t>‹#›</a:t>
            </a:fld>
            <a:endParaRPr lang="en-US"/>
          </a:p>
        </p:txBody>
      </p:sp>
    </p:spTree>
  </p:cSld>
  <p:clrMapOvr>
    <a:masterClrMapping/>
  </p:clrMapOvr>
  <p:hf sldNum="0"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915D2B-B14F-482B-8FCA-038506C47E7C}" type="datetime2">
              <a:rPr lang="en-US" smtClean="0"/>
              <a:t>Monday, May 22, 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66169E-517E-4783-B9C3-79BFAF239DC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57399"/>
            <a:ext cx="7772400" cy="1543051"/>
          </a:xfrm>
        </p:spPr>
        <p:txBody>
          <a:bodyPr>
            <a:normAutofit fontScale="90000"/>
          </a:bodyPr>
          <a:lstStyle/>
          <a:p>
            <a:r>
              <a:rPr lang="en-US" dirty="0" smtClean="0"/>
              <a:t/>
            </a:r>
            <a:br>
              <a:rPr lang="en-US" dirty="0" smtClean="0"/>
            </a:br>
            <a:r>
              <a:rPr lang="en-US" dirty="0"/>
              <a:t/>
            </a:r>
            <a:br>
              <a:rPr lang="en-US" dirty="0"/>
            </a:br>
            <a:r>
              <a:rPr lang="en-US" sz="3200" dirty="0"/>
              <a:t>Artificial Intelligence, </a:t>
            </a:r>
            <a:r>
              <a:rPr lang="en-US" sz="3200" dirty="0" err="1"/>
              <a:t>Digitisation</a:t>
            </a:r>
            <a:r>
              <a:rPr lang="en-US" sz="3200" dirty="0"/>
              <a:t>, Publishing and Reference Services Imperatives  of Libraries in the Twenty First Century</a:t>
            </a:r>
            <a:r>
              <a:rPr lang="en-US" sz="3600" dirty="0" smtClean="0"/>
              <a:t/>
            </a:r>
            <a:br>
              <a:rPr lang="en-US" sz="3600" dirty="0" smtClean="0"/>
            </a:br>
            <a:r>
              <a:rPr lang="en-US" dirty="0" smtClean="0"/>
              <a:t/>
            </a:r>
            <a:br>
              <a:rPr lang="en-US" dirty="0" smtClean="0"/>
            </a:br>
            <a:r>
              <a:rPr lang="en-US" sz="3555" dirty="0" smtClean="0"/>
              <a:t>By</a:t>
            </a:r>
            <a:r>
              <a:rPr lang="en-US" dirty="0" smtClean="0"/>
              <a:t/>
            </a:r>
            <a:br>
              <a:rPr lang="en-US" dirty="0" smtClean="0"/>
            </a:br>
            <a:r>
              <a:rPr lang="en-US" sz="4000" dirty="0" smtClean="0"/>
              <a:t>Professor ‘Niran Adetoro</a:t>
            </a:r>
            <a:br>
              <a:rPr lang="en-US" sz="4000" dirty="0" smtClean="0"/>
            </a:br>
            <a:r>
              <a:rPr lang="en-US" sz="2665" i="1" dirty="0" smtClean="0"/>
              <a:t>Professor of Library and Information Science</a:t>
            </a:r>
            <a:br>
              <a:rPr lang="en-US" sz="2665" i="1" dirty="0" smtClean="0"/>
            </a:br>
            <a:r>
              <a:rPr lang="en-US" sz="2665" i="1" dirty="0" smtClean="0"/>
              <a:t>Director,Academic Planning &amp; Quality Assurance, </a:t>
            </a:r>
            <a:br>
              <a:rPr lang="en-US" sz="2665" i="1" dirty="0" smtClean="0"/>
            </a:br>
            <a:r>
              <a:rPr lang="en-US" sz="2665" i="1" dirty="0" smtClean="0"/>
              <a:t>Tai Solarin University of Education,Ijagun,Ogun-State</a:t>
            </a:r>
            <a:r>
              <a:rPr lang="en-US" sz="2665" dirty="0" smtClean="0"/>
              <a:t/>
            </a:r>
            <a:br>
              <a:rPr lang="en-US" sz="2665" dirty="0" smtClean="0"/>
            </a:br>
            <a:r>
              <a:rPr lang="en-US" sz="2665" dirty="0" smtClean="0"/>
              <a:t/>
            </a:r>
            <a:br>
              <a:rPr lang="en-US" sz="2665" dirty="0" smtClean="0"/>
            </a:br>
            <a:r>
              <a:rPr lang="en-US" sz="2220" dirty="0" smtClean="0"/>
              <a:t> Keynote presented at 2</a:t>
            </a:r>
            <a:r>
              <a:rPr lang="en-US" sz="2220" baseline="30000" dirty="0" smtClean="0"/>
              <a:t>nd</a:t>
            </a:r>
            <a:r>
              <a:rPr lang="en-US" sz="2220" dirty="0" smtClean="0"/>
              <a:t> Virtual Conference of KWASU Library </a:t>
            </a:r>
            <a:r>
              <a:rPr lang="en-US" sz="2220" dirty="0" err="1" smtClean="0"/>
              <a:t>Malete</a:t>
            </a:r>
            <a:r>
              <a:rPr lang="en-US" sz="2220" dirty="0" smtClean="0"/>
              <a:t> </a:t>
            </a:r>
            <a:r>
              <a:rPr lang="en-US" sz="2220" dirty="0" err="1" smtClean="0"/>
              <a:t>Kwara</a:t>
            </a:r>
            <a:r>
              <a:rPr lang="en-US" sz="2220" dirty="0" smtClean="0"/>
              <a:t> State</a:t>
            </a:r>
            <a:br>
              <a:rPr lang="en-US" sz="2220" dirty="0" smtClean="0"/>
            </a:br>
            <a:r>
              <a:rPr lang="en-US" dirty="0" smtClean="0"/>
              <a:t/>
            </a:r>
            <a:br>
              <a:rPr lang="en-US" dirty="0" smtClean="0"/>
            </a:br>
            <a:endParaRPr lang="en-US" dirty="0"/>
          </a:p>
        </p:txBody>
      </p:sp>
      <p:sp>
        <p:nvSpPr>
          <p:cNvPr id="3" name="Subtitle 2"/>
          <p:cNvSpPr>
            <a:spLocks noGrp="1"/>
          </p:cNvSpPr>
          <p:nvPr>
            <p:ph type="subTitle" idx="1"/>
          </p:nvPr>
        </p:nvSpPr>
        <p:spPr>
          <a:xfrm>
            <a:off x="872490" y="3759200"/>
            <a:ext cx="7466965" cy="1879600"/>
          </a:xfrm>
        </p:spPr>
        <p:txBody>
          <a:bodyPr>
            <a:normAutofit/>
          </a:bodyPr>
          <a:lstStyle/>
          <a:p>
            <a:r>
              <a:rPr lang="en-US" dirty="0"/>
              <a:t> </a:t>
            </a:r>
          </a:p>
        </p:txBody>
      </p:sp>
      <p:sp>
        <p:nvSpPr>
          <p:cNvPr id="4" name="Date Placeholder 3"/>
          <p:cNvSpPr>
            <a:spLocks noGrp="1"/>
          </p:cNvSpPr>
          <p:nvPr>
            <p:ph type="dt" sz="half" idx="10"/>
          </p:nvPr>
        </p:nvSpPr>
        <p:spPr/>
        <p:txBody>
          <a:bodyPr/>
          <a:lstStyle/>
          <a:p>
            <a:fld id="{7D915D2B-B14F-482B-8FCA-038506C47E7C}" type="datetime2">
              <a:rPr lang="en-US" smtClean="0"/>
              <a:t>Monday, May 22, 2023</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a:xfrm>
            <a:off x="381000" y="1447800"/>
            <a:ext cx="4114800" cy="4678363"/>
          </a:xfrm>
        </p:spPr>
        <p:txBody>
          <a:bodyPr>
            <a:normAutofit/>
          </a:bodyPr>
          <a:lstStyle/>
          <a:p>
            <a:r>
              <a:rPr lang="en-US" dirty="0"/>
              <a:t>AI and libraries have a great nexus to empower library operations with quality services. </a:t>
            </a:r>
            <a:endParaRPr lang="en-US" dirty="0" smtClean="0"/>
          </a:p>
          <a:p>
            <a:endParaRPr lang="en-US" dirty="0" smtClean="0"/>
          </a:p>
          <a:p>
            <a:r>
              <a:rPr lang="en-US" dirty="0" smtClean="0"/>
              <a:t>If </a:t>
            </a:r>
            <a:r>
              <a:rPr lang="en-US" dirty="0"/>
              <a:t>people trust artificial intelligence (AI) to drive a car, people will most likely trust AI </a:t>
            </a:r>
            <a:r>
              <a:rPr lang="en-US" dirty="0" smtClean="0"/>
              <a:t>help improve library services</a:t>
            </a:r>
            <a:endParaRPr lang="en-US" dirty="0"/>
          </a:p>
          <a:p>
            <a:endParaRPr lang="en-US" dirty="0"/>
          </a:p>
        </p:txBody>
      </p:sp>
      <p:sp>
        <p:nvSpPr>
          <p:cNvPr id="5" name="Date Placeholder 4"/>
          <p:cNvSpPr>
            <a:spLocks noGrp="1"/>
          </p:cNvSpPr>
          <p:nvPr>
            <p:ph type="dt" sz="half" idx="10"/>
          </p:nvPr>
        </p:nvSpPr>
        <p:spPr/>
        <p:txBody>
          <a:bodyPr/>
          <a:lstStyle/>
          <a:p>
            <a:fld id="{7D915D2B-B14F-482B-8FCA-038506C47E7C}" type="datetime2">
              <a:rPr lang="en-US" smtClean="0"/>
              <a:t>Monday, May 22, 2023</a:t>
            </a:fld>
            <a:endParaRPr lang="en-US"/>
          </a:p>
        </p:txBody>
      </p:sp>
      <p:sp>
        <p:nvSpPr>
          <p:cNvPr id="6" name="Footer Placeholder 5"/>
          <p:cNvSpPr>
            <a:spLocks noGrp="1"/>
          </p:cNvSpPr>
          <p:nvPr>
            <p:ph type="ftr" sz="quarter" idx="11"/>
          </p:nvPr>
        </p:nvSpPr>
        <p:spPr/>
        <p:txBody>
          <a:bodyPr/>
          <a:lstStyle/>
          <a:p>
            <a:endParaRPr lang="en-US"/>
          </a:p>
        </p:txBody>
      </p:sp>
      <p:sp>
        <p:nvSpPr>
          <p:cNvPr id="8" name="Content Placeholder 7"/>
          <p:cNvSpPr>
            <a:spLocks noGrp="1"/>
          </p:cNvSpPr>
          <p:nvPr>
            <p:ph sz="half" idx="2"/>
          </p:nvPr>
        </p:nvSpPr>
        <p:spPr/>
        <p:txBody>
          <a:bodyPr/>
          <a:lstStyle/>
          <a:p>
            <a:endParaRPr lang="en-US"/>
          </a:p>
        </p:txBody>
      </p:sp>
      <p:pic>
        <p:nvPicPr>
          <p:cNvPr id="9" name="Picture 8" descr="Home - Artificial Intelligence in Libraries - Research, Citation, &amp; Class  Guides at University of Wisconsin Whitewater"/>
          <p:cNvPicPr/>
          <p:nvPr/>
        </p:nvPicPr>
        <p:blipFill>
          <a:blip r:embed="rId2">
            <a:extLst>
              <a:ext uri="{28A0092B-C50C-407E-A947-70E740481C1C}">
                <a14:useLocalDpi xmlns:a14="http://schemas.microsoft.com/office/drawing/2010/main" val="0"/>
              </a:ext>
            </a:extLst>
          </a:blip>
          <a:srcRect/>
          <a:stretch>
            <a:fillRect/>
          </a:stretch>
        </p:blipFill>
        <p:spPr bwMode="auto">
          <a:xfrm>
            <a:off x="4495800" y="1295400"/>
            <a:ext cx="4267200" cy="4572000"/>
          </a:xfrm>
          <a:prstGeom prst="rect">
            <a:avLst/>
          </a:prstGeom>
          <a:noFill/>
          <a:ln>
            <a:noFill/>
          </a:ln>
        </p:spPr>
      </p:pic>
    </p:spTree>
    <p:extLst>
      <p:ext uri="{BB962C8B-B14F-4D97-AF65-F5344CB8AC3E}">
        <p14:creationId xmlns:p14="http://schemas.microsoft.com/office/powerpoint/2010/main" val="6562883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77200" cy="1447800"/>
          </a:xfrm>
        </p:spPr>
        <p:txBody>
          <a:bodyPr>
            <a:normAutofit fontScale="90000"/>
          </a:bodyPr>
          <a:lstStyle/>
          <a:p>
            <a:r>
              <a:rPr lang="en-US" dirty="0" smtClean="0"/>
              <a:t/>
            </a:r>
            <a:br>
              <a:rPr lang="en-US" dirty="0" smtClean="0"/>
            </a:br>
            <a:r>
              <a:rPr lang="en-US" dirty="0"/>
              <a:t/>
            </a:r>
            <a:br>
              <a:rPr lang="en-US" dirty="0"/>
            </a:br>
            <a:r>
              <a:rPr lang="en-US" dirty="0" smtClean="0"/>
              <a:t>Digitization </a:t>
            </a:r>
            <a:r>
              <a:rPr lang="en-US" dirty="0"/>
              <a:t>and libraries</a:t>
            </a:r>
            <a:br>
              <a:rPr lang="en-US" dirty="0"/>
            </a:br>
            <a:endParaRPr lang="en-US" dirty="0"/>
          </a:p>
        </p:txBody>
      </p:sp>
      <p:sp>
        <p:nvSpPr>
          <p:cNvPr id="3" name="Content Placeholder 2"/>
          <p:cNvSpPr>
            <a:spLocks noGrp="1"/>
          </p:cNvSpPr>
          <p:nvPr>
            <p:ph sz="half" idx="1"/>
          </p:nvPr>
        </p:nvSpPr>
        <p:spPr>
          <a:xfrm>
            <a:off x="381000" y="1143000"/>
            <a:ext cx="4114800" cy="5181600"/>
          </a:xfrm>
        </p:spPr>
        <p:txBody>
          <a:bodyPr>
            <a:normAutofit fontScale="85000" lnSpcReduction="20000"/>
          </a:bodyPr>
          <a:lstStyle/>
          <a:p>
            <a:pPr marL="0" indent="0">
              <a:buNone/>
            </a:pPr>
            <a:endParaRPr lang="en-US" dirty="0"/>
          </a:p>
          <a:p>
            <a:pPr>
              <a:buFont typeface="Wingdings" pitchFamily="2" charset="2"/>
              <a:buChar char="q"/>
            </a:pPr>
            <a:r>
              <a:rPr lang="en-US" dirty="0"/>
              <a:t>Despite the high cost of digital conversion, many institutions are taking on ambitious projects </a:t>
            </a:r>
            <a:r>
              <a:rPr lang="en-US" dirty="0" smtClean="0"/>
              <a:t>to </a:t>
            </a:r>
            <a:r>
              <a:rPr lang="en-US" dirty="0"/>
              <a:t>find out for themselves what the technology can do for them. They are </a:t>
            </a:r>
            <a:r>
              <a:rPr lang="en-US" dirty="0" smtClean="0"/>
              <a:t> making  their </a:t>
            </a:r>
            <a:r>
              <a:rPr lang="en-US" dirty="0"/>
              <a:t>collections more accessible </a:t>
            </a:r>
            <a:r>
              <a:rPr lang="en-US" dirty="0" smtClean="0"/>
              <a:t>and,</a:t>
            </a:r>
            <a:endParaRPr lang="en-US" dirty="0" smtClean="0"/>
          </a:p>
          <a:p>
            <a:pPr>
              <a:buFont typeface="Wingdings" pitchFamily="2" charset="2"/>
              <a:buChar char="q"/>
            </a:pPr>
            <a:r>
              <a:rPr lang="en-US" dirty="0" smtClean="0"/>
              <a:t>believing </a:t>
            </a:r>
            <a:r>
              <a:rPr lang="en-US" dirty="0"/>
              <a:t>that they are also accomplishing preservation goals at the same time. </a:t>
            </a:r>
            <a:endParaRPr lang="en-US" dirty="0" smtClean="0"/>
          </a:p>
          <a:p>
            <a:pPr>
              <a:buFont typeface="Wingdings" pitchFamily="2" charset="2"/>
              <a:buChar char="q"/>
            </a:pPr>
            <a:r>
              <a:rPr lang="en-US" dirty="0" smtClean="0"/>
              <a:t> </a:t>
            </a:r>
            <a:r>
              <a:rPr lang="en-US" dirty="0"/>
              <a:t>impact of digitizing projects on an </a:t>
            </a:r>
            <a:r>
              <a:rPr lang="en-US" dirty="0" smtClean="0"/>
              <a:t>institution is far reaching</a:t>
            </a:r>
            <a:endParaRPr lang="en-US" dirty="0"/>
          </a:p>
        </p:txBody>
      </p:sp>
      <p:sp>
        <p:nvSpPr>
          <p:cNvPr id="4" name="Content Placeholder 3"/>
          <p:cNvSpPr>
            <a:spLocks noGrp="1"/>
          </p:cNvSpPr>
          <p:nvPr>
            <p:ph sz="half" idx="2"/>
          </p:nvPr>
        </p:nvSpPr>
        <p:spPr>
          <a:xfrm>
            <a:off x="4495800" y="1295400"/>
            <a:ext cx="4191000" cy="5029200"/>
          </a:xfrm>
        </p:spPr>
        <p:txBody>
          <a:bodyPr>
            <a:normAutofit fontScale="85000" lnSpcReduction="20000"/>
          </a:bodyPr>
          <a:lstStyle/>
          <a:p>
            <a:pPr>
              <a:buFont typeface="Wingdings" pitchFamily="2" charset="2"/>
              <a:buChar char="q"/>
            </a:pPr>
            <a:r>
              <a:rPr lang="en-US" dirty="0"/>
              <a:t>The proliferation of electronic information; </a:t>
            </a:r>
            <a:endParaRPr lang="en-US" dirty="0" smtClean="0"/>
          </a:p>
          <a:p>
            <a:pPr>
              <a:buFont typeface="Wingdings" pitchFamily="2" charset="2"/>
              <a:buChar char="q"/>
            </a:pPr>
            <a:r>
              <a:rPr lang="en-US" dirty="0" smtClean="0"/>
              <a:t>the </a:t>
            </a:r>
            <a:r>
              <a:rPr lang="en-US" dirty="0"/>
              <a:t>dwindling </a:t>
            </a:r>
            <a:r>
              <a:rPr lang="en-US" dirty="0" smtClean="0"/>
              <a:t>budget; </a:t>
            </a:r>
            <a:endParaRPr lang="en-US" dirty="0"/>
          </a:p>
          <a:p>
            <a:pPr>
              <a:buFont typeface="Wingdings" pitchFamily="2" charset="2"/>
              <a:buChar char="q"/>
            </a:pPr>
            <a:r>
              <a:rPr lang="en-US" dirty="0" smtClean="0"/>
              <a:t>desire </a:t>
            </a:r>
            <a:r>
              <a:rPr lang="en-US" dirty="0"/>
              <a:t>to access materials in remote locations; </a:t>
            </a:r>
            <a:r>
              <a:rPr lang="en-US" dirty="0" smtClean="0"/>
              <a:t> </a:t>
            </a:r>
          </a:p>
          <a:p>
            <a:pPr>
              <a:buFont typeface="Wingdings" pitchFamily="2" charset="2"/>
              <a:buChar char="q"/>
            </a:pPr>
            <a:r>
              <a:rPr lang="en-US" dirty="0" smtClean="0"/>
              <a:t>quest </a:t>
            </a:r>
            <a:r>
              <a:rPr lang="en-US" dirty="0"/>
              <a:t>for collaboration, </a:t>
            </a:r>
            <a:endParaRPr lang="en-US" dirty="0" smtClean="0"/>
          </a:p>
          <a:p>
            <a:pPr>
              <a:buFont typeface="Wingdings" pitchFamily="2" charset="2"/>
              <a:buChar char="q"/>
            </a:pPr>
            <a:r>
              <a:rPr lang="en-US" dirty="0" smtClean="0"/>
              <a:t>partnerships </a:t>
            </a:r>
            <a:r>
              <a:rPr lang="en-US" dirty="0"/>
              <a:t>and resource sharing; </a:t>
            </a:r>
          </a:p>
          <a:p>
            <a:pPr>
              <a:buFont typeface="Wingdings" pitchFamily="2" charset="2"/>
              <a:buChar char="q"/>
            </a:pPr>
            <a:r>
              <a:rPr lang="en-US" dirty="0" smtClean="0"/>
              <a:t> </a:t>
            </a:r>
            <a:r>
              <a:rPr lang="en-US" dirty="0"/>
              <a:t>increasing </a:t>
            </a:r>
            <a:r>
              <a:rPr lang="en-US" dirty="0" smtClean="0"/>
              <a:t>cost </a:t>
            </a:r>
            <a:r>
              <a:rPr lang="en-US" dirty="0"/>
              <a:t>of preserving analogue materials, and so on </a:t>
            </a:r>
            <a:endParaRPr lang="en-US" dirty="0" smtClean="0"/>
          </a:p>
          <a:p>
            <a:pPr marL="0" indent="0">
              <a:buNone/>
            </a:pPr>
            <a:r>
              <a:rPr lang="en-US" sz="2400" dirty="0" smtClean="0"/>
              <a:t>Are </a:t>
            </a:r>
            <a:r>
              <a:rPr lang="en-US" sz="2400" dirty="0" smtClean="0"/>
              <a:t>factor propelling </a:t>
            </a:r>
            <a:r>
              <a:rPr lang="en-US" sz="2400" dirty="0" err="1" smtClean="0"/>
              <a:t>digitisation</a:t>
            </a:r>
            <a:r>
              <a:rPr lang="en-US" sz="2400" dirty="0" smtClean="0"/>
              <a:t>…</a:t>
            </a:r>
            <a:endParaRPr lang="en-US" sz="2400" dirty="0"/>
          </a:p>
          <a:p>
            <a:pPr marL="0" indent="0">
              <a:buNone/>
            </a:pPr>
            <a:r>
              <a:rPr lang="en-US" dirty="0" smtClean="0"/>
              <a:t>, </a:t>
            </a:r>
            <a:endParaRPr lang="en-US" dirty="0"/>
          </a:p>
        </p:txBody>
      </p:sp>
      <p:sp>
        <p:nvSpPr>
          <p:cNvPr id="5" name="Date Placeholder 4"/>
          <p:cNvSpPr>
            <a:spLocks noGrp="1"/>
          </p:cNvSpPr>
          <p:nvPr>
            <p:ph type="dt" sz="half" idx="10"/>
          </p:nvPr>
        </p:nvSpPr>
        <p:spPr/>
        <p:txBody>
          <a:bodyPr/>
          <a:lstStyle/>
          <a:p>
            <a:fld id="{7D915D2B-B14F-482B-8FCA-038506C47E7C}" type="datetime2">
              <a:rPr lang="en-US" smtClean="0"/>
              <a:t>Monday, May 22, 2023</a:t>
            </a:fld>
            <a:endParaRPr lang="en-US"/>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0431410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Digitisation</a:t>
            </a:r>
            <a:r>
              <a:rPr lang="en-US" dirty="0" smtClean="0"/>
              <a:t> imperative</a:t>
            </a:r>
            <a:endParaRPr lang="en-US" dirty="0"/>
          </a:p>
        </p:txBody>
      </p:sp>
      <p:sp>
        <p:nvSpPr>
          <p:cNvPr id="3" name="Content Placeholder 2"/>
          <p:cNvSpPr>
            <a:spLocks noGrp="1"/>
          </p:cNvSpPr>
          <p:nvPr>
            <p:ph idx="1"/>
          </p:nvPr>
        </p:nvSpPr>
        <p:spPr>
          <a:xfrm>
            <a:off x="381000" y="1219200"/>
            <a:ext cx="8305800" cy="4906963"/>
          </a:xfrm>
        </p:spPr>
        <p:txBody>
          <a:bodyPr>
            <a:normAutofit/>
          </a:bodyPr>
          <a:lstStyle/>
          <a:p>
            <a:pPr lvl="0" fontAlgn="base">
              <a:buFont typeface="Wingdings" pitchFamily="2" charset="2"/>
              <a:buChar char="q"/>
            </a:pPr>
            <a:r>
              <a:rPr lang="en-US" dirty="0"/>
              <a:t>enhanced intellectual control through creation of new finding aids</a:t>
            </a:r>
            <a:r>
              <a:rPr lang="en-US" dirty="0" smtClean="0"/>
              <a:t>,</a:t>
            </a:r>
            <a:endParaRPr lang="en-US" dirty="0"/>
          </a:p>
          <a:p>
            <a:pPr lvl="0" fontAlgn="base">
              <a:buFont typeface="Wingdings" pitchFamily="2" charset="2"/>
              <a:buChar char="q"/>
            </a:pPr>
            <a:r>
              <a:rPr lang="en-US" dirty="0"/>
              <a:t>increased and enriched use through the ability to search widely, </a:t>
            </a:r>
            <a:endParaRPr lang="en-US" dirty="0" smtClean="0"/>
          </a:p>
          <a:p>
            <a:pPr>
              <a:buFont typeface="Wingdings" pitchFamily="2" charset="2"/>
              <a:buChar char="q"/>
            </a:pPr>
            <a:r>
              <a:rPr lang="en-US" dirty="0" smtClean="0"/>
              <a:t>creation </a:t>
            </a:r>
            <a:r>
              <a:rPr lang="en-US" dirty="0"/>
              <a:t>of a “virtual collection” through the flexible integration and synthesis of a variety of formats, </a:t>
            </a:r>
            <a:r>
              <a:rPr lang="en-US" dirty="0" smtClean="0"/>
              <a:t>of materials </a:t>
            </a:r>
            <a:r>
              <a:rPr lang="en-US" dirty="0"/>
              <a:t>scattered among many locations</a:t>
            </a:r>
          </a:p>
        </p:txBody>
      </p:sp>
      <p:sp>
        <p:nvSpPr>
          <p:cNvPr id="4" name="Date Placeholder 3"/>
          <p:cNvSpPr>
            <a:spLocks noGrp="1"/>
          </p:cNvSpPr>
          <p:nvPr>
            <p:ph type="dt" sz="half" idx="10"/>
          </p:nvPr>
        </p:nvSpPr>
        <p:spPr/>
        <p:txBody>
          <a:bodyPr/>
          <a:lstStyle/>
          <a:p>
            <a:fld id="{7D915D2B-B14F-482B-8FCA-038506C47E7C}" type="datetime2">
              <a:rPr lang="en-US" smtClean="0"/>
              <a:t>Monday, May 22, 2023</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392661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Library Publishing</a:t>
            </a:r>
            <a:endParaRPr lang="en-US" dirty="0"/>
          </a:p>
        </p:txBody>
      </p:sp>
      <p:sp>
        <p:nvSpPr>
          <p:cNvPr id="3" name="Content Placeholder 2"/>
          <p:cNvSpPr>
            <a:spLocks noGrp="1"/>
          </p:cNvSpPr>
          <p:nvPr>
            <p:ph sz="half" idx="1"/>
          </p:nvPr>
        </p:nvSpPr>
        <p:spPr>
          <a:xfrm>
            <a:off x="381000" y="1371600"/>
            <a:ext cx="4114800" cy="4754563"/>
          </a:xfrm>
        </p:spPr>
        <p:txBody>
          <a:bodyPr>
            <a:normAutofit fontScale="92500"/>
          </a:bodyPr>
          <a:lstStyle/>
          <a:p>
            <a:pPr>
              <a:buFont typeface="Wingdings" pitchFamily="2" charset="2"/>
              <a:buChar char="q"/>
            </a:pPr>
            <a:r>
              <a:rPr lang="en-US" dirty="0" smtClean="0"/>
              <a:t>The practice of academic Libraries Providing Publishing services</a:t>
            </a:r>
          </a:p>
          <a:p>
            <a:pPr>
              <a:buFont typeface="Wingdings" pitchFamily="2" charset="2"/>
              <a:buChar char="q"/>
            </a:pPr>
            <a:endParaRPr lang="en-US" dirty="0" smtClean="0"/>
          </a:p>
          <a:p>
            <a:pPr>
              <a:buFont typeface="Wingdings" pitchFamily="2" charset="2"/>
              <a:buChar char="q"/>
            </a:pPr>
            <a:r>
              <a:rPr lang="en-US" dirty="0" smtClean="0"/>
              <a:t>The set of activities led by academic and research libraries and library consortia to support the creation, dissemination and </a:t>
            </a:r>
            <a:r>
              <a:rPr lang="en-US" dirty="0" err="1" smtClean="0"/>
              <a:t>curation</a:t>
            </a:r>
            <a:r>
              <a:rPr lang="en-US" dirty="0" smtClean="0"/>
              <a:t> of scholarly works</a:t>
            </a:r>
            <a:endParaRPr lang="en-US" dirty="0"/>
          </a:p>
        </p:txBody>
      </p:sp>
      <p:sp>
        <p:nvSpPr>
          <p:cNvPr id="5" name="Date Placeholder 4"/>
          <p:cNvSpPr>
            <a:spLocks noGrp="1"/>
          </p:cNvSpPr>
          <p:nvPr>
            <p:ph type="dt" sz="half" idx="10"/>
          </p:nvPr>
        </p:nvSpPr>
        <p:spPr/>
        <p:txBody>
          <a:bodyPr/>
          <a:lstStyle/>
          <a:p>
            <a:fld id="{7D915D2B-B14F-482B-8FCA-038506C47E7C}" type="datetime2">
              <a:rPr lang="en-US" smtClean="0"/>
              <a:t>Monday, May 22, 2023</a:t>
            </a:fld>
            <a:endParaRPr lang="en-US"/>
          </a:p>
        </p:txBody>
      </p:sp>
      <p:sp>
        <p:nvSpPr>
          <p:cNvPr id="6" name="Footer Placeholder 5"/>
          <p:cNvSpPr>
            <a:spLocks noGrp="1"/>
          </p:cNvSpPr>
          <p:nvPr>
            <p:ph type="ftr" sz="quarter" idx="11"/>
          </p:nvPr>
        </p:nvSpPr>
        <p:spPr/>
        <p:txBody>
          <a:bodyPr/>
          <a:lstStyle/>
          <a:p>
            <a:endParaRPr lang="en-US"/>
          </a:p>
        </p:txBody>
      </p:sp>
      <p:pic>
        <p:nvPicPr>
          <p:cNvPr id="7" name="Content Placeholder 6" descr="Our publishing - The British Library"/>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48200" y="1447800"/>
            <a:ext cx="4343400" cy="4419600"/>
          </a:xfrm>
          <a:prstGeom prst="rect">
            <a:avLst/>
          </a:prstGeom>
          <a:noFill/>
          <a:ln>
            <a:noFill/>
          </a:ln>
        </p:spPr>
      </p:pic>
    </p:spTree>
    <p:extLst>
      <p:ext uri="{BB962C8B-B14F-4D97-AF65-F5344CB8AC3E}">
        <p14:creationId xmlns:p14="http://schemas.microsoft.com/office/powerpoint/2010/main" val="38984070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868362"/>
          </a:xfrm>
        </p:spPr>
        <p:txBody>
          <a:bodyPr/>
          <a:lstStyle/>
          <a:p>
            <a:r>
              <a:rPr lang="en-US" dirty="0" smtClean="0"/>
              <a:t>Why library Publishing?</a:t>
            </a:r>
            <a:endParaRPr lang="en-US" dirty="0"/>
          </a:p>
        </p:txBody>
      </p:sp>
      <p:sp>
        <p:nvSpPr>
          <p:cNvPr id="3" name="Content Placeholder 2"/>
          <p:cNvSpPr>
            <a:spLocks noGrp="1"/>
          </p:cNvSpPr>
          <p:nvPr>
            <p:ph idx="1"/>
          </p:nvPr>
        </p:nvSpPr>
        <p:spPr>
          <a:xfrm>
            <a:off x="228600" y="1066800"/>
            <a:ext cx="8458200" cy="5181600"/>
          </a:xfrm>
        </p:spPr>
        <p:txBody>
          <a:bodyPr>
            <a:normAutofit fontScale="77500" lnSpcReduction="20000"/>
          </a:bodyPr>
          <a:lstStyle/>
          <a:p>
            <a:pPr>
              <a:buFont typeface="Wingdings" pitchFamily="2" charset="2"/>
              <a:buChar char="q"/>
            </a:pPr>
            <a:r>
              <a:rPr lang="en-US" i="1" dirty="0"/>
              <a:t>The disconnection between the producers of scholarly literature and the intermediaries who purchase it for consumption by others </a:t>
            </a:r>
            <a:r>
              <a:rPr lang="en-US" i="1" dirty="0" smtClean="0"/>
              <a:t>which created a dysfunctional </a:t>
            </a:r>
            <a:r>
              <a:rPr lang="en-US" i="1" dirty="0"/>
              <a:t>economic </a:t>
            </a:r>
            <a:r>
              <a:rPr lang="en-US" i="1" dirty="0" smtClean="0"/>
              <a:t>relationship</a:t>
            </a:r>
          </a:p>
          <a:p>
            <a:pPr>
              <a:buFont typeface="Wingdings" pitchFamily="2" charset="2"/>
              <a:buChar char="q"/>
            </a:pPr>
            <a:endParaRPr lang="en-US" dirty="0" smtClean="0"/>
          </a:p>
          <a:p>
            <a:pPr>
              <a:buFont typeface="Wingdings" pitchFamily="2" charset="2"/>
              <a:buChar char="q"/>
            </a:pPr>
            <a:r>
              <a:rPr lang="en-US" dirty="0" smtClean="0"/>
              <a:t>dominated </a:t>
            </a:r>
            <a:r>
              <a:rPr lang="en-US" dirty="0"/>
              <a:t>by a small number of large commercial publishers </a:t>
            </a:r>
            <a:endParaRPr lang="en-US" dirty="0" smtClean="0"/>
          </a:p>
          <a:p>
            <a:pPr>
              <a:buFont typeface="Wingdings" pitchFamily="2" charset="2"/>
              <a:buChar char="q"/>
            </a:pPr>
            <a:endParaRPr lang="en-US" dirty="0" smtClean="0"/>
          </a:p>
          <a:p>
            <a:pPr>
              <a:buFont typeface="Wingdings" pitchFamily="2" charset="2"/>
              <a:buChar char="q"/>
            </a:pPr>
            <a:r>
              <a:rPr lang="en-US" dirty="0" smtClean="0"/>
              <a:t>High </a:t>
            </a:r>
            <a:r>
              <a:rPr lang="en-US" dirty="0"/>
              <a:t>costs of journal </a:t>
            </a:r>
            <a:r>
              <a:rPr lang="en-US" dirty="0" smtClean="0"/>
              <a:t>subscriptions</a:t>
            </a:r>
          </a:p>
          <a:p>
            <a:pPr>
              <a:buFont typeface="Wingdings" pitchFamily="2" charset="2"/>
              <a:buChar char="q"/>
            </a:pPr>
            <a:endParaRPr lang="en-US" dirty="0" smtClean="0"/>
          </a:p>
          <a:p>
            <a:pPr>
              <a:buFont typeface="Wingdings" pitchFamily="2" charset="2"/>
              <a:buChar char="q"/>
            </a:pPr>
            <a:r>
              <a:rPr lang="en-US" dirty="0" smtClean="0"/>
              <a:t>Shrinking budgets and subsidies</a:t>
            </a:r>
          </a:p>
          <a:p>
            <a:pPr>
              <a:buFont typeface="Wingdings" pitchFamily="2" charset="2"/>
              <a:buChar char="q"/>
            </a:pPr>
            <a:endParaRPr lang="en-US" dirty="0" smtClean="0"/>
          </a:p>
          <a:p>
            <a:pPr>
              <a:buFont typeface="Wingdings" pitchFamily="2" charset="2"/>
              <a:buChar char="q"/>
            </a:pPr>
            <a:r>
              <a:rPr lang="en-US" dirty="0" smtClean="0"/>
              <a:t>Content protection and restrictive </a:t>
            </a:r>
            <a:r>
              <a:rPr lang="en-US" dirty="0" err="1" smtClean="0"/>
              <a:t>licences</a:t>
            </a:r>
            <a:endParaRPr lang="en-US" dirty="0" smtClean="0"/>
          </a:p>
          <a:p>
            <a:pPr marL="0" indent="0">
              <a:buNone/>
            </a:pPr>
            <a:r>
              <a:rPr lang="en-US" dirty="0" smtClean="0"/>
              <a:t> </a:t>
            </a:r>
            <a:endParaRPr lang="en-US" dirty="0"/>
          </a:p>
        </p:txBody>
      </p:sp>
      <p:sp>
        <p:nvSpPr>
          <p:cNvPr id="4" name="Date Placeholder 3"/>
          <p:cNvSpPr>
            <a:spLocks noGrp="1"/>
          </p:cNvSpPr>
          <p:nvPr>
            <p:ph type="dt" sz="half" idx="10"/>
          </p:nvPr>
        </p:nvSpPr>
        <p:spPr/>
        <p:txBody>
          <a:bodyPr/>
          <a:lstStyle/>
          <a:p>
            <a:fld id="{7D915D2B-B14F-482B-8FCA-038506C47E7C}" type="datetime2">
              <a:rPr lang="en-US" smtClean="0"/>
              <a:t>Monday, May 22, 2023</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1205479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792162"/>
          </a:xfrm>
        </p:spPr>
        <p:txBody>
          <a:bodyPr/>
          <a:lstStyle/>
          <a:p>
            <a:r>
              <a:rPr lang="en-US" dirty="0" smtClean="0"/>
              <a:t>Worthy of note….</a:t>
            </a:r>
            <a:endParaRPr lang="en-US" dirty="0"/>
          </a:p>
        </p:txBody>
      </p:sp>
      <p:sp>
        <p:nvSpPr>
          <p:cNvPr id="3" name="Content Placeholder 2"/>
          <p:cNvSpPr>
            <a:spLocks noGrp="1"/>
          </p:cNvSpPr>
          <p:nvPr>
            <p:ph idx="1"/>
          </p:nvPr>
        </p:nvSpPr>
        <p:spPr>
          <a:xfrm>
            <a:off x="0" y="1066800"/>
            <a:ext cx="8915400" cy="5334000"/>
          </a:xfrm>
        </p:spPr>
        <p:txBody>
          <a:bodyPr>
            <a:normAutofit fontScale="92500" lnSpcReduction="20000"/>
          </a:bodyPr>
          <a:lstStyle/>
          <a:p>
            <a:pPr marL="0" indent="0" algn="just">
              <a:buNone/>
            </a:pPr>
            <a:r>
              <a:rPr lang="en-US" i="1" dirty="0"/>
              <a:t>Library Publishers should understand and have experience with all operational aspects of the publishing process, including the setup, configuration, and maintenance of publishing platforms; the description and discoverability of content (including working with identifiers such as DOIs, ORCIDs, ISSNs, ISBNs, etc.); the establishment of publishing production processes (including accessibility); the implementation of tracking metrics and impact factors; and the methods for ensuring long-term digital preservation. Library Publishers should be accomplished project managers in order to define roles and distribute responsibilities within a library publishing </a:t>
            </a:r>
            <a:r>
              <a:rPr lang="en-US" i="1" dirty="0" smtClean="0"/>
              <a:t>program (Lib. Publ. Coalition,2020)</a:t>
            </a:r>
            <a:endParaRPr lang="en-US" i="1" dirty="0"/>
          </a:p>
        </p:txBody>
      </p:sp>
      <p:sp>
        <p:nvSpPr>
          <p:cNvPr id="4" name="Date Placeholder 3"/>
          <p:cNvSpPr>
            <a:spLocks noGrp="1"/>
          </p:cNvSpPr>
          <p:nvPr>
            <p:ph type="dt" sz="half" idx="10"/>
          </p:nvPr>
        </p:nvSpPr>
        <p:spPr/>
        <p:txBody>
          <a:bodyPr/>
          <a:lstStyle/>
          <a:p>
            <a:fld id="{7D915D2B-B14F-482B-8FCA-038506C47E7C}" type="datetime2">
              <a:rPr lang="en-US" smtClean="0"/>
              <a:t>Monday, May 22, 2023</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5550913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792162"/>
          </a:xfrm>
        </p:spPr>
        <p:txBody>
          <a:bodyPr>
            <a:normAutofit fontScale="90000"/>
          </a:bodyPr>
          <a:lstStyle/>
          <a:p>
            <a:r>
              <a:rPr lang="en-US" dirty="0" smtClean="0"/>
              <a:t>Digital reference service imperatives..</a:t>
            </a:r>
            <a:endParaRPr lang="en-US" dirty="0"/>
          </a:p>
        </p:txBody>
      </p:sp>
      <p:sp>
        <p:nvSpPr>
          <p:cNvPr id="3" name="Content Placeholder 2"/>
          <p:cNvSpPr>
            <a:spLocks noGrp="1"/>
          </p:cNvSpPr>
          <p:nvPr>
            <p:ph sz="half" idx="1"/>
          </p:nvPr>
        </p:nvSpPr>
        <p:spPr>
          <a:xfrm>
            <a:off x="152400" y="1143000"/>
            <a:ext cx="6248400" cy="4983163"/>
          </a:xfrm>
        </p:spPr>
        <p:txBody>
          <a:bodyPr>
            <a:normAutofit fontScale="92500" lnSpcReduction="10000"/>
          </a:bodyPr>
          <a:lstStyle/>
          <a:p>
            <a:pPr>
              <a:buFont typeface="Wingdings" pitchFamily="2" charset="2"/>
              <a:buChar char="q"/>
            </a:pPr>
            <a:r>
              <a:rPr lang="en-US" dirty="0"/>
              <a:t>“</a:t>
            </a:r>
            <a:r>
              <a:rPr lang="en-US" i="1" dirty="0"/>
              <a:t>In this information-rich world, information can be sought anytime, anywhere</a:t>
            </a:r>
            <a:r>
              <a:rPr lang="en-US" i="1" dirty="0" smtClean="0"/>
              <a:t>. </a:t>
            </a:r>
            <a:r>
              <a:rPr lang="en-US" i="1" dirty="0"/>
              <a:t>U</a:t>
            </a:r>
            <a:r>
              <a:rPr lang="en-US" i="1" dirty="0" smtClean="0"/>
              <a:t>sers </a:t>
            </a:r>
            <a:r>
              <a:rPr lang="en-US" i="1" dirty="0"/>
              <a:t>have alternatives that are more convenient than coming to a physical library </a:t>
            </a:r>
            <a:r>
              <a:rPr lang="en-US" i="1" dirty="0" smtClean="0"/>
              <a:t>to </a:t>
            </a:r>
            <a:r>
              <a:rPr lang="en-US" i="1" dirty="0"/>
              <a:t>consult with a reference librarian. </a:t>
            </a:r>
            <a:r>
              <a:rPr lang="en-US" i="1" dirty="0" smtClean="0"/>
              <a:t> </a:t>
            </a:r>
            <a:r>
              <a:rPr lang="en-US" i="1" dirty="0"/>
              <a:t>R</a:t>
            </a:r>
            <a:r>
              <a:rPr lang="en-US" i="1" dirty="0" smtClean="0"/>
              <a:t>eference </a:t>
            </a:r>
            <a:r>
              <a:rPr lang="en-US" i="1" dirty="0"/>
              <a:t>librarians have to find ways to respond to contemporary users’ values and expectations of immediacy, interactivity, </a:t>
            </a:r>
            <a:r>
              <a:rPr lang="en-US" i="1" dirty="0" err="1"/>
              <a:t>personalisation</a:t>
            </a:r>
            <a:r>
              <a:rPr lang="en-US" i="1" dirty="0"/>
              <a:t>, and mobility. </a:t>
            </a:r>
            <a:endParaRPr lang="en-US" i="1" dirty="0" smtClean="0"/>
          </a:p>
          <a:p>
            <a:pPr>
              <a:buFont typeface="Wingdings" pitchFamily="2" charset="2"/>
              <a:buChar char="q"/>
            </a:pPr>
            <a:endParaRPr lang="en-US" dirty="0" smtClean="0"/>
          </a:p>
          <a:p>
            <a:pPr>
              <a:buFont typeface="Wingdings" pitchFamily="2" charset="2"/>
              <a:buChar char="q"/>
            </a:pPr>
            <a:r>
              <a:rPr lang="en-US" i="1" dirty="0" smtClean="0"/>
              <a:t>If </a:t>
            </a:r>
            <a:r>
              <a:rPr lang="en-US" i="1" dirty="0"/>
              <a:t>reference services are to be used, attention must be given to </a:t>
            </a:r>
            <a:r>
              <a:rPr lang="en-US" i="1" dirty="0" err="1"/>
              <a:t>minimising</a:t>
            </a:r>
            <a:r>
              <a:rPr lang="en-US" i="1" dirty="0"/>
              <a:t> the time, the effort, and the difficulty of use”</a:t>
            </a:r>
          </a:p>
        </p:txBody>
      </p:sp>
      <p:sp>
        <p:nvSpPr>
          <p:cNvPr id="5" name="Date Placeholder 4"/>
          <p:cNvSpPr>
            <a:spLocks noGrp="1"/>
          </p:cNvSpPr>
          <p:nvPr>
            <p:ph type="dt" sz="half" idx="10"/>
          </p:nvPr>
        </p:nvSpPr>
        <p:spPr/>
        <p:txBody>
          <a:bodyPr/>
          <a:lstStyle/>
          <a:p>
            <a:fld id="{7D915D2B-B14F-482B-8FCA-038506C47E7C}" type="datetime2">
              <a:rPr lang="en-US" smtClean="0"/>
              <a:t>Monday, May 22, 2023</a:t>
            </a:fld>
            <a:endParaRPr lang="en-US"/>
          </a:p>
        </p:txBody>
      </p:sp>
      <p:sp>
        <p:nvSpPr>
          <p:cNvPr id="6" name="Footer Placeholder 5"/>
          <p:cNvSpPr>
            <a:spLocks noGrp="1"/>
          </p:cNvSpPr>
          <p:nvPr>
            <p:ph type="ftr" sz="quarter" idx="11"/>
          </p:nvPr>
        </p:nvSpPr>
        <p:spPr/>
        <p:txBody>
          <a:bodyPr/>
          <a:lstStyle/>
          <a:p>
            <a:endParaRPr lang="en-US"/>
          </a:p>
        </p:txBody>
      </p:sp>
      <p:pic>
        <p:nvPicPr>
          <p:cNvPr id="7" name="Content Placeholder 6" descr="Digital Reference Service: Buy Digital Reference Service by Eglmeier  Christian at Low Price in India | Flipkart.com"/>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324600" y="1295400"/>
            <a:ext cx="2724150" cy="3962400"/>
          </a:xfrm>
          <a:prstGeom prst="rect">
            <a:avLst/>
          </a:prstGeom>
          <a:noFill/>
          <a:ln>
            <a:noFill/>
          </a:ln>
        </p:spPr>
      </p:pic>
    </p:spTree>
    <p:extLst>
      <p:ext uri="{BB962C8B-B14F-4D97-AF65-F5344CB8AC3E}">
        <p14:creationId xmlns:p14="http://schemas.microsoft.com/office/powerpoint/2010/main" val="15888550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idx="1"/>
          </p:nvPr>
        </p:nvSpPr>
        <p:spPr>
          <a:xfrm>
            <a:off x="3733800" y="1012825"/>
            <a:ext cx="5363845" cy="5717540"/>
          </a:xfrm>
        </p:spPr>
        <p:txBody>
          <a:bodyPr>
            <a:noAutofit/>
          </a:bodyPr>
          <a:lstStyle/>
          <a:p>
            <a:pPr marL="0" indent="0">
              <a:lnSpc>
                <a:spcPct val="210000"/>
              </a:lnSpc>
              <a:buNone/>
            </a:pPr>
            <a:r>
              <a:rPr lang="en-US" sz="2400" dirty="0"/>
              <a:t>Users expect their libraries to provide:</a:t>
            </a:r>
          </a:p>
          <a:p>
            <a:pPr>
              <a:buFont typeface="Wingdings" pitchFamily="2" charset="2"/>
              <a:buChar char="q"/>
            </a:pPr>
            <a:r>
              <a:rPr lang="en-US" sz="2400" dirty="0" smtClean="0"/>
              <a:t>more </a:t>
            </a:r>
            <a:r>
              <a:rPr lang="en-US" sz="2400" dirty="0"/>
              <a:t>services online, </a:t>
            </a:r>
          </a:p>
          <a:p>
            <a:pPr>
              <a:buFont typeface="Wingdings" pitchFamily="2" charset="2"/>
              <a:buChar char="q"/>
            </a:pPr>
            <a:r>
              <a:rPr lang="en-US" sz="2400" dirty="0"/>
              <a:t> access to electronic information resources   and online catalogues, </a:t>
            </a:r>
          </a:p>
          <a:p>
            <a:pPr>
              <a:buFont typeface="Wingdings" pitchFamily="2" charset="2"/>
              <a:buChar char="q"/>
            </a:pPr>
            <a:r>
              <a:rPr lang="en-US" sz="2400" dirty="0"/>
              <a:t> facility to place requests online</a:t>
            </a:r>
          </a:p>
          <a:p>
            <a:pPr>
              <a:buFont typeface="Wingdings" pitchFamily="2" charset="2"/>
              <a:buChar char="q"/>
            </a:pPr>
            <a:r>
              <a:rPr lang="en-US" sz="2400" dirty="0"/>
              <a:t> provision of some sort of DRS, </a:t>
            </a:r>
          </a:p>
          <a:p>
            <a:pPr>
              <a:buFont typeface="Wingdings" pitchFamily="2" charset="2"/>
              <a:buChar char="q"/>
            </a:pPr>
            <a:r>
              <a:rPr lang="en-US" sz="2400" dirty="0"/>
              <a:t>find answer to every query online</a:t>
            </a:r>
            <a:r>
              <a:rPr lang="en-US" sz="2400" dirty="0" smtClean="0"/>
              <a:t>.</a:t>
            </a:r>
          </a:p>
          <a:p>
            <a:pPr marL="0" indent="0">
              <a:buNone/>
            </a:pPr>
            <a:endParaRPr lang="en-GB" sz="2000" dirty="0"/>
          </a:p>
          <a:p>
            <a:pPr marL="0" indent="0">
              <a:buNone/>
            </a:pPr>
            <a:r>
              <a:rPr lang="en-US" sz="2000" i="1" dirty="0"/>
              <a:t>Libraries are challenged to provide the greatest information access and an improved level of reference and information services by keeping pace with the latest trends and technological developments.</a:t>
            </a:r>
          </a:p>
          <a:p>
            <a:pPr marL="0" indent="0" eaLnBrk="1" hangingPunct="1">
              <a:lnSpc>
                <a:spcPct val="210000"/>
              </a:lnSpc>
              <a:buFont typeface="Wingdings" panose="05000000000000000000" pitchFamily="2" charset="2"/>
              <a:buNone/>
            </a:pPr>
            <a:endParaRPr lang="en-US" altLang="en-GB" sz="2000" dirty="0"/>
          </a:p>
        </p:txBody>
      </p:sp>
      <p:sp>
        <p:nvSpPr>
          <p:cNvPr id="3" name="TextBox 2"/>
          <p:cNvSpPr txBox="1"/>
          <p:nvPr/>
        </p:nvSpPr>
        <p:spPr>
          <a:xfrm>
            <a:off x="921384" y="152400"/>
            <a:ext cx="5708015" cy="1200329"/>
          </a:xfrm>
          <a:prstGeom prst="rect">
            <a:avLst/>
          </a:prstGeom>
          <a:noFill/>
        </p:spPr>
        <p:txBody>
          <a:bodyPr wrap="square" rtlCol="0">
            <a:spAutoFit/>
          </a:bodyPr>
          <a:lstStyle/>
          <a:p>
            <a:r>
              <a:rPr lang="en-US" sz="2400" dirty="0"/>
              <a:t>People feel comfortable in </a:t>
            </a:r>
            <a:r>
              <a:rPr lang="en-US" sz="2400" dirty="0" err="1"/>
              <a:t>utilising</a:t>
            </a:r>
            <a:r>
              <a:rPr lang="en-US" sz="2400" dirty="0"/>
              <a:t> and depending on digital services in their day-to-day ways of life</a:t>
            </a:r>
            <a:endParaRPr lang="en-US" sz="2400" b="1" dirty="0">
              <a:ln w="9525">
                <a:solidFill>
                  <a:schemeClr val="bg1"/>
                </a:solidFill>
                <a:prstDash val="solid"/>
              </a:ln>
              <a:effectLst>
                <a:outerShdw blurRad="12700" dist="38100" dir="2700000" algn="tl" rotWithShape="0">
                  <a:schemeClr val="bg1">
                    <a:lumMod val="50000"/>
                  </a:schemeClr>
                </a:outerShdw>
              </a:effectLst>
            </a:endParaRPr>
          </a:p>
        </p:txBody>
      </p:sp>
      <p:pic>
        <p:nvPicPr>
          <p:cNvPr id="5" name="Picture 4"/>
          <p:cNvPicPr>
            <a:picLocks noChangeAspect="1"/>
          </p:cNvPicPr>
          <p:nvPr/>
        </p:nvPicPr>
        <p:blipFill>
          <a:blip r:embed="rId3"/>
          <a:stretch>
            <a:fillRect/>
          </a:stretch>
        </p:blipFill>
        <p:spPr>
          <a:xfrm>
            <a:off x="526415" y="1295400"/>
            <a:ext cx="2755900" cy="5486400"/>
          </a:xfrm>
          <a:prstGeom prst="rect">
            <a:avLst/>
          </a:prstGeom>
        </p:spPr>
      </p:pic>
      <p:sp>
        <p:nvSpPr>
          <p:cNvPr id="2" name="Date Placeholder 1"/>
          <p:cNvSpPr>
            <a:spLocks noGrp="1"/>
          </p:cNvSpPr>
          <p:nvPr>
            <p:ph type="dt" sz="half" idx="10"/>
          </p:nvPr>
        </p:nvSpPr>
        <p:spPr/>
        <p:txBody>
          <a:bodyPr/>
          <a:lstStyle/>
          <a:p>
            <a:fld id="{7D915D2B-B14F-482B-8FCA-038506C47E7C}" type="datetime2">
              <a:rPr lang="en-US" smtClean="0"/>
              <a:t>Monday, May 22, 2023</a:t>
            </a:fld>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9091115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sz="3555">
                <a:sym typeface="+mn-ea"/>
              </a:rPr>
              <a:t>How should Libraries evolve as Institutions for learning  in 21st Century</a:t>
            </a:r>
          </a:p>
        </p:txBody>
      </p:sp>
      <p:sp>
        <p:nvSpPr>
          <p:cNvPr id="8" name="Content Placeholder 7"/>
          <p:cNvSpPr>
            <a:spLocks noGrp="1"/>
          </p:cNvSpPr>
          <p:nvPr>
            <p:ph sz="half" idx="1"/>
          </p:nvPr>
        </p:nvSpPr>
        <p:spPr>
          <a:xfrm>
            <a:off x="1" y="1371600"/>
            <a:ext cx="6388100" cy="4754880"/>
          </a:xfrm>
        </p:spPr>
        <p:txBody>
          <a:bodyPr>
            <a:normAutofit fontScale="32500" lnSpcReduction="20000"/>
          </a:bodyPr>
          <a:lstStyle/>
          <a:p>
            <a:pPr marL="0" indent="0">
              <a:buNone/>
            </a:pPr>
            <a:endParaRPr lang="en-US" dirty="0"/>
          </a:p>
          <a:p>
            <a:pPr marL="0" indent="0" algn="just">
              <a:buNone/>
            </a:pPr>
            <a:r>
              <a:rPr lang="en-US" sz="8000" i="1" dirty="0"/>
              <a:t>All libraries and the people they serve—stand to benefit from becoming more intentional and purposeful about accommodating the lifelong learning needs of people in the 21st century, and doing this, work collaboratively  in alignment with community needs.</a:t>
            </a:r>
          </a:p>
          <a:p>
            <a:pPr marL="0" indent="0" algn="just">
              <a:buNone/>
            </a:pPr>
            <a:endParaRPr lang="en-US" sz="8000" i="1" dirty="0"/>
          </a:p>
          <a:p>
            <a:pPr marL="0" indent="0" algn="just">
              <a:buNone/>
            </a:pPr>
            <a:endParaRPr lang="en-US" sz="8000" i="1" dirty="0"/>
          </a:p>
          <a:p>
            <a:pPr marL="0" indent="0" algn="just">
              <a:buNone/>
            </a:pPr>
            <a:endParaRPr lang="en-US" sz="8000" i="1" dirty="0"/>
          </a:p>
          <a:p>
            <a:pPr marL="0" indent="0" algn="just">
              <a:buNone/>
            </a:pPr>
            <a:r>
              <a:rPr lang="en-US" sz="8000" i="1" dirty="0"/>
              <a:t> In the light of 21st century demands, libraries should build on current strengths and embrace new </a:t>
            </a:r>
            <a:r>
              <a:rPr lang="en-US" sz="8000" i="1" dirty="0" smtClean="0"/>
              <a:t>approaches</a:t>
            </a:r>
            <a:r>
              <a:rPr lang="en-US" i="1" dirty="0" smtClean="0"/>
              <a:t>􀀁􀁂􀁔􀀁􀁕􀁉􀁆􀀁􀁐􀁏􀁆􀁔􀀁􀁅􀁆􀁔􀁄􀁓􀁊􀁃􀁆􀁅􀀁􀁊􀁏􀀁􀁕􀁉􀁆􀀁􀁄􀁉􀁂􀁓􀁕􀀁</a:t>
            </a:r>
            <a:r>
              <a:rPr lang="en-US" dirty="0" smtClean="0"/>
              <a:t>􀁃􀁆􀁍􀁐􀁘􀀛􀀁􀁊􀁃􀁓􀁂􀁓􀁊􀁆􀁔􀀁􀁂􀁏􀁅􀀁􀁎􀁖􀁔􀁆􀁖􀁎􀁔􀀁􀁆􀁗􀁐􀁍􀁗􀁆􀀁􀁂􀁔􀀁􀁊􀁏􀁔􀁕􀁊􀁕􀁖􀁕􀁊􀁐􀁏􀁔􀀁􀁐􀁇􀀁􀁍􀁆􀁂􀁓􀁏􀁊􀁏􀁈􀀁􀁊􀁏􀀁􀁕􀁉􀁆􀀁􀀓􀀒􀁔􀁕􀀁􀁄􀁆􀁏􀁕􀁖􀁓􀁚􀀠</a:t>
            </a:r>
            <a:endParaRPr lang="en-US" dirty="0"/>
          </a:p>
        </p:txBody>
      </p:sp>
      <p:sp>
        <p:nvSpPr>
          <p:cNvPr id="5" name="Date Placeholder 4"/>
          <p:cNvSpPr>
            <a:spLocks noGrp="1"/>
          </p:cNvSpPr>
          <p:nvPr>
            <p:ph type="dt" sz="half" idx="10"/>
          </p:nvPr>
        </p:nvSpPr>
        <p:spPr/>
        <p:txBody>
          <a:bodyPr/>
          <a:lstStyle/>
          <a:p>
            <a:fld id="{7D915D2B-B14F-482B-8FCA-038506C47E7C}" type="datetime2">
              <a:rPr lang="en-US" smtClean="0"/>
              <a:t>Monday, May 22, 2023</a:t>
            </a:fld>
            <a:endParaRPr lang="en-US"/>
          </a:p>
        </p:txBody>
      </p:sp>
      <p:sp>
        <p:nvSpPr>
          <p:cNvPr id="6" name="Footer Placeholder 5"/>
          <p:cNvSpPr>
            <a:spLocks noGrp="1"/>
          </p:cNvSpPr>
          <p:nvPr>
            <p:ph type="ftr" sz="quarter" idx="11"/>
          </p:nvPr>
        </p:nvSpPr>
        <p:spPr/>
        <p:txBody>
          <a:bodyPr/>
          <a:lstStyle/>
          <a:p>
            <a:endParaRPr lang="en-US"/>
          </a:p>
        </p:txBody>
      </p:sp>
      <p:pic>
        <p:nvPicPr>
          <p:cNvPr id="2" name="Content Placeholder 1"/>
          <p:cNvPicPr>
            <a:picLocks noGrp="1" noChangeAspect="1"/>
          </p:cNvPicPr>
          <p:nvPr>
            <p:ph sz="half" idx="2"/>
          </p:nvPr>
        </p:nvPicPr>
        <p:blipFill>
          <a:blip r:embed="rId2"/>
          <a:stretch>
            <a:fillRect/>
          </a:stretch>
        </p:blipFill>
        <p:spPr>
          <a:xfrm>
            <a:off x="6375120" y="1219200"/>
            <a:ext cx="2540280" cy="3124200"/>
          </a:xfrm>
          <a:prstGeom prst="rect">
            <a:avLst/>
          </a:prstGeom>
        </p:spPr>
      </p:pic>
    </p:spTree>
  </p:cSld>
  <p:clrMapOvr>
    <a:masterClrMapping/>
  </p:clrMapOvr>
  <p:transition spd="med">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915D2B-B14F-482B-8FCA-038506C47E7C}" type="datetime2">
              <a:rPr lang="en-US" smtClean="0"/>
              <a:t>Monday, May 22, 2023</a:t>
            </a:fld>
            <a:endParaRPr lang="en-US"/>
          </a:p>
        </p:txBody>
      </p:sp>
      <p:sp>
        <p:nvSpPr>
          <p:cNvPr id="3" name="Footer Placeholder 2"/>
          <p:cNvSpPr>
            <a:spLocks noGrp="1"/>
          </p:cNvSpPr>
          <p:nvPr>
            <p:ph type="ftr" sz="quarter" idx="11"/>
          </p:nvPr>
        </p:nvSpPr>
        <p:spPr/>
        <p:txBody>
          <a:bodyPr/>
          <a:lstStyle/>
          <a:p>
            <a:endParaRPr lang="en-US"/>
          </a:p>
        </p:txBody>
      </p:sp>
      <p:pic>
        <p:nvPicPr>
          <p:cNvPr id="4" name="Picture 3" descr="34,525 Warm Greeting Stock Photos - Free &amp; Royalty-Free Stock Photos from  Dreamstime"/>
          <p:cNvPicPr/>
          <p:nvPr/>
        </p:nvPicPr>
        <p:blipFill>
          <a:blip r:embed="rId2">
            <a:extLst>
              <a:ext uri="{28A0092B-C50C-407E-A947-70E740481C1C}">
                <a14:useLocalDpi xmlns:a14="http://schemas.microsoft.com/office/drawing/2010/main" val="0"/>
              </a:ext>
            </a:extLst>
          </a:blip>
          <a:srcRect/>
          <a:stretch>
            <a:fillRect/>
          </a:stretch>
        </p:blipFill>
        <p:spPr bwMode="auto">
          <a:xfrm>
            <a:off x="381000" y="457200"/>
            <a:ext cx="4343400" cy="5791200"/>
          </a:xfrm>
          <a:prstGeom prst="rect">
            <a:avLst/>
          </a:prstGeom>
          <a:noFill/>
          <a:ln>
            <a:noFill/>
          </a:ln>
        </p:spPr>
      </p:pic>
      <p:pic>
        <p:nvPicPr>
          <p:cNvPr id="5" name="Picture 4" descr="990+ Warm Winter Wishes Illustrations, Royalty-Free Vector Graphics &amp; Clip  Art - iStock"/>
          <p:cNvPicPr/>
          <p:nvPr/>
        </p:nvPicPr>
        <p:blipFill>
          <a:blip r:embed="rId3">
            <a:extLst>
              <a:ext uri="{28A0092B-C50C-407E-A947-70E740481C1C}">
                <a14:useLocalDpi xmlns:a14="http://schemas.microsoft.com/office/drawing/2010/main" val="0"/>
              </a:ext>
            </a:extLst>
          </a:blip>
          <a:srcRect/>
          <a:stretch>
            <a:fillRect/>
          </a:stretch>
        </p:blipFill>
        <p:spPr bwMode="auto">
          <a:xfrm>
            <a:off x="4724400" y="457200"/>
            <a:ext cx="4419600" cy="5791200"/>
          </a:xfrm>
          <a:prstGeom prst="rect">
            <a:avLst/>
          </a:prstGeom>
          <a:noFill/>
          <a:ln>
            <a:noFill/>
          </a:ln>
        </p:spPr>
      </p:pic>
    </p:spTree>
    <p:extLst>
      <p:ext uri="{BB962C8B-B14F-4D97-AF65-F5344CB8AC3E}">
        <p14:creationId xmlns:p14="http://schemas.microsoft.com/office/powerpoint/2010/main" val="9345903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Libraries and Innovation</a:t>
            </a:r>
          </a:p>
        </p:txBody>
      </p:sp>
      <p:sp>
        <p:nvSpPr>
          <p:cNvPr id="8" name="Content Placeholder 7"/>
          <p:cNvSpPr>
            <a:spLocks noGrp="1"/>
          </p:cNvSpPr>
          <p:nvPr>
            <p:ph sz="half" idx="1"/>
          </p:nvPr>
        </p:nvSpPr>
        <p:spPr/>
        <p:txBody>
          <a:bodyPr>
            <a:normAutofit/>
          </a:bodyPr>
          <a:lstStyle/>
          <a:p>
            <a:pPr marL="0" indent="0">
              <a:buNone/>
            </a:pPr>
            <a:r>
              <a:rPr lang="en-US" i="1"/>
              <a:t>Innovation is designing a new way to offer to help a beneficiary make the progress they are seeking better than they currently can. Understanding that progress is both functional and non-functional (safer, quicker, self-actualisation, wellness etc).</a:t>
            </a:r>
          </a:p>
        </p:txBody>
      </p:sp>
      <p:sp>
        <p:nvSpPr>
          <p:cNvPr id="5" name="Date Placeholder 4"/>
          <p:cNvSpPr>
            <a:spLocks noGrp="1"/>
          </p:cNvSpPr>
          <p:nvPr>
            <p:ph type="dt" sz="half" idx="10"/>
          </p:nvPr>
        </p:nvSpPr>
        <p:spPr/>
        <p:txBody>
          <a:bodyPr/>
          <a:lstStyle/>
          <a:p>
            <a:fld id="{7D915D2B-B14F-482B-8FCA-038506C47E7C}" type="datetime2">
              <a:rPr lang="en-US" smtClean="0"/>
              <a:t>Monday, May 22, 2023</a:t>
            </a:fld>
            <a:endParaRPr lang="en-US"/>
          </a:p>
        </p:txBody>
      </p:sp>
      <p:sp>
        <p:nvSpPr>
          <p:cNvPr id="6" name="Footer Placeholder 5"/>
          <p:cNvSpPr>
            <a:spLocks noGrp="1"/>
          </p:cNvSpPr>
          <p:nvPr>
            <p:ph type="ftr" sz="quarter" idx="11"/>
          </p:nvPr>
        </p:nvSpPr>
        <p:spPr/>
        <p:txBody>
          <a:bodyPr/>
          <a:lstStyle/>
          <a:p>
            <a:endParaRPr lang="en-US"/>
          </a:p>
        </p:txBody>
      </p:sp>
      <p:pic>
        <p:nvPicPr>
          <p:cNvPr id="9" name="Content Placeholder 8"/>
          <p:cNvPicPr>
            <a:picLocks noGrp="1" noChangeAspect="1"/>
          </p:cNvPicPr>
          <p:nvPr>
            <p:ph sz="half" idx="2"/>
          </p:nvPr>
        </p:nvPicPr>
        <p:blipFill>
          <a:blip r:embed="rId2"/>
          <a:stretch>
            <a:fillRect/>
          </a:stretch>
        </p:blipFill>
        <p:spPr>
          <a:xfrm>
            <a:off x="4415790" y="1660525"/>
            <a:ext cx="3884930" cy="4032885"/>
          </a:xfrm>
          <a:prstGeom prst="rect">
            <a:avLst/>
          </a:prstGeom>
        </p:spPr>
      </p:pic>
    </p:spTree>
    <p:extLst>
      <p:ext uri="{BB962C8B-B14F-4D97-AF65-F5344CB8AC3E}">
        <p14:creationId xmlns:p14="http://schemas.microsoft.com/office/powerpoint/2010/main" val="35997095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pic>
        <p:nvPicPr>
          <p:cNvPr id="4" name="Content Placeholder 3" descr="download (1)"/>
          <p:cNvPicPr>
            <a:picLocks noGrp="1" noChangeAspect="1"/>
          </p:cNvPicPr>
          <p:nvPr>
            <p:ph idx="1"/>
          </p:nvPr>
        </p:nvPicPr>
        <p:blipFill>
          <a:blip r:embed="rId2"/>
          <a:stretch>
            <a:fillRect/>
          </a:stretch>
        </p:blipFill>
        <p:spPr>
          <a:xfrm>
            <a:off x="1310640" y="1546225"/>
            <a:ext cx="6847205" cy="4865370"/>
          </a:xfrm>
          <a:prstGeom prst="rect">
            <a:avLst/>
          </a:prstGeom>
        </p:spPr>
      </p:pic>
    </p:spTree>
    <p:extLst>
      <p:ext uri="{BB962C8B-B14F-4D97-AF65-F5344CB8AC3E}">
        <p14:creationId xmlns:p14="http://schemas.microsoft.com/office/powerpoint/2010/main" val="32143435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r>
              <a:rPr lang="en-US">
                <a:sym typeface="+mn-ea"/>
              </a:rPr>
              <a:t>The communities and users that libraries serve are always changing.</a:t>
            </a:r>
            <a:endParaRPr lang="en-US"/>
          </a:p>
          <a:p>
            <a:r>
              <a:rPr lang="en-US">
                <a:sym typeface="+mn-ea"/>
              </a:rPr>
              <a:t>So innovation helps libraries adapt to meet their needs and aspirations both now and in the future. </a:t>
            </a:r>
            <a:endParaRPr lang="en-US"/>
          </a:p>
        </p:txBody>
      </p:sp>
      <p:sp>
        <p:nvSpPr>
          <p:cNvPr id="4" name="Date Placeholder 3"/>
          <p:cNvSpPr>
            <a:spLocks noGrp="1"/>
          </p:cNvSpPr>
          <p:nvPr>
            <p:ph type="dt" sz="half" idx="10"/>
          </p:nvPr>
        </p:nvSpPr>
        <p:spPr/>
        <p:txBody>
          <a:bodyPr/>
          <a:lstStyle/>
          <a:p>
            <a:fld id="{7D915D2B-B14F-482B-8FCA-038506C47E7C}" type="datetime2">
              <a:rPr lang="en-US" smtClean="0"/>
              <a:t>Monday, May 22, 2023</a:t>
            </a:fld>
            <a:endParaRPr lang="en-US"/>
          </a:p>
        </p:txBody>
      </p:sp>
      <p:sp>
        <p:nvSpPr>
          <p:cNvPr id="5" name="Footer Placeholder 4"/>
          <p:cNvSpPr>
            <a:spLocks noGrp="1"/>
          </p:cNvSpPr>
          <p:nvPr>
            <p:ph type="ftr" sz="quarter" idx="11"/>
          </p:nvPr>
        </p:nvSpPr>
        <p:spPr/>
        <p:txBody>
          <a:bodyPr/>
          <a:lstStyle/>
          <a:p>
            <a:endParaRPr lang="en-US"/>
          </a:p>
        </p:txBody>
      </p:sp>
      <p:pic>
        <p:nvPicPr>
          <p:cNvPr id="6" name="Content Placeholder 5"/>
          <p:cNvPicPr>
            <a:picLocks noGrp="1" noChangeAspect="1"/>
          </p:cNvPicPr>
          <p:nvPr>
            <p:ph sz="half" idx="2"/>
          </p:nvPr>
        </p:nvPicPr>
        <p:blipFill>
          <a:blip r:embed="rId2"/>
          <a:stretch>
            <a:fillRect/>
          </a:stretch>
        </p:blipFill>
        <p:spPr>
          <a:xfrm>
            <a:off x="4384040" y="1293495"/>
            <a:ext cx="4543425" cy="2565400"/>
          </a:xfrm>
          <a:prstGeom prst="rect">
            <a:avLst/>
          </a:prstGeom>
        </p:spPr>
      </p:pic>
      <p:pic>
        <p:nvPicPr>
          <p:cNvPr id="12" name="Picture 11"/>
          <p:cNvPicPr>
            <a:picLocks noChangeAspect="1"/>
          </p:cNvPicPr>
          <p:nvPr/>
        </p:nvPicPr>
        <p:blipFill>
          <a:blip r:embed="rId3"/>
          <a:stretch>
            <a:fillRect/>
          </a:stretch>
        </p:blipFill>
        <p:spPr>
          <a:xfrm>
            <a:off x="4384040" y="3858260"/>
            <a:ext cx="4617720" cy="2867660"/>
          </a:xfrm>
          <a:prstGeom prst="rect">
            <a:avLst/>
          </a:prstGeom>
        </p:spPr>
      </p:pic>
    </p:spTree>
    <p:extLst>
      <p:ext uri="{BB962C8B-B14F-4D97-AF65-F5344CB8AC3E}">
        <p14:creationId xmlns:p14="http://schemas.microsoft.com/office/powerpoint/2010/main" val="3761763012"/>
      </p:ext>
    </p:extLst>
  </p:cSld>
  <p:clrMapOvr>
    <a:masterClrMapping/>
  </p:clrMapOvr>
  <p:transition spd="slow">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sym typeface="+mn-ea"/>
              </a:rPr>
              <a:t>Nigeria and the Reality of Digital Access</a:t>
            </a:r>
            <a:endParaRPr lang="en-US"/>
          </a:p>
        </p:txBody>
      </p:sp>
      <p:graphicFrame>
        <p:nvGraphicFramePr>
          <p:cNvPr id="6" name="Diagram 5"/>
          <p:cNvGraphicFramePr/>
          <p:nvPr/>
        </p:nvGraphicFramePr>
        <p:xfrm>
          <a:off x="508000" y="1417955"/>
          <a:ext cx="3866515" cy="49193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7D915D2B-B14F-482B-8FCA-038506C47E7C}" type="datetime2">
              <a:rPr lang="en-US" smtClean="0"/>
              <a:t>Monday, May 22, 2023</a:t>
            </a:fld>
            <a:endParaRPr lang="en-US"/>
          </a:p>
        </p:txBody>
      </p:sp>
      <p:sp>
        <p:nvSpPr>
          <p:cNvPr id="7" name="Footer Placeholder 6"/>
          <p:cNvSpPr>
            <a:spLocks noGrp="1"/>
          </p:cNvSpPr>
          <p:nvPr>
            <p:ph type="ftr" sz="quarter" idx="11"/>
          </p:nvPr>
        </p:nvSpPr>
        <p:spPr/>
        <p:txBody>
          <a:bodyPr/>
          <a:lstStyle/>
          <a:p>
            <a:endParaRPr lang="en-US"/>
          </a:p>
        </p:txBody>
      </p:sp>
      <p:pic>
        <p:nvPicPr>
          <p:cNvPr id="8" name="Content Placeholder 7"/>
          <p:cNvPicPr>
            <a:picLocks noGrp="1" noChangeAspect="1"/>
          </p:cNvPicPr>
          <p:nvPr>
            <p:ph sz="half" idx="1"/>
          </p:nvPr>
        </p:nvPicPr>
        <p:blipFill>
          <a:blip r:embed="rId7"/>
          <a:stretch>
            <a:fillRect/>
          </a:stretch>
        </p:blipFill>
        <p:spPr>
          <a:xfrm>
            <a:off x="4452620" y="1647825"/>
            <a:ext cx="4378960" cy="4184650"/>
          </a:xfrm>
          <a:prstGeom prst="rect">
            <a:avLst/>
          </a:prstGeom>
        </p:spPr>
      </p:pic>
    </p:spTree>
    <p:extLst>
      <p:ext uri="{BB962C8B-B14F-4D97-AF65-F5344CB8AC3E}">
        <p14:creationId xmlns:p14="http://schemas.microsoft.com/office/powerpoint/2010/main" val="28167487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21st century Libraries</a:t>
            </a:r>
          </a:p>
        </p:txBody>
      </p:sp>
      <p:sp>
        <p:nvSpPr>
          <p:cNvPr id="3" name="Content Placeholder 2"/>
          <p:cNvSpPr>
            <a:spLocks noGrp="1"/>
          </p:cNvSpPr>
          <p:nvPr>
            <p:ph sz="half" idx="1"/>
          </p:nvPr>
        </p:nvSpPr>
        <p:spPr>
          <a:xfrm>
            <a:off x="457200" y="1346835"/>
            <a:ext cx="3847465" cy="4779645"/>
          </a:xfrm>
        </p:spPr>
        <p:txBody>
          <a:bodyPr>
            <a:normAutofit fontScale="90000" lnSpcReduction="10000"/>
          </a:bodyPr>
          <a:lstStyle/>
          <a:p>
            <a:pPr marL="0" indent="0">
              <a:buNone/>
            </a:pPr>
            <a:r>
              <a:rPr lang="en-US"/>
              <a:t>The focus has moved from the library as a confined space to one with fluid boundaries that is layered by diverse needs and influenced by an interactive community</a:t>
            </a:r>
          </a:p>
          <a:p>
            <a:endParaRPr lang="en-US"/>
          </a:p>
          <a:p>
            <a:endParaRPr lang="en-US"/>
          </a:p>
          <a:p>
            <a:pPr marL="0" indent="0">
              <a:buNone/>
            </a:pPr>
            <a:r>
              <a:rPr lang="en-US"/>
              <a:t>Community hubs; providing for general needs as well as endless learning possibilities</a:t>
            </a:r>
          </a:p>
          <a:p>
            <a:endParaRPr lang="en-US"/>
          </a:p>
        </p:txBody>
      </p:sp>
      <p:sp>
        <p:nvSpPr>
          <p:cNvPr id="4" name="Date Placeholder 3"/>
          <p:cNvSpPr>
            <a:spLocks noGrp="1"/>
          </p:cNvSpPr>
          <p:nvPr>
            <p:ph type="dt" sz="half" idx="10"/>
          </p:nvPr>
        </p:nvSpPr>
        <p:spPr/>
        <p:txBody>
          <a:bodyPr/>
          <a:lstStyle/>
          <a:p>
            <a:fld id="{7D915D2B-B14F-482B-8FCA-038506C47E7C}" type="datetime2">
              <a:rPr lang="en-US" smtClean="0"/>
              <a:t>Monday, May 22, 2023</a:t>
            </a:fld>
            <a:endParaRPr lang="en-US"/>
          </a:p>
        </p:txBody>
      </p:sp>
      <p:sp>
        <p:nvSpPr>
          <p:cNvPr id="5" name="Footer Placeholder 4"/>
          <p:cNvSpPr>
            <a:spLocks noGrp="1"/>
          </p:cNvSpPr>
          <p:nvPr>
            <p:ph type="ftr" sz="quarter" idx="11"/>
          </p:nvPr>
        </p:nvSpPr>
        <p:spPr/>
        <p:txBody>
          <a:bodyPr/>
          <a:lstStyle/>
          <a:p>
            <a:endParaRPr lang="en-US"/>
          </a:p>
        </p:txBody>
      </p:sp>
      <p:pic>
        <p:nvPicPr>
          <p:cNvPr id="6" name="Content Placeholder 5"/>
          <p:cNvPicPr>
            <a:picLocks noGrp="1" noChangeAspect="1"/>
          </p:cNvPicPr>
          <p:nvPr>
            <p:ph sz="half" idx="2"/>
          </p:nvPr>
        </p:nvPicPr>
        <p:blipFill>
          <a:blip r:embed="rId2"/>
          <a:stretch>
            <a:fillRect/>
          </a:stretch>
        </p:blipFill>
        <p:spPr>
          <a:xfrm>
            <a:off x="4304030" y="1478915"/>
            <a:ext cx="4853305" cy="452310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Artificial Intelligence (AI)</a:t>
            </a:r>
          </a:p>
        </p:txBody>
      </p:sp>
      <p:sp>
        <p:nvSpPr>
          <p:cNvPr id="3" name="Content Placeholder 2"/>
          <p:cNvSpPr>
            <a:spLocks noGrp="1"/>
          </p:cNvSpPr>
          <p:nvPr>
            <p:ph sz="half" idx="1"/>
          </p:nvPr>
        </p:nvSpPr>
        <p:spPr>
          <a:xfrm>
            <a:off x="0" y="1224914"/>
            <a:ext cx="4495800" cy="5328285"/>
          </a:xfrm>
        </p:spPr>
        <p:txBody>
          <a:bodyPr>
            <a:normAutofit lnSpcReduction="10000"/>
          </a:bodyPr>
          <a:lstStyle/>
          <a:p>
            <a:pPr marL="0" indent="0">
              <a:buNone/>
            </a:pPr>
            <a:r>
              <a:rPr lang="en-US" dirty="0"/>
              <a:t> </a:t>
            </a:r>
            <a:r>
              <a:rPr lang="en-US" sz="2400" i="1" dirty="0"/>
              <a:t>AI , Machine learning technologies are no longer science fiction</a:t>
            </a:r>
            <a:r>
              <a:rPr lang="en-US" sz="2400" i="1" dirty="0" smtClean="0"/>
              <a:t>!</a:t>
            </a:r>
          </a:p>
          <a:p>
            <a:pPr marL="0" indent="0">
              <a:buNone/>
            </a:pPr>
            <a:endParaRPr lang="en-US" sz="2400" i="1" dirty="0"/>
          </a:p>
          <a:p>
            <a:pPr marL="0" indent="0">
              <a:buNone/>
            </a:pPr>
            <a:r>
              <a:rPr lang="en-US" sz="2400" i="1" dirty="0" smtClean="0"/>
              <a:t>The </a:t>
            </a:r>
            <a:r>
              <a:rPr lang="en-US" sz="2400" i="1" dirty="0"/>
              <a:t>vast majority of digital data is BIG and unstructured: a complex mesh of images, texts, videos and other data formats. </a:t>
            </a:r>
            <a:endParaRPr lang="en-US" sz="2400" i="1" dirty="0" smtClean="0"/>
          </a:p>
          <a:p>
            <a:pPr marL="0" indent="0">
              <a:buNone/>
            </a:pPr>
            <a:endParaRPr lang="en-US" sz="2400" i="1" dirty="0" smtClean="0"/>
          </a:p>
          <a:p>
            <a:pPr marL="0" indent="0">
              <a:buNone/>
            </a:pPr>
            <a:r>
              <a:rPr lang="en-US" sz="2400" i="1" dirty="0" smtClean="0"/>
              <a:t>Estimates </a:t>
            </a:r>
            <a:r>
              <a:rPr lang="en-US" sz="2400" i="1" dirty="0"/>
              <a:t>suggest 80-90 percent of the world’s data is unstructured and growing at an increasingly rapid rate each day. We in a world of BIG DATA</a:t>
            </a:r>
            <a:r>
              <a:rPr lang="en-US" dirty="0"/>
              <a:t>!</a:t>
            </a:r>
          </a:p>
        </p:txBody>
      </p:sp>
      <p:pic>
        <p:nvPicPr>
          <p:cNvPr id="4" name="Content Placeholder 3" descr="images"/>
          <p:cNvPicPr>
            <a:picLocks noGrp="1" noChangeAspect="1"/>
          </p:cNvPicPr>
          <p:nvPr>
            <p:ph sz="half" idx="2"/>
          </p:nvPr>
        </p:nvPicPr>
        <p:blipFill>
          <a:blip r:embed="rId2"/>
          <a:stretch>
            <a:fillRect/>
          </a:stretch>
        </p:blipFill>
        <p:spPr>
          <a:xfrm>
            <a:off x="4535170" y="1753235"/>
            <a:ext cx="4551045" cy="4037965"/>
          </a:xfrm>
          <a:prstGeom prst="rect">
            <a:avLst/>
          </a:prstGeom>
        </p:spPr>
      </p:pic>
    </p:spTree>
    <p:extLst>
      <p:ext uri="{BB962C8B-B14F-4D97-AF65-F5344CB8AC3E}">
        <p14:creationId xmlns:p14="http://schemas.microsoft.com/office/powerpoint/2010/main" val="26299527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Libraries and AI</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To </a:t>
            </a:r>
            <a:r>
              <a:rPr lang="en-US" dirty="0"/>
              <a:t>make sense of this much data, advanced technologies are required. AI </a:t>
            </a:r>
            <a:r>
              <a:rPr lang="en-US" dirty="0" smtClean="0"/>
              <a:t>offers </a:t>
            </a:r>
            <a:r>
              <a:rPr lang="en-US" dirty="0"/>
              <a:t>the means by which </a:t>
            </a:r>
            <a:r>
              <a:rPr lang="en-US" dirty="0" smtClean="0"/>
              <a:t>Library data can be processed</a:t>
            </a:r>
            <a:endParaRPr lang="en-US" dirty="0"/>
          </a:p>
          <a:p>
            <a:pPr marL="0" indent="0">
              <a:buNone/>
            </a:pPr>
            <a:endParaRPr lang="en-US" dirty="0"/>
          </a:p>
          <a:p>
            <a:pPr marL="0" indent="0">
              <a:buNone/>
            </a:pPr>
            <a:r>
              <a:rPr lang="en-US" dirty="0"/>
              <a:t>Artificial Intelligence is the name given to programmed algorithms that automatically </a:t>
            </a:r>
            <a:r>
              <a:rPr lang="en-US" dirty="0" err="1"/>
              <a:t>analyse</a:t>
            </a:r>
            <a:r>
              <a:rPr lang="en-US" dirty="0"/>
              <a:t> and apply </a:t>
            </a:r>
            <a:r>
              <a:rPr lang="en-US" dirty="0" smtClean="0"/>
              <a:t>knowledge</a:t>
            </a:r>
          </a:p>
          <a:p>
            <a:pPr marL="0" indent="0">
              <a:buNone/>
            </a:pPr>
            <a:endParaRPr lang="en-US" dirty="0"/>
          </a:p>
          <a:p>
            <a:pPr marL="0" indent="0">
              <a:buNone/>
            </a:pPr>
            <a:r>
              <a:rPr lang="en-US" dirty="0" smtClean="0"/>
              <a:t>Using </a:t>
            </a:r>
            <a:r>
              <a:rPr lang="en-US" dirty="0"/>
              <a:t>computer algorithms that think, work and react like a human being</a:t>
            </a:r>
          </a:p>
        </p:txBody>
      </p:sp>
    </p:spTree>
    <p:extLst>
      <p:ext uri="{BB962C8B-B14F-4D97-AF65-F5344CB8AC3E}">
        <p14:creationId xmlns:p14="http://schemas.microsoft.com/office/powerpoint/2010/main" val="26243204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935213740"/>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fontScale="90000"/>
          </a:bodyPr>
          <a:lstStyle/>
          <a:p>
            <a:r>
              <a:rPr lang="en-US" sz="3110" dirty="0" smtClean="0">
                <a:sym typeface="+mn-ea"/>
              </a:rPr>
              <a:t/>
            </a:r>
            <a:br>
              <a:rPr lang="en-US" sz="3110" dirty="0" smtClean="0">
                <a:sym typeface="+mn-ea"/>
              </a:rPr>
            </a:br>
            <a:r>
              <a:rPr lang="en-US" sz="3110" dirty="0">
                <a:sym typeface="+mn-ea"/>
              </a:rPr>
              <a:t/>
            </a:r>
            <a:br>
              <a:rPr lang="en-US" sz="3110" dirty="0">
                <a:sym typeface="+mn-ea"/>
              </a:rPr>
            </a:br>
            <a:r>
              <a:rPr lang="en-US" sz="3110" dirty="0" smtClean="0">
                <a:sym typeface="+mn-ea"/>
              </a:rPr>
              <a:t>AI in Libraries</a:t>
            </a:r>
            <a:r>
              <a:rPr lang="en-US" sz="3110" dirty="0">
                <a:sym typeface="+mn-ea"/>
              </a:rPr>
              <a:t/>
            </a:r>
            <a:br>
              <a:rPr lang="en-US" sz="3110" dirty="0">
                <a:sym typeface="+mn-ea"/>
              </a:rPr>
            </a:br>
            <a:r>
              <a:rPr lang="en-US" sz="3110" dirty="0" smtClean="0">
                <a:sym typeface="+mn-ea"/>
              </a:rPr>
              <a:t/>
            </a:r>
            <a:br>
              <a:rPr lang="en-US" sz="3110" dirty="0" smtClean="0">
                <a:sym typeface="+mn-ea"/>
              </a:rPr>
            </a:br>
            <a:r>
              <a:rPr lang="en-US" sz="2800" dirty="0" err="1">
                <a:sym typeface="+mn-ea"/>
              </a:rPr>
              <a:t>L</a:t>
            </a:r>
            <a:r>
              <a:rPr lang="en-US" sz="2800" dirty="0" err="1" smtClean="0"/>
              <a:t>ibraries</a:t>
            </a:r>
            <a:r>
              <a:rPr lang="en-US" sz="2800" dirty="0" smtClean="0"/>
              <a:t> </a:t>
            </a:r>
            <a:r>
              <a:rPr lang="en-US" sz="2800" dirty="0"/>
              <a:t>worldwide have been experimenting with this technology for the last two decades </a:t>
            </a:r>
            <a:r>
              <a:rPr lang="en-US" sz="2800" dirty="0" smtClean="0"/>
              <a:t>..</a:t>
            </a:r>
            <a:r>
              <a:rPr lang="en-US" sz="3110" dirty="0" smtClean="0"/>
              <a:t/>
            </a:r>
            <a:br>
              <a:rPr lang="en-US" sz="3110" dirty="0" smtClean="0"/>
            </a:br>
            <a:endParaRPr lang="en-US" sz="3110" dirty="0" smtClean="0"/>
          </a:p>
        </p:txBody>
      </p:sp>
      <p:sp>
        <p:nvSpPr>
          <p:cNvPr id="5" name="Date Placeholder 4"/>
          <p:cNvSpPr>
            <a:spLocks noGrp="1"/>
          </p:cNvSpPr>
          <p:nvPr>
            <p:ph type="dt" sz="half" idx="10"/>
          </p:nvPr>
        </p:nvSpPr>
        <p:spPr/>
        <p:txBody>
          <a:bodyPr/>
          <a:lstStyle/>
          <a:p>
            <a:fld id="{2EA51ABA-89FA-4487-8D4F-135551EDE66B}" type="datetime2">
              <a:rPr lang="en-US" smtClean="0"/>
              <a:t>Monday, May 22, 2023</a:t>
            </a:fld>
            <a:endParaRPr lang="en-US"/>
          </a:p>
        </p:txBody>
      </p:sp>
      <p:sp>
        <p:nvSpPr>
          <p:cNvPr id="2" name="Footer Placeholder 1"/>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865874075"/>
      </p:ext>
    </p:extLst>
  </p:cSld>
  <p:clrMapOvr>
    <a:masterClrMapping/>
  </p:clrMapOvr>
  <mc:AlternateContent xmlns:mc="http://schemas.openxmlformats.org/markup-compatibility/2006" xmlns:p14="http://schemas.microsoft.com/office/powerpoint/2010/main">
    <mc:Choice Requires="p14">
      <p:transition>
        <p14:prism/>
      </p:transition>
    </mc:Choice>
    <mc:Fallback xmlns="">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 uses in Libraries</a:t>
            </a:r>
            <a:endParaRPr lang="en-US" dirty="0"/>
          </a:p>
        </p:txBody>
      </p:sp>
      <p:sp>
        <p:nvSpPr>
          <p:cNvPr id="3" name="Content Placeholder 2"/>
          <p:cNvSpPr>
            <a:spLocks noGrp="1"/>
          </p:cNvSpPr>
          <p:nvPr>
            <p:ph sz="half" idx="1"/>
          </p:nvPr>
        </p:nvSpPr>
        <p:spPr>
          <a:xfrm>
            <a:off x="304800" y="1143000"/>
            <a:ext cx="4191000" cy="5257800"/>
          </a:xfrm>
        </p:spPr>
        <p:txBody>
          <a:bodyPr>
            <a:normAutofit fontScale="92500" lnSpcReduction="20000"/>
          </a:bodyPr>
          <a:lstStyle/>
          <a:p>
            <a:r>
              <a:rPr lang="en-US" i="1" dirty="0" smtClean="0"/>
              <a:t>to </a:t>
            </a:r>
            <a:r>
              <a:rPr lang="en-US" i="1" dirty="0"/>
              <a:t>improve device performance, manage facial recognition, do an image search and provide virtual assistant </a:t>
            </a:r>
            <a:r>
              <a:rPr lang="en-US" i="1" dirty="0" smtClean="0"/>
              <a:t>services.</a:t>
            </a:r>
          </a:p>
          <a:p>
            <a:pPr marL="0" indent="0">
              <a:buNone/>
            </a:pPr>
            <a:r>
              <a:rPr lang="en-US" i="1" dirty="0" smtClean="0"/>
              <a:t> </a:t>
            </a:r>
          </a:p>
          <a:p>
            <a:r>
              <a:rPr lang="en-US" i="1" dirty="0" err="1"/>
              <a:t>Turnitin</a:t>
            </a:r>
            <a:r>
              <a:rPr lang="en-US" i="1" dirty="0"/>
              <a:t> application is a common type of AI for similarity index </a:t>
            </a:r>
          </a:p>
          <a:p>
            <a:endParaRPr lang="en-US" i="1" dirty="0" smtClean="0"/>
          </a:p>
          <a:p>
            <a:r>
              <a:rPr lang="en-US" i="1" dirty="0" smtClean="0"/>
              <a:t>Chat-bot </a:t>
            </a:r>
            <a:r>
              <a:rPr lang="en-US" i="1" dirty="0"/>
              <a:t>feature, Chat GPT and GPS has become the need of the hours, </a:t>
            </a:r>
            <a:r>
              <a:rPr lang="en-US" i="1" dirty="0" smtClean="0"/>
              <a:t>are </a:t>
            </a:r>
            <a:r>
              <a:rPr lang="en-US" i="1" dirty="0"/>
              <a:t>robust applications of </a:t>
            </a:r>
            <a:r>
              <a:rPr lang="en-US" i="1" dirty="0" smtClean="0"/>
              <a:t>AI</a:t>
            </a:r>
            <a:endParaRPr lang="en-US" dirty="0"/>
          </a:p>
        </p:txBody>
      </p:sp>
      <p:sp>
        <p:nvSpPr>
          <p:cNvPr id="4" name="Content Placeholder 3"/>
          <p:cNvSpPr>
            <a:spLocks noGrp="1"/>
          </p:cNvSpPr>
          <p:nvPr>
            <p:ph sz="half" idx="2"/>
          </p:nvPr>
        </p:nvSpPr>
        <p:spPr/>
        <p:txBody>
          <a:bodyPr>
            <a:normAutofit fontScale="92500" lnSpcReduction="20000"/>
          </a:bodyPr>
          <a:lstStyle/>
          <a:p>
            <a:endParaRPr lang="en-US" i="1" dirty="0"/>
          </a:p>
          <a:p>
            <a:endParaRPr lang="en-US" i="1" dirty="0" smtClean="0"/>
          </a:p>
          <a:p>
            <a:pPr marL="0" indent="0">
              <a:buNone/>
            </a:pPr>
            <a:endParaRPr lang="en-US" dirty="0"/>
          </a:p>
        </p:txBody>
      </p:sp>
      <p:sp>
        <p:nvSpPr>
          <p:cNvPr id="5" name="Date Placeholder 4"/>
          <p:cNvSpPr>
            <a:spLocks noGrp="1"/>
          </p:cNvSpPr>
          <p:nvPr>
            <p:ph type="dt" sz="half" idx="10"/>
          </p:nvPr>
        </p:nvSpPr>
        <p:spPr/>
        <p:txBody>
          <a:bodyPr/>
          <a:lstStyle/>
          <a:p>
            <a:fld id="{7D915D2B-B14F-482B-8FCA-038506C47E7C}" type="datetime2">
              <a:rPr lang="en-US" smtClean="0"/>
              <a:t>Monday, May 22, 2023</a:t>
            </a:fld>
            <a:endParaRPr lang="en-US"/>
          </a:p>
        </p:txBody>
      </p:sp>
      <p:sp>
        <p:nvSpPr>
          <p:cNvPr id="6" name="Footer Placeholder 5"/>
          <p:cNvSpPr>
            <a:spLocks noGrp="1"/>
          </p:cNvSpPr>
          <p:nvPr>
            <p:ph type="ftr" sz="quarter" idx="11"/>
          </p:nvPr>
        </p:nvSpPr>
        <p:spPr/>
        <p:txBody>
          <a:bodyPr/>
          <a:lstStyle/>
          <a:p>
            <a:endParaRPr lang="en-US"/>
          </a:p>
        </p:txBody>
      </p:sp>
      <p:pic>
        <p:nvPicPr>
          <p:cNvPr id="7" name="Picture 6" descr="How Can AI Be Used in Libraries? - The Digital Librarian"/>
          <p:cNvPicPr/>
          <p:nvPr/>
        </p:nvPicPr>
        <p:blipFill>
          <a:blip r:embed="rId2">
            <a:extLst>
              <a:ext uri="{28A0092B-C50C-407E-A947-70E740481C1C}">
                <a14:useLocalDpi xmlns:a14="http://schemas.microsoft.com/office/drawing/2010/main" val="0"/>
              </a:ext>
            </a:extLst>
          </a:blip>
          <a:srcRect/>
          <a:stretch>
            <a:fillRect/>
          </a:stretch>
        </p:blipFill>
        <p:spPr bwMode="auto">
          <a:xfrm>
            <a:off x="4571999" y="1447799"/>
            <a:ext cx="4100945" cy="4495799"/>
          </a:xfrm>
          <a:prstGeom prst="rect">
            <a:avLst/>
          </a:prstGeom>
          <a:noFill/>
          <a:ln>
            <a:noFill/>
          </a:ln>
        </p:spPr>
      </p:pic>
    </p:spTree>
    <p:extLst>
      <p:ext uri="{BB962C8B-B14F-4D97-AF65-F5344CB8AC3E}">
        <p14:creationId xmlns:p14="http://schemas.microsoft.com/office/powerpoint/2010/main" val="28001765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328</TotalTime>
  <Words>1035</Words>
  <Application>Microsoft Office PowerPoint</Application>
  <PresentationFormat>On-screen Show (4:3)</PresentationFormat>
  <Paragraphs>117</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  Artificial Intelligence, Digitisation, Publishing and Reference Services Imperatives  of Libraries in the Twenty First Century  By Professor ‘Niran Adetoro Professor of Library and Information Science Director,Academic Planning &amp; Quality Assurance,  Tai Solarin University of Education,Ijagun,Ogun-State   Keynote presented at 2nd Virtual Conference of KWASU Library Malete Kwara State  </vt:lpstr>
      <vt:lpstr>Libraries and Innovation</vt:lpstr>
      <vt:lpstr>PowerPoint Presentation</vt:lpstr>
      <vt:lpstr>Nigeria and the Reality of Digital Access</vt:lpstr>
      <vt:lpstr>21st century Libraries</vt:lpstr>
      <vt:lpstr>Artificial Intelligence (AI)</vt:lpstr>
      <vt:lpstr>Libraries and AI</vt:lpstr>
      <vt:lpstr>  AI in Libraries  Libraries worldwide have been experimenting with this technology for the last two decades .. </vt:lpstr>
      <vt:lpstr>AI uses in Libraries</vt:lpstr>
      <vt:lpstr>PowerPoint Presentation</vt:lpstr>
      <vt:lpstr>  Digitization and libraries </vt:lpstr>
      <vt:lpstr>Digitisation imperative</vt:lpstr>
      <vt:lpstr>Library Publishing</vt:lpstr>
      <vt:lpstr>Why library Publishing?</vt:lpstr>
      <vt:lpstr>Worthy of note….</vt:lpstr>
      <vt:lpstr>Digital reference service imperatives..</vt:lpstr>
      <vt:lpstr>PowerPoint Presentation</vt:lpstr>
      <vt:lpstr>How should Libraries evolve as Institutions for learning  in 21st Century</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COLLABORATION AMONG INFORMATION WORKERS AND PROFESSIONALS TOWARDS BUILDING INFORMATION INFRASTRUCTURE FOR SUSTAINABLE DEVELOPMENT   By Professor ‘Niran Adetoro</dc:title>
  <dc:creator>Prof. Niran Adetoro</dc:creator>
  <cp:lastModifiedBy>User</cp:lastModifiedBy>
  <cp:revision>100</cp:revision>
  <dcterms:created xsi:type="dcterms:W3CDTF">2021-08-14T08:58:00Z</dcterms:created>
  <dcterms:modified xsi:type="dcterms:W3CDTF">2023-05-22T20:20:46Z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A861E910ED7B46129CDDE6AC599EFBB0</vt:lpwstr>
  </property>
  <property fmtid="{D5CDD505-2E9C-101B-9397-08002B2CF9AE}" pid="3" name="KSOProductBuildVer">
    <vt:lpwstr>1033-11.2.0.11042</vt:lpwstr>
  </property>
</Properties>
</file>