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4" r:id="rId3"/>
    <p:sldId id="281" r:id="rId4"/>
    <p:sldId id="282" r:id="rId5"/>
    <p:sldId id="284" r:id="rId6"/>
    <p:sldId id="297" r:id="rId7"/>
    <p:sldId id="288" r:id="rId8"/>
    <p:sldId id="289" r:id="rId9"/>
    <p:sldId id="290" r:id="rId10"/>
    <p:sldId id="291" r:id="rId11"/>
    <p:sldId id="292" r:id="rId12"/>
    <p:sldId id="293" r:id="rId13"/>
    <p:sldId id="278" r:id="rId14"/>
    <p:sldId id="300" r:id="rId15"/>
    <p:sldId id="26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21"/>
    <p:restoredTop sz="94665"/>
  </p:normalViewPr>
  <p:slideViewPr>
    <p:cSldViewPr snapToGrid="0" snapToObjects="1">
      <p:cViewPr varScale="1">
        <p:scale>
          <a:sx n="114" d="100"/>
          <a:sy n="114" d="100"/>
        </p:scale>
        <p:origin x="2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6/16/25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3D78C-6992-8341-B9BD-FD8991149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58282"/>
            <a:ext cx="9311268" cy="296142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4</a:t>
            </a:r>
            <a:r>
              <a:rPr lang="en-US" b="1" baseline="30000" dirty="0">
                <a:solidFill>
                  <a:schemeClr val="bg1"/>
                </a:solidFill>
              </a:rPr>
              <a:t>th</a:t>
            </a:r>
            <a:r>
              <a:rPr lang="en-US" b="1" dirty="0">
                <a:solidFill>
                  <a:schemeClr val="bg1"/>
                </a:solidFill>
              </a:rPr>
              <a:t> International Virtual Conference of the Muhammadu Buhari Main Library, </a:t>
            </a:r>
            <a:r>
              <a:rPr lang="en-US" b="1" dirty="0" err="1">
                <a:solidFill>
                  <a:schemeClr val="bg1"/>
                </a:solidFill>
              </a:rPr>
              <a:t>Kwara</a:t>
            </a:r>
            <a:r>
              <a:rPr lang="en-US" b="1" dirty="0">
                <a:solidFill>
                  <a:schemeClr val="bg1"/>
                </a:solidFill>
              </a:rPr>
              <a:t> State University, </a:t>
            </a:r>
            <a:r>
              <a:rPr lang="en-US" b="1" dirty="0" err="1">
                <a:solidFill>
                  <a:schemeClr val="bg1"/>
                </a:solidFill>
              </a:rPr>
              <a:t>Malete</a:t>
            </a:r>
            <a:r>
              <a:rPr lang="en-US" b="1" dirty="0">
                <a:solidFill>
                  <a:schemeClr val="bg1"/>
                </a:solidFill>
              </a:rPr>
              <a:t>, Nigeria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ADFEC2-A4C7-EA42-A58C-1449572DED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361" y="4415883"/>
            <a:ext cx="8842917" cy="1694985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en-US" sz="4800" b="1" i="1" dirty="0">
                <a:solidFill>
                  <a:schemeClr val="tx1"/>
                </a:solidFill>
              </a:rPr>
              <a:t>Theme: Exploring Innovative Solutions for Sustainable Alternative University Funding in Nigeria</a:t>
            </a:r>
            <a:endParaRPr lang="en-US" sz="3600" b="1" i="1" dirty="0">
              <a:solidFill>
                <a:schemeClr val="tx1"/>
              </a:solidFill>
            </a:endParaRPr>
          </a:p>
        </p:txBody>
      </p:sp>
      <p:pic>
        <p:nvPicPr>
          <p:cNvPr id="8" name="Picture 7" descr="C:\Users\M Awodun\Documents\Kwasulogo\Kwasu Stuff.png">
            <a:extLst>
              <a:ext uri="{FF2B5EF4-FFF2-40B4-BE49-F238E27FC236}">
                <a16:creationId xmlns:a16="http://schemas.microsoft.com/office/drawing/2014/main" id="{58BE71B5-D282-5C41-A09D-843C849095EA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1921" y="2408663"/>
            <a:ext cx="1639229" cy="177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1399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D675A-9D5D-004A-A7B1-33B2BDA20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must we do to make them sustainable?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CC8E6-4BD7-A54A-907F-C377584D9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Make Plans</a:t>
            </a:r>
          </a:p>
          <a:p>
            <a:r>
              <a:rPr lang="en-US" sz="3200" dirty="0">
                <a:solidFill>
                  <a:schemeClr val="tx1"/>
                </a:solidFill>
              </a:rPr>
              <a:t>Take Actions</a:t>
            </a:r>
          </a:p>
          <a:p>
            <a:r>
              <a:rPr lang="en-US" sz="3200" dirty="0">
                <a:solidFill>
                  <a:schemeClr val="tx1"/>
                </a:solidFill>
              </a:rPr>
              <a:t>Institutionalize the Actions</a:t>
            </a:r>
          </a:p>
          <a:p>
            <a:r>
              <a:rPr lang="en-US" sz="3200" dirty="0">
                <a:solidFill>
                  <a:schemeClr val="tx1"/>
                </a:solidFill>
              </a:rPr>
              <a:t>Regularly Review Results</a:t>
            </a:r>
          </a:p>
          <a:p>
            <a:r>
              <a:rPr lang="en-US" sz="3200" dirty="0">
                <a:solidFill>
                  <a:schemeClr val="tx1"/>
                </a:solidFill>
              </a:rPr>
              <a:t>Build Capacities that will sustain it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 descr="C:\Users\M Awodun\Documents\Kwasulogo\Kwasu Stuff.png">
            <a:extLst>
              <a:ext uri="{FF2B5EF4-FFF2-40B4-BE49-F238E27FC236}">
                <a16:creationId xmlns:a16="http://schemas.microsoft.com/office/drawing/2014/main" id="{1BD7E8B5-3C91-F047-BD05-E2516EAEFE21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04447" y="113954"/>
            <a:ext cx="1037062" cy="11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1374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D675A-9D5D-004A-A7B1-33B2BDA20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accessible are these funding alternatives?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2343413-06E3-014F-B7E4-E57818FBB2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925488"/>
              </p:ext>
            </p:extLst>
          </p:nvPr>
        </p:nvGraphicFramePr>
        <p:xfrm>
          <a:off x="3868738" y="1566127"/>
          <a:ext cx="73152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872688812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402453306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165246738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1595914076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41849584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Owners’ Capital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Insufficient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Unavailable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Unaccessible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Restrictive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29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Trust Fund Capital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Restrictive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Insufficient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Unaccessible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Unavailable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8570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Owners’ Subsidy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Unaccessible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Insufficient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Restrictive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8360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Tuition and Other Fees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Insufficient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Unavailable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Unaccessible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Restrictive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9755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Loans (Borrowings)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Insufficient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Unavailable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Unaccessible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Restrictive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737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Grants (Local and Global)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Restrictive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Insufficient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Unaccessible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Unavailable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798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Others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198952"/>
                  </a:ext>
                </a:extLst>
              </a:tr>
            </a:tbl>
          </a:graphicData>
        </a:graphic>
      </p:graphicFrame>
      <p:pic>
        <p:nvPicPr>
          <p:cNvPr id="4" name="Picture 3" descr="C:\Users\M Awodun\Documents\Kwasulogo\Kwasu Stuff.png">
            <a:extLst>
              <a:ext uri="{FF2B5EF4-FFF2-40B4-BE49-F238E27FC236}">
                <a16:creationId xmlns:a16="http://schemas.microsoft.com/office/drawing/2014/main" id="{242E5060-901B-7A44-BD07-8B0421524998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04447" y="113954"/>
            <a:ext cx="1037062" cy="11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0449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D675A-9D5D-004A-A7B1-33B2BDA20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model of financial sustainability?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CC8E6-4BD7-A54A-907F-C377584D9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1054" y="864108"/>
            <a:ext cx="6913756" cy="512064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IGR Financial Sustainability Fund (FSF)</a:t>
            </a:r>
          </a:p>
          <a:p>
            <a:r>
              <a:rPr lang="en-US" sz="3200" dirty="0">
                <a:solidFill>
                  <a:schemeClr val="tx1"/>
                </a:solidFill>
              </a:rPr>
              <a:t>Public-Private Partnership Fund (PPPF)</a:t>
            </a:r>
          </a:p>
          <a:p>
            <a:r>
              <a:rPr lang="en-US" sz="3200" dirty="0">
                <a:solidFill>
                  <a:schemeClr val="tx1"/>
                </a:solidFill>
              </a:rPr>
              <a:t>Local Collaboration Funds (LCF)</a:t>
            </a:r>
          </a:p>
          <a:p>
            <a:r>
              <a:rPr lang="en-US" sz="3200" dirty="0">
                <a:solidFill>
                  <a:schemeClr val="tx1"/>
                </a:solidFill>
              </a:rPr>
              <a:t>Foreign Collaboration Funds (FCF)</a:t>
            </a:r>
          </a:p>
          <a:p>
            <a:r>
              <a:rPr lang="en-US" sz="3200" dirty="0">
                <a:solidFill>
                  <a:schemeClr val="tx1"/>
                </a:solidFill>
              </a:rPr>
              <a:t>Industry Driven Funds (IDF)</a:t>
            </a:r>
            <a:endParaRPr lang="en-US" sz="3200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C831FA59-ED48-C049-8D18-68B02343F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7925" y="4259767"/>
            <a:ext cx="2397504" cy="18401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8EBDB8-18C4-344B-96B5-D6F2375AD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9666" y="347540"/>
            <a:ext cx="2569300" cy="143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19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791738"/>
            <a:ext cx="2947482" cy="5096105"/>
          </a:xfrm>
        </p:spPr>
        <p:txBody>
          <a:bodyPr/>
          <a:lstStyle/>
          <a:p>
            <a:r>
              <a:rPr lang="en-US" b="1" dirty="0"/>
              <a:t>Steps to a Successful  Financial Sustainability</a:t>
            </a:r>
            <a:br>
              <a:rPr lang="en-US" b="1" dirty="0"/>
            </a:br>
            <a:r>
              <a:rPr lang="en-US" b="1" dirty="0"/>
              <a:t>Model</a:t>
            </a:r>
          </a:p>
        </p:txBody>
      </p:sp>
      <p:pic>
        <p:nvPicPr>
          <p:cNvPr id="5" name="Picture 2" descr="evelopment Journey | Human Resources University of Michigan">
            <a:extLst>
              <a:ext uri="{FF2B5EF4-FFF2-40B4-BE49-F238E27FC236}">
                <a16:creationId xmlns:a16="http://schemas.microsoft.com/office/drawing/2014/main" id="{9E688562-B715-E148-A9B0-B805B622792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8707" y="3434577"/>
            <a:ext cx="2602444" cy="2545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30B0A19-EB3B-E54D-B97C-6869E71B6811}"/>
              </a:ext>
            </a:extLst>
          </p:cNvPr>
          <p:cNvSpPr txBox="1">
            <a:spLocks/>
          </p:cNvSpPr>
          <p:nvPr/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Identify the funding options</a:t>
            </a:r>
          </a:p>
          <a:p>
            <a:r>
              <a:rPr lang="en-US" sz="3200" dirty="0">
                <a:solidFill>
                  <a:schemeClr val="tx1"/>
                </a:solidFill>
              </a:rPr>
              <a:t>Select the appropriate ones</a:t>
            </a:r>
          </a:p>
          <a:p>
            <a:r>
              <a:rPr lang="en-US" sz="3200" dirty="0">
                <a:solidFill>
                  <a:schemeClr val="tx1"/>
                </a:solidFill>
              </a:rPr>
              <a:t>Create a development plan</a:t>
            </a:r>
          </a:p>
          <a:p>
            <a:r>
              <a:rPr lang="en-US" sz="3200" dirty="0">
                <a:solidFill>
                  <a:schemeClr val="tx1"/>
                </a:solidFill>
              </a:rPr>
              <a:t>Implement the plan</a:t>
            </a:r>
          </a:p>
          <a:p>
            <a:r>
              <a:rPr lang="en-US" sz="3200" dirty="0">
                <a:solidFill>
                  <a:schemeClr val="tx1"/>
                </a:solidFill>
              </a:rPr>
              <a:t>Review plan periodically</a:t>
            </a:r>
          </a:p>
          <a:p>
            <a:r>
              <a:rPr lang="en-US" sz="3200" dirty="0">
                <a:solidFill>
                  <a:schemeClr val="tx1"/>
                </a:solidFill>
              </a:rPr>
              <a:t>Recalibrate when necessary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47270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CAD72-7615-A94E-9B6F-2E6CAFF10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start the sustainability plan and when?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362F15-925C-D048-8E19-B92138070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185" y="1204332"/>
            <a:ext cx="7943765" cy="47804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CE9DF0-E139-C443-BECA-56A45AC05626}"/>
              </a:ext>
            </a:extLst>
          </p:cNvPr>
          <p:cNvSpPr txBox="1"/>
          <p:nvPr/>
        </p:nvSpPr>
        <p:spPr>
          <a:xfrm>
            <a:off x="4200525" y="1416262"/>
            <a:ext cx="682942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sz="44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"The best way to predict the future is to create it" </a:t>
            </a:r>
          </a:p>
          <a:p>
            <a:pPr algn="ctr"/>
            <a:r>
              <a:rPr kumimoji="0" 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(Abraham Lincoln)</a:t>
            </a:r>
            <a:endParaRPr kumimoji="0" lang="en-GB" sz="280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C:\Users\M Awodun\Documents\Kwasulogo\Kwasu Stuff.png">
            <a:extLst>
              <a:ext uri="{FF2B5EF4-FFF2-40B4-BE49-F238E27FC236}">
                <a16:creationId xmlns:a16="http://schemas.microsoft.com/office/drawing/2014/main" id="{81796A52-4087-0F41-A66B-26B22BD872EC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0669" y="35894"/>
            <a:ext cx="1037062" cy="11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1533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963A97E-0B7C-D846-A5C9-407A59031E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9494" y="1105094"/>
            <a:ext cx="4632693" cy="463269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3554532-663E-1F49-8E50-A08B91C6C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665446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C3D7B-7E54-2C45-803D-E7A0E4D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414713" cy="4601183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sz="2800" b="1" dirty="0">
                <a:solidFill>
                  <a:schemeClr val="tx1"/>
                </a:solidFill>
              </a:rPr>
              <a:t>Muritala Awodun, PhD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/>
              <a:t>Managing Consultant</a:t>
            </a:r>
            <a:br>
              <a:rPr lang="en-US" sz="2800" dirty="0"/>
            </a:br>
            <a:br>
              <a:rPr lang="en-US" sz="2800" dirty="0"/>
            </a:br>
            <a:r>
              <a:rPr lang="en-US" sz="2800" b="1" dirty="0" err="1"/>
              <a:t>Fiftyfifty</a:t>
            </a:r>
            <a:r>
              <a:rPr lang="en-US" sz="2800" b="1" dirty="0"/>
              <a:t> Institute Limited</a:t>
            </a:r>
            <a:br>
              <a:rPr lang="en-US" sz="2800" b="1" dirty="0"/>
            </a:br>
            <a:r>
              <a:rPr lang="en-US" sz="2800" dirty="0"/>
              <a:t>3, Mary Slessor Street,</a:t>
            </a:r>
            <a:br>
              <a:rPr lang="en-US" sz="2800" dirty="0"/>
            </a:br>
            <a:r>
              <a:rPr lang="en-US" sz="2800" dirty="0"/>
              <a:t>Off Udo </a:t>
            </a:r>
            <a:r>
              <a:rPr lang="en-US" sz="2800" dirty="0" err="1"/>
              <a:t>Udoma</a:t>
            </a:r>
            <a:r>
              <a:rPr lang="en-US" sz="2800" dirty="0"/>
              <a:t> Street,</a:t>
            </a:r>
            <a:br>
              <a:rPr lang="en-US" sz="2800" dirty="0"/>
            </a:br>
            <a:r>
              <a:rPr lang="en-US" sz="2800" dirty="0"/>
              <a:t>Asokoro, Abuja</a:t>
            </a:r>
            <a:br>
              <a:rPr lang="en-US" sz="2800" dirty="0"/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ED2DC-3D84-3D46-B4FF-291911CD9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7039" y="1393902"/>
            <a:ext cx="7872961" cy="45908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/>
              <a:t>Public-Private Partnerships and International Collaborations as Sustainable Alternative University Funding Solutions for Nigerian Universities </a:t>
            </a:r>
          </a:p>
        </p:txBody>
      </p:sp>
      <p:pic>
        <p:nvPicPr>
          <p:cNvPr id="4" name="Picture 3" descr="C:\Users\M Awodun\Documents\Kwasulogo\Kwasu Stuff.png">
            <a:extLst>
              <a:ext uri="{FF2B5EF4-FFF2-40B4-BE49-F238E27FC236}">
                <a16:creationId xmlns:a16="http://schemas.microsoft.com/office/drawing/2014/main" id="{C023D592-6AD5-FD4E-B312-B3750CDCC915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04447" y="113954"/>
            <a:ext cx="1037062" cy="11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1406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301C1-DC89-8E4A-A360-91C78BE89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questions begging for answers?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CBD13-C359-8E4B-BB45-BB9A9DD37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3786" y="791736"/>
            <a:ext cx="6980662" cy="5404885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What are the present sources of funding?</a:t>
            </a:r>
          </a:p>
          <a:p>
            <a:r>
              <a:rPr lang="en-US" sz="3200" dirty="0">
                <a:solidFill>
                  <a:schemeClr val="tx1"/>
                </a:solidFill>
              </a:rPr>
              <a:t>How sustainable are these sources?</a:t>
            </a:r>
          </a:p>
          <a:p>
            <a:r>
              <a:rPr lang="en-US" sz="3200" dirty="0">
                <a:solidFill>
                  <a:schemeClr val="tx1"/>
                </a:solidFill>
              </a:rPr>
              <a:t>Why do we have to seek alternative funding solutions?</a:t>
            </a:r>
          </a:p>
          <a:p>
            <a:r>
              <a:rPr lang="en-US" sz="3200" dirty="0">
                <a:solidFill>
                  <a:schemeClr val="tx1"/>
                </a:solidFill>
              </a:rPr>
              <a:t>What are the alternatives available?</a:t>
            </a:r>
          </a:p>
          <a:p>
            <a:r>
              <a:rPr lang="en-US" sz="3200" dirty="0">
                <a:solidFill>
                  <a:schemeClr val="tx1"/>
                </a:solidFill>
              </a:rPr>
              <a:t>How sustainable are these alternatives?</a:t>
            </a:r>
          </a:p>
          <a:p>
            <a:r>
              <a:rPr lang="en-US" sz="3200" dirty="0">
                <a:solidFill>
                  <a:schemeClr val="tx1"/>
                </a:solidFill>
              </a:rPr>
              <a:t>What must we do to make them sustainable? </a:t>
            </a:r>
          </a:p>
          <a:p>
            <a:r>
              <a:rPr lang="en-US" sz="3200" dirty="0">
                <a:solidFill>
                  <a:schemeClr val="tx1"/>
                </a:solidFill>
              </a:rPr>
              <a:t>How accessible are these funding alternatives?</a:t>
            </a:r>
          </a:p>
          <a:p>
            <a:r>
              <a:rPr lang="en-US" sz="3200" dirty="0">
                <a:solidFill>
                  <a:schemeClr val="tx1"/>
                </a:solidFill>
              </a:rPr>
              <a:t>What model of financial sustainability should </a:t>
            </a:r>
            <a:r>
              <a:rPr lang="en-US" sz="3200" dirty="0" err="1">
                <a:solidFill>
                  <a:schemeClr val="tx1"/>
                </a:solidFill>
              </a:rPr>
              <a:t>Kwara</a:t>
            </a:r>
            <a:r>
              <a:rPr lang="en-US" sz="3200" dirty="0">
                <a:solidFill>
                  <a:schemeClr val="tx1"/>
                </a:solidFill>
              </a:rPr>
              <a:t> State University adopt? </a:t>
            </a:r>
          </a:p>
        </p:txBody>
      </p:sp>
      <p:pic>
        <p:nvPicPr>
          <p:cNvPr id="4" name="Picture 3" descr="C:\Users\M Awodun\Documents\Kwasulogo\Kwasu Stuff.png">
            <a:extLst>
              <a:ext uri="{FF2B5EF4-FFF2-40B4-BE49-F238E27FC236}">
                <a16:creationId xmlns:a16="http://schemas.microsoft.com/office/drawing/2014/main" id="{743C2C76-1FF7-944A-827F-1B3886FAFD8E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04447" y="113954"/>
            <a:ext cx="1037062" cy="11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857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F265A-2988-414E-B6A3-8CD51AEAE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624146" cy="4601183"/>
          </a:xfrm>
        </p:spPr>
        <p:txBody>
          <a:bodyPr/>
          <a:lstStyle/>
          <a:p>
            <a:r>
              <a:rPr lang="en-US" dirty="0"/>
              <a:t>Our focus of attention is the University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E5733-A357-204F-8074-46CBE0E26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6768995" cy="5120640"/>
          </a:xfrm>
        </p:spPr>
        <p:txBody>
          <a:bodyPr/>
          <a:lstStyle/>
          <a:p>
            <a:pPr marL="0" indent="0" algn="ctr">
              <a:buNone/>
            </a:pPr>
            <a:r>
              <a:rPr lang="en-US" sz="3000" dirty="0">
                <a:solidFill>
                  <a:schemeClr val="tx1"/>
                </a:solidFill>
              </a:rPr>
              <a:t>The University is an educational institution of higher learning, expected to provide academic and research opportunities. </a:t>
            </a:r>
          </a:p>
          <a:p>
            <a:pPr marL="0" indent="0" algn="ctr">
              <a:buNone/>
            </a:pPr>
            <a:r>
              <a:rPr lang="en-US" sz="3000" dirty="0">
                <a:solidFill>
                  <a:schemeClr val="tx1"/>
                </a:solidFill>
              </a:rPr>
              <a:t>It is an assumed center of excellence, expected to shape and mold opinions in our society. </a:t>
            </a:r>
          </a:p>
          <a:p>
            <a:pPr marL="0" indent="0" algn="ctr">
              <a:buNone/>
            </a:pPr>
            <a:r>
              <a:rPr lang="en-US" sz="3000" dirty="0">
                <a:solidFill>
                  <a:schemeClr val="tx1"/>
                </a:solidFill>
              </a:rPr>
              <a:t>The university is the bedrock of human capital development of any nation.</a:t>
            </a:r>
          </a:p>
        </p:txBody>
      </p:sp>
      <p:pic>
        <p:nvPicPr>
          <p:cNvPr id="5" name="Picture 4" descr="C:\Users\M Awodun\Documents\Kwasulogo\Kwasu Stuff.png">
            <a:extLst>
              <a:ext uri="{FF2B5EF4-FFF2-40B4-BE49-F238E27FC236}">
                <a16:creationId xmlns:a16="http://schemas.microsoft.com/office/drawing/2014/main" id="{ADA9A854-3F9F-1D47-86E6-6CA11603A221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49776" y="4563286"/>
            <a:ext cx="1037062" cy="11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7739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B9CDF-7325-E54A-BB06-C79CDFEC9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present sources of funding?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5D663-0BD9-FD44-81A2-E940243F9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6450" y="864108"/>
            <a:ext cx="6857998" cy="512064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Owners Capital</a:t>
            </a:r>
          </a:p>
          <a:p>
            <a:r>
              <a:rPr lang="en-US" sz="3200" dirty="0">
                <a:solidFill>
                  <a:schemeClr val="tx1"/>
                </a:solidFill>
              </a:rPr>
              <a:t>Trust Fund Capital</a:t>
            </a:r>
          </a:p>
          <a:p>
            <a:r>
              <a:rPr lang="en-US" sz="3200" dirty="0">
                <a:solidFill>
                  <a:schemeClr val="tx1"/>
                </a:solidFill>
              </a:rPr>
              <a:t>Owners Subsidy (Subvention)</a:t>
            </a:r>
          </a:p>
          <a:p>
            <a:r>
              <a:rPr lang="en-US" sz="3200" dirty="0">
                <a:solidFill>
                  <a:schemeClr val="tx1"/>
                </a:solidFill>
              </a:rPr>
              <a:t>Tuition and Other Fees</a:t>
            </a:r>
          </a:p>
          <a:p>
            <a:r>
              <a:rPr lang="en-US" sz="3200" dirty="0">
                <a:solidFill>
                  <a:schemeClr val="tx1"/>
                </a:solidFill>
              </a:rPr>
              <a:t>Loans </a:t>
            </a:r>
          </a:p>
          <a:p>
            <a:r>
              <a:rPr lang="en-US" sz="3200" dirty="0">
                <a:solidFill>
                  <a:schemeClr val="tx1"/>
                </a:solidFill>
              </a:rPr>
              <a:t>Grants</a:t>
            </a:r>
          </a:p>
          <a:p>
            <a:r>
              <a:rPr lang="en-US" sz="3200" dirty="0">
                <a:solidFill>
                  <a:schemeClr val="tx1"/>
                </a:solidFill>
              </a:rPr>
              <a:t>Others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D88959A0-9A93-1247-9161-79DE35907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229599" y="3356517"/>
            <a:ext cx="3174275" cy="281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149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B9CDF-7325-E54A-BB06-C79CDFEC9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sustainable are these sources?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5D663-0BD9-FD44-81A2-E940243F9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5" name="Picture 4" descr="C:\Users\M Awodun\Documents\Kwasulogo\Kwasu Stuff.png">
            <a:extLst>
              <a:ext uri="{FF2B5EF4-FFF2-40B4-BE49-F238E27FC236}">
                <a16:creationId xmlns:a16="http://schemas.microsoft.com/office/drawing/2014/main" id="{9167C5B9-F741-6C4C-815F-98AB73AA9F0F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04447" y="113954"/>
            <a:ext cx="1037062" cy="11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FE93C86-C9B7-3C48-A66B-C9D9001E9958}"/>
              </a:ext>
            </a:extLst>
          </p:cNvPr>
          <p:cNvSpPr txBox="1">
            <a:spLocks/>
          </p:cNvSpPr>
          <p:nvPr/>
        </p:nvSpPr>
        <p:spPr>
          <a:xfrm>
            <a:off x="3646450" y="864108"/>
            <a:ext cx="6857998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Owners Capital </a:t>
            </a:r>
            <a:r>
              <a:rPr lang="en-US" sz="3200" dirty="0">
                <a:solidFill>
                  <a:srgbClr val="FF0000"/>
                </a:solidFill>
              </a:rPr>
              <a:t>(Not Sustainable)</a:t>
            </a:r>
          </a:p>
          <a:p>
            <a:r>
              <a:rPr lang="en-US" sz="3200" dirty="0">
                <a:solidFill>
                  <a:schemeClr val="tx1"/>
                </a:solidFill>
              </a:rPr>
              <a:t>Trust Fund Capital </a:t>
            </a:r>
            <a:r>
              <a:rPr lang="en-US" sz="3200" dirty="0">
                <a:solidFill>
                  <a:srgbClr val="00B050"/>
                </a:solidFill>
              </a:rPr>
              <a:t>(Sustainable)</a:t>
            </a:r>
          </a:p>
          <a:p>
            <a:r>
              <a:rPr lang="en-US" sz="3200" dirty="0">
                <a:solidFill>
                  <a:schemeClr val="tx1"/>
                </a:solidFill>
              </a:rPr>
              <a:t>Owners Subsidy </a:t>
            </a:r>
            <a:r>
              <a:rPr lang="en-US" sz="3200" dirty="0">
                <a:solidFill>
                  <a:srgbClr val="FF0000"/>
                </a:solidFill>
              </a:rPr>
              <a:t>(Not Sustainable)</a:t>
            </a:r>
          </a:p>
          <a:p>
            <a:r>
              <a:rPr lang="en-US" sz="3200" dirty="0">
                <a:solidFill>
                  <a:schemeClr val="tx1"/>
                </a:solidFill>
              </a:rPr>
              <a:t>Tuition and Other Fees </a:t>
            </a:r>
            <a:r>
              <a:rPr lang="en-US" sz="3200" dirty="0">
                <a:solidFill>
                  <a:srgbClr val="00B050"/>
                </a:solidFill>
              </a:rPr>
              <a:t>(Sustainable)</a:t>
            </a:r>
          </a:p>
          <a:p>
            <a:r>
              <a:rPr lang="en-US" sz="3200" dirty="0">
                <a:solidFill>
                  <a:schemeClr val="tx1"/>
                </a:solidFill>
              </a:rPr>
              <a:t>Loans </a:t>
            </a:r>
            <a:r>
              <a:rPr lang="en-US" sz="3200" dirty="0">
                <a:solidFill>
                  <a:srgbClr val="FF0000"/>
                </a:solidFill>
              </a:rPr>
              <a:t>(Not Sustainable)</a:t>
            </a:r>
          </a:p>
          <a:p>
            <a:r>
              <a:rPr lang="en-US" sz="3200" dirty="0">
                <a:solidFill>
                  <a:schemeClr val="tx1"/>
                </a:solidFill>
              </a:rPr>
              <a:t>Grants </a:t>
            </a:r>
            <a:r>
              <a:rPr lang="en-US" sz="3200" dirty="0">
                <a:solidFill>
                  <a:srgbClr val="00B050"/>
                </a:solidFill>
              </a:rPr>
              <a:t>(Sustainable)</a:t>
            </a:r>
          </a:p>
          <a:p>
            <a:r>
              <a:rPr lang="en-US" sz="3200" dirty="0">
                <a:solidFill>
                  <a:schemeClr val="tx1"/>
                </a:solidFill>
              </a:rPr>
              <a:t>Others </a:t>
            </a:r>
            <a:r>
              <a:rPr lang="en-US" sz="3200" dirty="0">
                <a:solidFill>
                  <a:srgbClr val="00B050"/>
                </a:solidFill>
              </a:rPr>
              <a:t>(Sustainable/</a:t>
            </a:r>
            <a:r>
              <a:rPr lang="en-US" sz="3200" dirty="0">
                <a:solidFill>
                  <a:srgbClr val="FF0000"/>
                </a:solidFill>
              </a:rPr>
              <a:t>Not Sustainable)</a:t>
            </a:r>
          </a:p>
        </p:txBody>
      </p:sp>
    </p:spTree>
    <p:extLst>
      <p:ext uri="{BB962C8B-B14F-4D97-AF65-F5344CB8AC3E}">
        <p14:creationId xmlns:p14="http://schemas.microsoft.com/office/powerpoint/2010/main" val="3924999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76118-4D39-C74A-B093-B4CE5A177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have to seek alternative funding solutions?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2DB24-2457-3343-9BF8-B0048B808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6635179" cy="512064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Survival</a:t>
            </a:r>
          </a:p>
          <a:p>
            <a:r>
              <a:rPr lang="en-US" sz="3200" dirty="0">
                <a:solidFill>
                  <a:schemeClr val="tx1"/>
                </a:solidFill>
              </a:rPr>
              <a:t>Growth</a:t>
            </a:r>
          </a:p>
          <a:p>
            <a:r>
              <a:rPr lang="en-US" sz="3200" dirty="0">
                <a:solidFill>
                  <a:schemeClr val="tx1"/>
                </a:solidFill>
              </a:rPr>
              <a:t>Development</a:t>
            </a:r>
          </a:p>
          <a:p>
            <a:r>
              <a:rPr lang="en-US" sz="3200" dirty="0">
                <a:solidFill>
                  <a:schemeClr val="tx1"/>
                </a:solidFill>
              </a:rPr>
              <a:t>Sustainability</a:t>
            </a:r>
          </a:p>
          <a:p>
            <a:r>
              <a:rPr lang="en-US" sz="3200" dirty="0">
                <a:solidFill>
                  <a:schemeClr val="tx1"/>
                </a:solidFill>
              </a:rPr>
              <a:t>Excellence</a:t>
            </a:r>
          </a:p>
          <a:p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E3315E-2D34-F949-92F5-E0788EEE2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0177" y="3327208"/>
            <a:ext cx="4265548" cy="265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842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76118-4D39-C74A-B093-B4CE5A177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alternatives available?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2DB24-2457-3343-9BF8-B0048B808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713677"/>
            <a:ext cx="7315200" cy="385486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Alumni Crowd Funding</a:t>
            </a:r>
          </a:p>
          <a:p>
            <a:r>
              <a:rPr lang="en-US" sz="3200" dirty="0">
                <a:solidFill>
                  <a:schemeClr val="tx1"/>
                </a:solidFill>
              </a:rPr>
              <a:t>Public-Private Partnership</a:t>
            </a:r>
          </a:p>
          <a:p>
            <a:r>
              <a:rPr lang="en-US" sz="3200" dirty="0">
                <a:solidFill>
                  <a:schemeClr val="tx1"/>
                </a:solidFill>
              </a:rPr>
              <a:t>Local Collaborations</a:t>
            </a:r>
          </a:p>
          <a:p>
            <a:r>
              <a:rPr lang="en-US" sz="3200" dirty="0">
                <a:solidFill>
                  <a:schemeClr val="tx1"/>
                </a:solidFill>
              </a:rPr>
              <a:t>International Collaborations</a:t>
            </a:r>
          </a:p>
          <a:p>
            <a:r>
              <a:rPr lang="en-US" sz="3200" dirty="0">
                <a:solidFill>
                  <a:schemeClr val="tx1"/>
                </a:solidFill>
              </a:rPr>
              <a:t>Commercialization scheme.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64814A-58C0-B64C-8AA7-8E2594A93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321" y="4059044"/>
            <a:ext cx="3898603" cy="215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421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D675A-9D5D-004A-A7B1-33B2BDA20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sustainable are these alternatives?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CC8E6-4BD7-A54A-907F-C377584D9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7239" y="825189"/>
            <a:ext cx="7025268" cy="520762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The sustainability of these alternatives are to be examined based on the following:</a:t>
            </a:r>
          </a:p>
          <a:p>
            <a:r>
              <a:rPr lang="en-US" sz="3200" dirty="0">
                <a:solidFill>
                  <a:schemeClr val="tx1"/>
                </a:solidFill>
              </a:rPr>
              <a:t>Knowledge of what to do</a:t>
            </a:r>
          </a:p>
          <a:p>
            <a:r>
              <a:rPr lang="en-US" sz="3200" dirty="0">
                <a:solidFill>
                  <a:schemeClr val="tx1"/>
                </a:solidFill>
              </a:rPr>
              <a:t>Skills about what to do</a:t>
            </a:r>
          </a:p>
          <a:p>
            <a:r>
              <a:rPr lang="en-US" sz="3200" dirty="0">
                <a:solidFill>
                  <a:schemeClr val="tx1"/>
                </a:solidFill>
              </a:rPr>
              <a:t>Competences on how to do it</a:t>
            </a:r>
          </a:p>
          <a:p>
            <a:r>
              <a:rPr lang="en-US" sz="3200" dirty="0">
                <a:solidFill>
                  <a:schemeClr val="tx1"/>
                </a:solidFill>
              </a:rPr>
              <a:t>Willingness to do it</a:t>
            </a:r>
          </a:p>
          <a:p>
            <a:r>
              <a:rPr lang="en-US" sz="3200" dirty="0">
                <a:solidFill>
                  <a:schemeClr val="tx1"/>
                </a:solidFill>
              </a:rPr>
              <a:t>Capacities to get it done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CFAA81-9CFA-5448-A6F9-9C24162DF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7136" y="3969834"/>
            <a:ext cx="3388835" cy="229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687263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16142</TotalTime>
  <Words>528</Words>
  <Application>Microsoft Macintosh PowerPoint</Application>
  <PresentationFormat>Widescreen</PresentationFormat>
  <Paragraphs>112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Corbel</vt:lpstr>
      <vt:lpstr>Wingdings 2</vt:lpstr>
      <vt:lpstr>Frame</vt:lpstr>
      <vt:lpstr>4th International Virtual Conference of the Muhammadu Buhari Main Library, Kwara State University, Malete, Nigeria</vt:lpstr>
      <vt:lpstr>  Muritala Awodun, PhD Managing Consultant  Fiftyfifty Institute Limited 3, Mary Slessor Street, Off Udo Udoma Street, Asokoro, Abuja </vt:lpstr>
      <vt:lpstr>What are the questions begging for answers?</vt:lpstr>
      <vt:lpstr>Our focus of attention is the University</vt:lpstr>
      <vt:lpstr>What are the present sources of funding?</vt:lpstr>
      <vt:lpstr>How sustainable are these sources?</vt:lpstr>
      <vt:lpstr>Why do we have to seek alternative funding solutions?</vt:lpstr>
      <vt:lpstr>What are the alternatives available?</vt:lpstr>
      <vt:lpstr>How sustainable are these alternatives?</vt:lpstr>
      <vt:lpstr>What must we do to make them sustainable?</vt:lpstr>
      <vt:lpstr>How accessible are these funding alternatives?</vt:lpstr>
      <vt:lpstr>What model of financial sustainability?</vt:lpstr>
      <vt:lpstr>Steps to a Successful  Financial Sustainability Model</vt:lpstr>
      <vt:lpstr>How do we start the sustainability plan and when?</vt:lpstr>
      <vt:lpstr>Thank You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Forum for Innovation in African Universities (FIAU) 2nd Global Annual Meeting</dc:title>
  <dc:creator>Muritala Awodun</dc:creator>
  <cp:lastModifiedBy>Muritala Awodun</cp:lastModifiedBy>
  <cp:revision>148</cp:revision>
  <cp:lastPrinted>2025-02-14T10:46:44Z</cp:lastPrinted>
  <dcterms:created xsi:type="dcterms:W3CDTF">2022-07-01T18:14:17Z</dcterms:created>
  <dcterms:modified xsi:type="dcterms:W3CDTF">2025-06-16T15:42:04Z</dcterms:modified>
</cp:coreProperties>
</file>