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8" r:id="rId1"/>
  </p:sldMasterIdLst>
  <p:notesMasterIdLst>
    <p:notesMasterId r:id="rId20"/>
  </p:notesMasterIdLst>
  <p:sldIdLst>
    <p:sldId id="691" r:id="rId2"/>
    <p:sldId id="682" r:id="rId3"/>
    <p:sldId id="1074" r:id="rId4"/>
    <p:sldId id="1073" r:id="rId5"/>
    <p:sldId id="569" r:id="rId6"/>
    <p:sldId id="1003" r:id="rId7"/>
    <p:sldId id="1077" r:id="rId8"/>
    <p:sldId id="1078" r:id="rId9"/>
    <p:sldId id="1079" r:id="rId10"/>
    <p:sldId id="1080" r:id="rId11"/>
    <p:sldId id="1004" r:id="rId12"/>
    <p:sldId id="573" r:id="rId13"/>
    <p:sldId id="1081" r:id="rId14"/>
    <p:sldId id="1001" r:id="rId15"/>
    <p:sldId id="1005" r:id="rId16"/>
    <p:sldId id="650" r:id="rId17"/>
    <p:sldId id="1082" r:id="rId18"/>
    <p:sldId id="580" r:id="rId19"/>
  </p:sldIdLst>
  <p:sldSz cx="18288000" cy="11430000"/>
  <p:notesSz cx="6858000" cy="9144000"/>
  <p:defaultTextStyle>
    <a:defPPr>
      <a:defRPr lang="en-US"/>
    </a:defPPr>
    <a:lvl1pPr marL="0" algn="l" defTabSz="1426361" rtl="0" eaLnBrk="1" latinLnBrk="0" hangingPunct="1">
      <a:defRPr sz="2808" kern="1200">
        <a:solidFill>
          <a:schemeClr val="tx1"/>
        </a:solidFill>
        <a:latin typeface="+mn-lt"/>
        <a:ea typeface="+mn-ea"/>
        <a:cs typeface="+mn-cs"/>
      </a:defRPr>
    </a:lvl1pPr>
    <a:lvl2pPr marL="713181" algn="l" defTabSz="1426361" rtl="0" eaLnBrk="1" latinLnBrk="0" hangingPunct="1">
      <a:defRPr sz="2808" kern="1200">
        <a:solidFill>
          <a:schemeClr val="tx1"/>
        </a:solidFill>
        <a:latin typeface="+mn-lt"/>
        <a:ea typeface="+mn-ea"/>
        <a:cs typeface="+mn-cs"/>
      </a:defRPr>
    </a:lvl2pPr>
    <a:lvl3pPr marL="1426361" algn="l" defTabSz="1426361" rtl="0" eaLnBrk="1" latinLnBrk="0" hangingPunct="1">
      <a:defRPr sz="2808" kern="1200">
        <a:solidFill>
          <a:schemeClr val="tx1"/>
        </a:solidFill>
        <a:latin typeface="+mn-lt"/>
        <a:ea typeface="+mn-ea"/>
        <a:cs typeface="+mn-cs"/>
      </a:defRPr>
    </a:lvl3pPr>
    <a:lvl4pPr marL="2139542" algn="l" defTabSz="1426361" rtl="0" eaLnBrk="1" latinLnBrk="0" hangingPunct="1">
      <a:defRPr sz="2808" kern="1200">
        <a:solidFill>
          <a:schemeClr val="tx1"/>
        </a:solidFill>
        <a:latin typeface="+mn-lt"/>
        <a:ea typeface="+mn-ea"/>
        <a:cs typeface="+mn-cs"/>
      </a:defRPr>
    </a:lvl4pPr>
    <a:lvl5pPr marL="2852723" algn="l" defTabSz="1426361" rtl="0" eaLnBrk="1" latinLnBrk="0" hangingPunct="1">
      <a:defRPr sz="2808" kern="1200">
        <a:solidFill>
          <a:schemeClr val="tx1"/>
        </a:solidFill>
        <a:latin typeface="+mn-lt"/>
        <a:ea typeface="+mn-ea"/>
        <a:cs typeface="+mn-cs"/>
      </a:defRPr>
    </a:lvl5pPr>
    <a:lvl6pPr marL="3565904" algn="l" defTabSz="1426361" rtl="0" eaLnBrk="1" latinLnBrk="0" hangingPunct="1">
      <a:defRPr sz="2808" kern="1200">
        <a:solidFill>
          <a:schemeClr val="tx1"/>
        </a:solidFill>
        <a:latin typeface="+mn-lt"/>
        <a:ea typeface="+mn-ea"/>
        <a:cs typeface="+mn-cs"/>
      </a:defRPr>
    </a:lvl6pPr>
    <a:lvl7pPr marL="4279085" algn="l" defTabSz="1426361" rtl="0" eaLnBrk="1" latinLnBrk="0" hangingPunct="1">
      <a:defRPr sz="2808" kern="1200">
        <a:solidFill>
          <a:schemeClr val="tx1"/>
        </a:solidFill>
        <a:latin typeface="+mn-lt"/>
        <a:ea typeface="+mn-ea"/>
        <a:cs typeface="+mn-cs"/>
      </a:defRPr>
    </a:lvl7pPr>
    <a:lvl8pPr marL="4992266" algn="l" defTabSz="1426361" rtl="0" eaLnBrk="1" latinLnBrk="0" hangingPunct="1">
      <a:defRPr sz="2808" kern="1200">
        <a:solidFill>
          <a:schemeClr val="tx1"/>
        </a:solidFill>
        <a:latin typeface="+mn-lt"/>
        <a:ea typeface="+mn-ea"/>
        <a:cs typeface="+mn-cs"/>
      </a:defRPr>
    </a:lvl8pPr>
    <a:lvl9pPr marL="5705446" algn="l" defTabSz="1426361" rtl="0" eaLnBrk="1" latinLnBrk="0" hangingPunct="1">
      <a:defRPr sz="280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 userDrawn="1">
          <p15:clr>
            <a:srgbClr val="A4A3A4"/>
          </p15:clr>
        </p15:guide>
        <p15:guide id="2" orient="horz" pos="6783" userDrawn="1">
          <p15:clr>
            <a:srgbClr val="A4A3A4"/>
          </p15:clr>
        </p15:guide>
        <p15:guide id="3" pos="10715" userDrawn="1">
          <p15:clr>
            <a:srgbClr val="A4A3A4"/>
          </p15:clr>
        </p15:guide>
        <p15:guide id="4" pos="793" userDrawn="1">
          <p15:clr>
            <a:srgbClr val="A4A3A4"/>
          </p15:clr>
        </p15:guide>
        <p15:guide id="5" pos="5758" userDrawn="1">
          <p15:clr>
            <a:srgbClr val="A4A3A4"/>
          </p15:clr>
        </p15:guide>
        <p15:guide id="6" orient="horz" pos="7199">
          <p15:clr>
            <a:srgbClr val="A4A3A4"/>
          </p15:clr>
        </p15:guide>
        <p15:guide id="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2731"/>
    <a:srgbClr val="666666"/>
    <a:srgbClr val="445469"/>
    <a:srgbClr val="B78B02"/>
    <a:srgbClr val="F10F21"/>
    <a:srgbClr val="DEA902"/>
    <a:srgbClr val="D09E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68" autoAdjust="0"/>
    <p:restoredTop sz="86323" autoAdjust="0"/>
  </p:normalViewPr>
  <p:slideViewPr>
    <p:cSldViewPr snapToGrid="0" snapToObjects="1">
      <p:cViewPr>
        <p:scale>
          <a:sx n="50" d="100"/>
          <a:sy n="50" d="100"/>
        </p:scale>
        <p:origin x="797" y="29"/>
      </p:cViewPr>
      <p:guideLst>
        <p:guide orient="horz" pos="417"/>
        <p:guide orient="horz" pos="6783"/>
        <p:guide pos="10715"/>
        <p:guide pos="793"/>
        <p:guide pos="5758"/>
        <p:guide orient="horz" pos="7199"/>
        <p:guide/>
      </p:guideLst>
    </p:cSldViewPr>
  </p:slideViewPr>
  <p:notesTextViewPr>
    <p:cViewPr>
      <p:scale>
        <a:sx n="100" d="100"/>
        <a:sy n="100" d="100"/>
      </p:scale>
      <p:origin x="0" y="0"/>
    </p:cViewPr>
  </p:notesTextViewPr>
  <p:sorterViewPr>
    <p:cViewPr>
      <p:scale>
        <a:sx n="80" d="100"/>
        <a:sy n="80" d="100"/>
      </p:scale>
      <p:origin x="0" y="18504"/>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Light"/>
              </a:defRPr>
            </a:lvl1pPr>
          </a:lstStyle>
          <a:p>
            <a:fld id="{EFC10EE1-B198-C942-8235-326C972CBB30}" type="datetimeFigureOut">
              <a:rPr lang="en-US" smtClean="0"/>
              <a:pPr/>
              <a:t>5/27/2024</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713181" rtl="0" eaLnBrk="1" latinLnBrk="0" hangingPunct="1">
      <a:defRPr sz="1872" kern="1200">
        <a:solidFill>
          <a:schemeClr val="tx1"/>
        </a:solidFill>
        <a:latin typeface="Lato Light"/>
        <a:ea typeface="+mn-ea"/>
        <a:cs typeface="+mn-cs"/>
      </a:defRPr>
    </a:lvl1pPr>
    <a:lvl2pPr marL="713181" algn="l" defTabSz="713181" rtl="0" eaLnBrk="1" latinLnBrk="0" hangingPunct="1">
      <a:defRPr sz="1872" kern="1200">
        <a:solidFill>
          <a:schemeClr val="tx1"/>
        </a:solidFill>
        <a:latin typeface="Lato Light"/>
        <a:ea typeface="+mn-ea"/>
        <a:cs typeface="+mn-cs"/>
      </a:defRPr>
    </a:lvl2pPr>
    <a:lvl3pPr marL="1426361" algn="l" defTabSz="713181" rtl="0" eaLnBrk="1" latinLnBrk="0" hangingPunct="1">
      <a:defRPr sz="1872" kern="1200">
        <a:solidFill>
          <a:schemeClr val="tx1"/>
        </a:solidFill>
        <a:latin typeface="Lato Light"/>
        <a:ea typeface="+mn-ea"/>
        <a:cs typeface="+mn-cs"/>
      </a:defRPr>
    </a:lvl3pPr>
    <a:lvl4pPr marL="2139542" algn="l" defTabSz="713181" rtl="0" eaLnBrk="1" latinLnBrk="0" hangingPunct="1">
      <a:defRPr sz="1872" kern="1200">
        <a:solidFill>
          <a:schemeClr val="tx1"/>
        </a:solidFill>
        <a:latin typeface="Lato Light"/>
        <a:ea typeface="+mn-ea"/>
        <a:cs typeface="+mn-cs"/>
      </a:defRPr>
    </a:lvl4pPr>
    <a:lvl5pPr marL="2852723" algn="l" defTabSz="713181" rtl="0" eaLnBrk="1" latinLnBrk="0" hangingPunct="1">
      <a:defRPr sz="1872" kern="1200">
        <a:solidFill>
          <a:schemeClr val="tx1"/>
        </a:solidFill>
        <a:latin typeface="Lato Light"/>
        <a:ea typeface="+mn-ea"/>
        <a:cs typeface="+mn-cs"/>
      </a:defRPr>
    </a:lvl5pPr>
    <a:lvl6pPr marL="3565904" algn="l" defTabSz="713181" rtl="0" eaLnBrk="1" latinLnBrk="0" hangingPunct="1">
      <a:defRPr sz="1872" kern="1200">
        <a:solidFill>
          <a:schemeClr val="tx1"/>
        </a:solidFill>
        <a:latin typeface="+mn-lt"/>
        <a:ea typeface="+mn-ea"/>
        <a:cs typeface="+mn-cs"/>
      </a:defRPr>
    </a:lvl6pPr>
    <a:lvl7pPr marL="4279085" algn="l" defTabSz="713181" rtl="0" eaLnBrk="1" latinLnBrk="0" hangingPunct="1">
      <a:defRPr sz="1872" kern="1200">
        <a:solidFill>
          <a:schemeClr val="tx1"/>
        </a:solidFill>
        <a:latin typeface="+mn-lt"/>
        <a:ea typeface="+mn-ea"/>
        <a:cs typeface="+mn-cs"/>
      </a:defRPr>
    </a:lvl7pPr>
    <a:lvl8pPr marL="4992266" algn="l" defTabSz="713181" rtl="0" eaLnBrk="1" latinLnBrk="0" hangingPunct="1">
      <a:defRPr sz="1872" kern="1200">
        <a:solidFill>
          <a:schemeClr val="tx1"/>
        </a:solidFill>
        <a:latin typeface="+mn-lt"/>
        <a:ea typeface="+mn-ea"/>
        <a:cs typeface="+mn-cs"/>
      </a:defRPr>
    </a:lvl8pPr>
    <a:lvl9pPr marL="5705446" algn="l" defTabSz="713181" rtl="0" eaLnBrk="1" latinLnBrk="0" hangingPunct="1">
      <a:defRPr sz="187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0438" y="1143000"/>
            <a:ext cx="4937125" cy="3086100"/>
          </a:xfrm>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51FA003C-ACE2-4EF7-AF62-71758D32E637}" type="slidenum">
              <a:rPr lang="bg-BG" smtClean="0"/>
              <a:t>1</a:t>
            </a:fld>
            <a:endParaRPr lang="bg-BG"/>
          </a:p>
        </p:txBody>
      </p:sp>
    </p:spTree>
    <p:extLst>
      <p:ext uri="{BB962C8B-B14F-4D97-AF65-F5344CB8AC3E}">
        <p14:creationId xmlns:p14="http://schemas.microsoft.com/office/powerpoint/2010/main" val="1231243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3181" rtl="0" eaLnBrk="1" fontAlgn="auto" latinLnBrk="0" hangingPunct="1">
              <a:lnSpc>
                <a:spcPct val="100000"/>
              </a:lnSpc>
              <a:spcBef>
                <a:spcPts val="0"/>
              </a:spcBef>
              <a:spcAft>
                <a:spcPts val="0"/>
              </a:spcAft>
              <a:buClrTx/>
              <a:buSzTx/>
              <a:buFontTx/>
              <a:buNone/>
              <a:tabLst/>
              <a:defRPr/>
            </a:pPr>
            <a:r>
              <a:rPr lang="en-GB" sz="180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Libraries have always been essential repositories of knowledge, serving as places where people from all walks of life can learn and grow. In today’s fast-paced digital world, libraries must adapt to remain relevant. Artificial Intelligence (AI) is a powerful technology that can help libraries achieve this goal. By leveraging AI, libraries can automate processes, enhance user experiences, and ensure equitable access to information.</a:t>
            </a:r>
            <a:endParaRPr lang="en-GB" sz="1800" kern="100" dirty="0">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1279064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fr-FR" b="0" i="0" dirty="0">
                <a:solidFill>
                  <a:srgbClr val="202124"/>
                </a:solidFill>
                <a:effectLst/>
                <a:highlight>
                  <a:srgbClr val="FFFFFF"/>
                </a:highlight>
                <a:latin typeface="Google Sans"/>
              </a:rPr>
              <a:t>Circulation Section.</a:t>
            </a:r>
          </a:p>
          <a:p>
            <a:pPr algn="l">
              <a:buFont typeface="Arial" panose="020B0604020202020204" pitchFamily="34" charset="0"/>
              <a:buChar char="•"/>
            </a:pPr>
            <a:r>
              <a:rPr lang="fr-FR" b="0" i="0" dirty="0">
                <a:solidFill>
                  <a:srgbClr val="202124"/>
                </a:solidFill>
                <a:effectLst/>
                <a:highlight>
                  <a:srgbClr val="FFFFFF"/>
                </a:highlight>
                <a:latin typeface="Google Sans"/>
              </a:rPr>
              <a:t>Acquisition Section.</a:t>
            </a:r>
          </a:p>
          <a:p>
            <a:pPr algn="l">
              <a:buFont typeface="Arial" panose="020B0604020202020204" pitchFamily="34" charset="0"/>
              <a:buChar char="•"/>
            </a:pPr>
            <a:r>
              <a:rPr lang="fr-FR" b="0" i="0" dirty="0">
                <a:solidFill>
                  <a:srgbClr val="202124"/>
                </a:solidFill>
                <a:effectLst/>
                <a:highlight>
                  <a:srgbClr val="FFFFFF"/>
                </a:highlight>
                <a:latin typeface="Google Sans"/>
              </a:rPr>
              <a:t>Classification Section.</a:t>
            </a:r>
          </a:p>
          <a:p>
            <a:pPr algn="l">
              <a:buFont typeface="Arial" panose="020B0604020202020204" pitchFamily="34" charset="0"/>
              <a:buChar char="•"/>
            </a:pPr>
            <a:r>
              <a:rPr lang="fr-FR" b="0" i="0" dirty="0">
                <a:solidFill>
                  <a:srgbClr val="202124"/>
                </a:solidFill>
                <a:effectLst/>
                <a:highlight>
                  <a:srgbClr val="FFFFFF"/>
                </a:highlight>
                <a:latin typeface="Google Sans"/>
              </a:rPr>
              <a:t>Catalogue Section. </a:t>
            </a:r>
          </a:p>
          <a:p>
            <a:pPr algn="l">
              <a:buFont typeface="Arial" panose="020B0604020202020204" pitchFamily="34" charset="0"/>
              <a:buChar char="•"/>
            </a:pPr>
            <a:r>
              <a:rPr lang="en-GB" b="0" i="0" noProof="0" dirty="0">
                <a:solidFill>
                  <a:srgbClr val="202124"/>
                </a:solidFill>
                <a:effectLst/>
                <a:highlight>
                  <a:srgbClr val="FFFFFF"/>
                </a:highlight>
                <a:latin typeface="Google Sans"/>
              </a:rPr>
              <a:t>Periodicals</a:t>
            </a:r>
            <a:r>
              <a:rPr lang="fr-FR" b="0" i="0" dirty="0">
                <a:solidFill>
                  <a:srgbClr val="202124"/>
                </a:solidFill>
                <a:effectLst/>
                <a:highlight>
                  <a:srgbClr val="FFFFFF"/>
                </a:highlight>
                <a:latin typeface="Google Sans"/>
              </a:rPr>
              <a:t> Section.</a:t>
            </a:r>
          </a:p>
          <a:p>
            <a:pPr algn="l">
              <a:buFont typeface="Arial" panose="020B0604020202020204" pitchFamily="34" charset="0"/>
              <a:buChar char="•"/>
            </a:pPr>
            <a:r>
              <a:rPr lang="fr-FR" b="0" i="0" dirty="0">
                <a:solidFill>
                  <a:srgbClr val="202124"/>
                </a:solidFill>
                <a:effectLst/>
                <a:highlight>
                  <a:srgbClr val="FFFFFF"/>
                </a:highlight>
                <a:latin typeface="Google Sans"/>
              </a:rPr>
              <a:t>Information Technologies Section.</a:t>
            </a:r>
          </a:p>
          <a:p>
            <a:pPr algn="l">
              <a:buFont typeface="Arial" panose="020B0604020202020204" pitchFamily="34" charset="0"/>
              <a:buChar char="•"/>
            </a:pPr>
            <a:r>
              <a:rPr lang="fr-FR" b="0" i="0" dirty="0">
                <a:solidFill>
                  <a:srgbClr val="202124"/>
                </a:solidFill>
                <a:effectLst/>
                <a:highlight>
                  <a:srgbClr val="FFFFFF"/>
                </a:highlight>
                <a:latin typeface="Google Sans"/>
              </a:rPr>
              <a:t>Reference Section</a:t>
            </a:r>
          </a:p>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3906551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3723513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2220287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1102789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AI can improve optical character recognition (OCR) of texts, making digitized materials more accessible.</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Machine learning (ML) can categorize and discover patterns in large collections, aiding librarians in managing resources more effectively.</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AI-driven recommendation engines can suggest relevant books, articles, or other materials based on users’ preferences and reading history.</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1775268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rabicPeriod"/>
              <a:tabLst>
                <a:tab pos="457200" algn="l"/>
              </a:tabLst>
            </a:pPr>
            <a:r>
              <a:rPr lang="en-GB" sz="1050" b="1"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Lack of Infrastructure and Resources</a:t>
            </a: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Smaller libraries often have limited budgets and resources. Investing in AI infrastructure, such as powerful servers or cloud services, can be challenging.</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Without adequate infrastructure, implementing and maintaining AI systems becomes difficult.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GB" sz="1050" b="1"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Shortage of Skilled Personnel</a:t>
            </a: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AI implementation requires expertise in machine learning, data science, and programming. Smaller libraries may struggle to find or afford staff with these specialized skills.</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Training existing staff to handle AI technologies can also be time-consuming.</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GB" sz="1050" b="1"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Data Privacy Regulations</a:t>
            </a: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AI systems rely on data, and libraries must comply with privacy regulations (such as GDPR or HIPAA). Smaller libraries may lack the legal expertise to navigate these complexities.</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Ensuring user privacy while leveraging AI is crucial but can be challenging without proper guidance.</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GB" sz="1050" b="1"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Digital Divide</a:t>
            </a: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Smaller community libraries often serve diverse populations, including those with limited digital literacy or access to technology.</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Implementing AI should not exacerbate the digital divide. Libraries must find ways to make AI services accessible to all users.</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GB" sz="1050" b="1"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Cost Constraints</a:t>
            </a: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AI solutions can be expensive, especially for smaller libraries. Licensing AI software, maintaining hardware, and training staff all come with costs.</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ts val="1000"/>
              <a:buFont typeface="Courier New" panose="02070309020205020404" pitchFamily="49" charset="0"/>
              <a:buChar char="o"/>
              <a:tabLst>
                <a:tab pos="914400" algn="l"/>
              </a:tabLst>
            </a:pPr>
            <a:r>
              <a:rPr lang="en-GB" sz="1050" kern="0" dirty="0">
                <a:solidFill>
                  <a:srgbClr val="111111"/>
                </a:solidFill>
                <a:effectLst/>
                <a:highlight>
                  <a:srgbClr val="F3F3F3"/>
                </a:highlight>
                <a:latin typeface="Roboto" panose="02000000000000000000" pitchFamily="2" charset="0"/>
                <a:ea typeface="Times New Roman" panose="02020603050405020304" pitchFamily="18" charset="0"/>
                <a:cs typeface="Times New Roman" panose="02020603050405020304" pitchFamily="18" charset="0"/>
              </a:rPr>
              <a:t>Balancing the benefits of AI with the available budget is a significant challenge.</a:t>
            </a:r>
            <a:endParaRPr lang="en-GB" sz="1100" kern="100" dirty="0">
              <a:solidFill>
                <a:srgbClr val="111111"/>
              </a:solidFill>
              <a:effectLst/>
              <a:highlight>
                <a:srgbClr val="F3F3F3"/>
              </a:highlight>
              <a:latin typeface="Calibri" panose="020F0502020204030204" pitchFamily="34" charset="0"/>
              <a:ea typeface="Calibri" panose="020F0502020204030204" pitchFamily="34" charset="0"/>
              <a:cs typeface="Times New Roman" panose="02020603050405020304" pitchFamily="18" charset="0"/>
            </a:endParaRPr>
          </a:p>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3934581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18</a:t>
            </a:fld>
            <a:endParaRPr lang="en-US" dirty="0"/>
          </a:p>
        </p:txBody>
      </p:sp>
    </p:spTree>
    <p:extLst>
      <p:ext uri="{BB962C8B-B14F-4D97-AF65-F5344CB8AC3E}">
        <p14:creationId xmlns:p14="http://schemas.microsoft.com/office/powerpoint/2010/main" val="927728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ffee Break">
    <p:spTree>
      <p:nvGrpSpPr>
        <p:cNvPr id="1" name=""/>
        <p:cNvGrpSpPr/>
        <p:nvPr/>
      </p:nvGrpSpPr>
      <p:grpSpPr>
        <a:xfrm>
          <a:off x="0" y="0"/>
          <a:ext cx="0" cy="0"/>
          <a:chOff x="0" y="0"/>
          <a:chExt cx="0" cy="0"/>
        </a:xfrm>
      </p:grpSpPr>
      <p:sp>
        <p:nvSpPr>
          <p:cNvPr id="9" name="Picture Placeholder 7"/>
          <p:cNvSpPr>
            <a:spLocks noGrp="1" noChangeAspect="1"/>
          </p:cNvSpPr>
          <p:nvPr>
            <p:ph type="pic" sz="quarter" idx="13"/>
          </p:nvPr>
        </p:nvSpPr>
        <p:spPr>
          <a:xfrm>
            <a:off x="0" y="0"/>
            <a:ext cx="18288000" cy="11430000"/>
          </a:xfrm>
        </p:spPr>
        <p:txBody>
          <a:bodyPr>
            <a:normAutofit/>
          </a:bodyPr>
          <a:lstStyle>
            <a:lvl1pPr marL="0" indent="0">
              <a:buNone/>
              <a:defRPr sz="2401">
                <a:solidFill>
                  <a:schemeClr val="bg2"/>
                </a:solidFill>
              </a:defRPr>
            </a:lvl1pPr>
          </a:lstStyle>
          <a:p>
            <a:endParaRPr lang="en-US" dirty="0"/>
          </a:p>
        </p:txBody>
      </p:sp>
    </p:spTree>
    <p:extLst>
      <p:ext uri="{BB962C8B-B14F-4D97-AF65-F5344CB8AC3E}">
        <p14:creationId xmlns:p14="http://schemas.microsoft.com/office/powerpoint/2010/main" val="3344787909"/>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Oval 4"/>
          <p:cNvSpPr/>
          <p:nvPr userDrawn="1"/>
        </p:nvSpPr>
        <p:spPr>
          <a:xfrm>
            <a:off x="17269317" y="414320"/>
            <a:ext cx="719445" cy="722376"/>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68584" tIns="34292" rIns="68584" bIns="34292" rtlCol="0" anchor="ctr"/>
          <a:lstStyle/>
          <a:p>
            <a:pPr algn="ctr"/>
            <a:endParaRPr lang="en-US" sz="2107" dirty="0">
              <a:latin typeface="Lato Light"/>
            </a:endParaRPr>
          </a:p>
        </p:txBody>
      </p:sp>
      <p:sp>
        <p:nvSpPr>
          <p:cNvPr id="6" name="TextBox 5"/>
          <p:cNvSpPr txBox="1"/>
          <p:nvPr userDrawn="1"/>
        </p:nvSpPr>
        <p:spPr>
          <a:xfrm>
            <a:off x="17337131" y="505891"/>
            <a:ext cx="605577" cy="461775"/>
          </a:xfrm>
          <a:prstGeom prst="rect">
            <a:avLst/>
          </a:prstGeom>
          <a:noFill/>
        </p:spPr>
        <p:txBody>
          <a:bodyPr wrap="none" lIns="137141" tIns="68571" rIns="137141" bIns="68571" rtlCol="0">
            <a:spAutoFit/>
          </a:bodyPr>
          <a:lstStyle/>
          <a:p>
            <a:pPr algn="ctr"/>
            <a:fld id="{260E2A6B-A809-4840-BF14-8648BC0BDF87}" type="slidenum">
              <a:rPr lang="id-ID" sz="2101" b="1" smtClean="0">
                <a:solidFill>
                  <a:schemeClr val="bg1"/>
                </a:solidFill>
                <a:latin typeface="Raleway Light"/>
                <a:cs typeface="Raleway Light"/>
              </a:rPr>
              <a:pPr algn="ctr"/>
              <a:t>‹#›</a:t>
            </a:fld>
            <a:endParaRPr lang="id-ID" sz="2101" dirty="0">
              <a:solidFill>
                <a:schemeClr val="bg1"/>
              </a:solidFill>
              <a:latin typeface="Raleway Light"/>
              <a:cs typeface="Raleway Light"/>
            </a:endParaRPr>
          </a:p>
        </p:txBody>
      </p:sp>
    </p:spTree>
    <p:extLst>
      <p:ext uri="{BB962C8B-B14F-4D97-AF65-F5344CB8AC3E}">
        <p14:creationId xmlns:p14="http://schemas.microsoft.com/office/powerpoint/2010/main" val="23687488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No Footer">
    <p:spTree>
      <p:nvGrpSpPr>
        <p:cNvPr id="1" name=""/>
        <p:cNvGrpSpPr/>
        <p:nvPr/>
      </p:nvGrpSpPr>
      <p:grpSpPr>
        <a:xfrm>
          <a:off x="0" y="0"/>
          <a:ext cx="0" cy="0"/>
          <a:chOff x="0" y="0"/>
          <a:chExt cx="0" cy="0"/>
        </a:xfrm>
      </p:grpSpPr>
      <p:sp>
        <p:nvSpPr>
          <p:cNvPr id="4" name="Oval 3"/>
          <p:cNvSpPr/>
          <p:nvPr userDrawn="1"/>
        </p:nvSpPr>
        <p:spPr>
          <a:xfrm>
            <a:off x="17269317" y="414320"/>
            <a:ext cx="719445" cy="722376"/>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68584" tIns="34292" rIns="68584" bIns="34292" rtlCol="0" anchor="ctr"/>
          <a:lstStyle/>
          <a:p>
            <a:pPr algn="ctr"/>
            <a:endParaRPr lang="en-US" sz="2107" dirty="0">
              <a:latin typeface="Lato Light"/>
            </a:endParaRPr>
          </a:p>
        </p:txBody>
      </p:sp>
      <p:sp>
        <p:nvSpPr>
          <p:cNvPr id="5" name="TextBox 4"/>
          <p:cNvSpPr txBox="1"/>
          <p:nvPr userDrawn="1"/>
        </p:nvSpPr>
        <p:spPr>
          <a:xfrm>
            <a:off x="17337131" y="505891"/>
            <a:ext cx="605577" cy="461775"/>
          </a:xfrm>
          <a:prstGeom prst="rect">
            <a:avLst/>
          </a:prstGeom>
          <a:noFill/>
        </p:spPr>
        <p:txBody>
          <a:bodyPr wrap="none" lIns="137141" tIns="68571" rIns="137141" bIns="68571" rtlCol="0">
            <a:spAutoFit/>
          </a:bodyPr>
          <a:lstStyle/>
          <a:p>
            <a:pPr algn="ctr"/>
            <a:fld id="{260E2A6B-A809-4840-BF14-8648BC0BDF87}" type="slidenum">
              <a:rPr lang="id-ID" sz="2101" b="1" smtClean="0">
                <a:solidFill>
                  <a:schemeClr val="bg1"/>
                </a:solidFill>
                <a:latin typeface="Raleway Light"/>
                <a:cs typeface="Raleway Light"/>
              </a:rPr>
              <a:pPr algn="ctr"/>
              <a:t>‹#›</a:t>
            </a:fld>
            <a:endParaRPr lang="id-ID" sz="2101" dirty="0">
              <a:solidFill>
                <a:schemeClr val="bg1"/>
              </a:solidFill>
              <a:latin typeface="Raleway Light"/>
              <a:cs typeface="Raleway Light"/>
            </a:endParaRPr>
          </a:p>
        </p:txBody>
      </p:sp>
    </p:spTree>
    <p:extLst>
      <p:ext uri="{BB962C8B-B14F-4D97-AF65-F5344CB8AC3E}">
        <p14:creationId xmlns:p14="http://schemas.microsoft.com/office/powerpoint/2010/main" val="3550322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Image Placeholder">
    <p:spTree>
      <p:nvGrpSpPr>
        <p:cNvPr id="1" name=""/>
        <p:cNvGrpSpPr/>
        <p:nvPr/>
      </p:nvGrpSpPr>
      <p:grpSpPr>
        <a:xfrm>
          <a:off x="0" y="0"/>
          <a:ext cx="0" cy="0"/>
          <a:chOff x="0" y="0"/>
          <a:chExt cx="0" cy="0"/>
        </a:xfrm>
      </p:grpSpPr>
      <p:sp>
        <p:nvSpPr>
          <p:cNvPr id="17" name="Picture Placeholder 13"/>
          <p:cNvSpPr>
            <a:spLocks noGrp="1" noChangeAspect="1"/>
          </p:cNvSpPr>
          <p:nvPr>
            <p:ph type="pic" sz="quarter" idx="13"/>
          </p:nvPr>
        </p:nvSpPr>
        <p:spPr>
          <a:xfrm>
            <a:off x="-2382" y="0"/>
            <a:ext cx="18288001" cy="11430000"/>
          </a:xfrm>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70552136"/>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8" name="Oval 7"/>
          <p:cNvSpPr/>
          <p:nvPr userDrawn="1"/>
        </p:nvSpPr>
        <p:spPr>
          <a:xfrm>
            <a:off x="17269317" y="414320"/>
            <a:ext cx="719445" cy="722376"/>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68584" tIns="34292" rIns="68584" bIns="34292" rtlCol="0" anchor="ctr"/>
          <a:lstStyle/>
          <a:p>
            <a:pPr algn="ctr"/>
            <a:endParaRPr lang="en-US" sz="2107" dirty="0">
              <a:latin typeface="Lato Light"/>
            </a:endParaRPr>
          </a:p>
        </p:txBody>
      </p:sp>
      <p:sp>
        <p:nvSpPr>
          <p:cNvPr id="9" name="TextBox 8"/>
          <p:cNvSpPr txBox="1"/>
          <p:nvPr userDrawn="1"/>
        </p:nvSpPr>
        <p:spPr>
          <a:xfrm>
            <a:off x="17337131" y="505891"/>
            <a:ext cx="605577" cy="461775"/>
          </a:xfrm>
          <a:prstGeom prst="rect">
            <a:avLst/>
          </a:prstGeom>
          <a:noFill/>
        </p:spPr>
        <p:txBody>
          <a:bodyPr wrap="none" lIns="137141" tIns="68571" rIns="137141" bIns="68571" rtlCol="0">
            <a:spAutoFit/>
          </a:bodyPr>
          <a:lstStyle/>
          <a:p>
            <a:pPr algn="ctr"/>
            <a:fld id="{260E2A6B-A809-4840-BF14-8648BC0BDF87}" type="slidenum">
              <a:rPr lang="id-ID" sz="2101" b="1" smtClean="0">
                <a:solidFill>
                  <a:schemeClr val="bg1"/>
                </a:solidFill>
                <a:latin typeface="Raleway Light"/>
                <a:cs typeface="Raleway Light"/>
              </a:rPr>
              <a:pPr algn="ctr"/>
              <a:t>‹#›</a:t>
            </a:fld>
            <a:endParaRPr lang="id-ID" sz="2101" dirty="0">
              <a:solidFill>
                <a:schemeClr val="bg1"/>
              </a:solidFill>
              <a:latin typeface="Raleway Light"/>
              <a:cs typeface="Raleway Light"/>
            </a:endParaRPr>
          </a:p>
        </p:txBody>
      </p:sp>
    </p:spTree>
    <p:extLst>
      <p:ext uri="{BB962C8B-B14F-4D97-AF65-F5344CB8AC3E}">
        <p14:creationId xmlns:p14="http://schemas.microsoft.com/office/powerpoint/2010/main" val="924740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608542"/>
            <a:ext cx="15773400" cy="22092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257300" y="3042708"/>
            <a:ext cx="15773400" cy="7252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57300" y="10593917"/>
            <a:ext cx="4114800" cy="608542"/>
          </a:xfrm>
          <a:prstGeom prst="rect">
            <a:avLst/>
          </a:prstGeom>
        </p:spPr>
        <p:txBody>
          <a:bodyPr vert="horz" lIns="91440" tIns="45720" rIns="91440" bIns="45720" rtlCol="0" anchor="ctr"/>
          <a:lstStyle>
            <a:lvl1pPr algn="l">
              <a:defRPr sz="1800">
                <a:solidFill>
                  <a:schemeClr val="tx1">
                    <a:tint val="75000"/>
                  </a:schemeClr>
                </a:solidFill>
                <a:latin typeface="Lato Regular"/>
                <a:cs typeface="Lato Regular"/>
              </a:defRPr>
            </a:lvl1pPr>
          </a:lstStyle>
          <a:p>
            <a:endParaRPr lang="en-US" dirty="0"/>
          </a:p>
        </p:txBody>
      </p:sp>
      <p:sp>
        <p:nvSpPr>
          <p:cNvPr id="5" name="Footer Placeholder 4"/>
          <p:cNvSpPr>
            <a:spLocks noGrp="1"/>
          </p:cNvSpPr>
          <p:nvPr>
            <p:ph type="ftr" sz="quarter" idx="3"/>
          </p:nvPr>
        </p:nvSpPr>
        <p:spPr>
          <a:xfrm>
            <a:off x="6057900" y="10593917"/>
            <a:ext cx="6172200" cy="608542"/>
          </a:xfrm>
          <a:prstGeom prst="rect">
            <a:avLst/>
          </a:prstGeom>
        </p:spPr>
        <p:txBody>
          <a:bodyPr vert="horz" lIns="91440" tIns="45720" rIns="91440" bIns="45720" rtlCol="0" anchor="ctr"/>
          <a:lstStyle>
            <a:lvl1pPr algn="ctr">
              <a:defRPr sz="1800">
                <a:solidFill>
                  <a:schemeClr val="tx1">
                    <a:tint val="75000"/>
                  </a:schemeClr>
                </a:solidFill>
                <a:latin typeface="Lato Regular"/>
                <a:cs typeface="Lato Regular"/>
              </a:defRPr>
            </a:lvl1pPr>
          </a:lstStyle>
          <a:p>
            <a:r>
              <a:rPr lang="en-GB" dirty="0"/>
              <a:t>The 3rd International Virtual Conference of the Muhammadu Buhari Main University Library, Kwara State University (KWASU)</a:t>
            </a:r>
            <a:endParaRPr lang="en-US" dirty="0"/>
          </a:p>
        </p:txBody>
      </p:sp>
      <p:sp>
        <p:nvSpPr>
          <p:cNvPr id="6" name="Slide Number Placeholder 5"/>
          <p:cNvSpPr>
            <a:spLocks noGrp="1"/>
          </p:cNvSpPr>
          <p:nvPr>
            <p:ph type="sldNum" sz="quarter" idx="4"/>
          </p:nvPr>
        </p:nvSpPr>
        <p:spPr>
          <a:xfrm>
            <a:off x="12915900" y="10593917"/>
            <a:ext cx="4114800" cy="608542"/>
          </a:xfrm>
          <a:prstGeom prst="rect">
            <a:avLst/>
          </a:prstGeom>
        </p:spPr>
        <p:txBody>
          <a:bodyPr vert="horz" lIns="91440" tIns="45720" rIns="91440" bIns="45720" rtlCol="0" anchor="ctr"/>
          <a:lstStyle>
            <a:lvl1pPr algn="r">
              <a:defRPr sz="1800">
                <a:solidFill>
                  <a:schemeClr val="tx1">
                    <a:tint val="75000"/>
                  </a:schemeClr>
                </a:solidFill>
                <a:latin typeface="Lato Regular"/>
                <a:cs typeface="Lato Regular"/>
              </a:defRPr>
            </a:lvl1p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377297505"/>
      </p:ext>
    </p:extLst>
  </p:cSld>
  <p:clrMap bg1="lt1" tx1="dk1" bg2="lt2" tx2="dk2" accent1="accent1" accent2="accent2" accent3="accent3" accent4="accent4" accent5="accent5" accent6="accent6" hlink="hlink" folHlink="folHlink"/>
  <p:sldLayoutIdLst>
    <p:sldLayoutId id="2147483800" r:id="rId1"/>
    <p:sldLayoutId id="2147483805" r:id="rId2"/>
    <p:sldLayoutId id="2147483806" r:id="rId3"/>
    <p:sldLayoutId id="2147483807" r:id="rId4"/>
    <p:sldLayoutId id="2147483810" r:id="rId5"/>
  </p:sldLayoutIdLst>
  <p:hf sldNum="0" hdr="0" dt="0"/>
  <p:txStyles>
    <p:titleStyle>
      <a:lvl1pPr algn="l" defTabSz="1371600" rtl="0" eaLnBrk="1" latinLnBrk="0" hangingPunct="1">
        <a:lnSpc>
          <a:spcPct val="90000"/>
        </a:lnSpc>
        <a:spcBef>
          <a:spcPct val="0"/>
        </a:spcBef>
        <a:buNone/>
        <a:defRPr sz="6600" kern="1200">
          <a:solidFill>
            <a:schemeClr val="tx1"/>
          </a:solidFill>
          <a:latin typeface="Lato Regular"/>
          <a:ea typeface="+mj-ea"/>
          <a:cs typeface="Lato Regular"/>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Lato Regular"/>
          <a:ea typeface="+mn-ea"/>
          <a:cs typeface="Lato Regular"/>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Lato Regular"/>
          <a:ea typeface="+mn-ea"/>
          <a:cs typeface="Lato Regular"/>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Lato Regular"/>
          <a:ea typeface="+mn-ea"/>
          <a:cs typeface="Lato Regular"/>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Lato Regular"/>
          <a:ea typeface="+mn-ea"/>
          <a:cs typeface="Lato Regular"/>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Lato Regular"/>
          <a:ea typeface="+mn-ea"/>
          <a:cs typeface="Lato Regular"/>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informaconnect.com/finovateasia/artificial-intelligence-summit/" TargetMode="External"/><Relationship Id="rId3" Type="http://schemas.openxmlformats.org/officeDocument/2006/relationships/hyperlink" Target="https://www.librarianshipstudies.com/p/circulation.html" TargetMode="External"/><Relationship Id="rId7" Type="http://schemas.openxmlformats.org/officeDocument/2006/relationships/hyperlink" Target="https://lib.gccaz.edu/about/collections/reference/#:~:text=The%20Reference%20Collection%20consists%20of,specialized%20materials%20such%20as%20atlases" TargetMode="External"/><Relationship Id="rId2" Type="http://schemas.openxmlformats.org/officeDocument/2006/relationships/hyperlink" Target="https://www.sciencedirect.com/topics/computer-science/library-catalog#:~:text=A%20library%20catalog%20is%20a,title%20cards%2C%20and%20subject%20cards" TargetMode="External"/><Relationship Id="rId1" Type="http://schemas.openxmlformats.org/officeDocument/2006/relationships/slideLayout" Target="../slideLayouts/slideLayout2.xml"/><Relationship Id="rId6" Type="http://schemas.openxmlformats.org/officeDocument/2006/relationships/hyperlink" Target="https://www.igi-global.com/dictionary/transcending-doors-in-library-service-provision/49025#:~:text=format%20accessible%20electronically.-,Examples%20of%20e%2Dresources%20are%20electronic%20journals%20(e%2Djournal,pdf)%2C%20web%20pages.&amp;text=Chapter%2015-,Electronic%20resources%20form%20one%20of%20many%20formats%20that%20the,to%20support%20its%20universal%20collections" TargetMode="External"/><Relationship Id="rId5" Type="http://schemas.openxmlformats.org/officeDocument/2006/relationships/hyperlink" Target="https://library.ucc.edu.gh/section/bindery-unit#:~:text=The%20Bindery%20Unit%20assists%20in,the%20longevity%20of%20library%20materials" TargetMode="External"/><Relationship Id="rId4" Type="http://schemas.openxmlformats.org/officeDocument/2006/relationships/hyperlink" Target="https://www.usg.edu/galileo/skills/unit03/libraries03_04.phtml#:~:text=Libraries%20use%20classification%20systems%20to,the%20same%20topic%20are%20together" TargetMode="External"/><Relationship Id="rId9" Type="http://schemas.openxmlformats.org/officeDocument/2006/relationships/hyperlink" Target="https://www.linkedin.com/pulse/tech-equity-milwaukee-overcoming-ai-divide-black-community-moody-ka3ec"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rot="10800000">
            <a:off x="0" y="441499"/>
            <a:ext cx="18159976" cy="4011227"/>
            <a:chOff x="1" y="4085210"/>
            <a:chExt cx="19682073" cy="5346910"/>
          </a:xfrm>
        </p:grpSpPr>
        <p:sp>
          <p:nvSpPr>
            <p:cNvPr id="22" name="Round Same Side Corner Rectangle 21"/>
            <p:cNvSpPr/>
            <p:nvPr/>
          </p:nvSpPr>
          <p:spPr>
            <a:xfrm rot="5400000">
              <a:off x="7175257" y="-3074697"/>
              <a:ext cx="5346910" cy="19666724"/>
            </a:xfrm>
            <a:prstGeom prst="round2SameRect">
              <a:avLst>
                <a:gd name="adj1" fmla="val 50000"/>
                <a:gd name="adj2" fmla="val 0"/>
              </a:avLst>
            </a:prstGeom>
            <a:solidFill>
              <a:schemeClr val="accent6">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2107" dirty="0">
                <a:latin typeface="Lato Light"/>
              </a:endParaRPr>
            </a:p>
          </p:txBody>
        </p:sp>
        <p:sp>
          <p:nvSpPr>
            <p:cNvPr id="8" name="Round Same Side Corner Rectangle 7"/>
            <p:cNvSpPr/>
            <p:nvPr/>
          </p:nvSpPr>
          <p:spPr>
            <a:xfrm rot="5400000">
              <a:off x="7346082" y="-2826026"/>
              <a:ext cx="4477219" cy="19169382"/>
            </a:xfrm>
            <a:prstGeom prst="round2SameRect">
              <a:avLst>
                <a:gd name="adj1" fmla="val 50000"/>
                <a:gd name="adj2" fmla="val 0"/>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2107" dirty="0">
                <a:latin typeface="Lato Light"/>
              </a:endParaRPr>
            </a:p>
          </p:txBody>
        </p:sp>
      </p:grpSp>
      <p:sp>
        <p:nvSpPr>
          <p:cNvPr id="35" name="Title 2"/>
          <p:cNvSpPr txBox="1">
            <a:spLocks/>
          </p:cNvSpPr>
          <p:nvPr/>
        </p:nvSpPr>
        <p:spPr>
          <a:xfrm>
            <a:off x="-184795" y="4375199"/>
            <a:ext cx="14196060" cy="769249"/>
          </a:xfrm>
          <a:prstGeom prst="rect">
            <a:avLst/>
          </a:prstGeom>
        </p:spPr>
        <p:txBody>
          <a:bodyPr lIns="164607" tIns="82304" rIns="164607" bIns="82304">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bg-BG" sz="4351"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7" name="AutoShape 2"/>
          <p:cNvSpPr>
            <a:spLocks/>
          </p:cNvSpPr>
          <p:nvPr/>
        </p:nvSpPr>
        <p:spPr bwMode="auto">
          <a:xfrm>
            <a:off x="2067733" y="1526092"/>
            <a:ext cx="15068902" cy="14481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38110" tIns="38110" rIns="38110" bIns="38110" anchor="ctr"/>
          <a:lstStyle/>
          <a:p>
            <a:pPr algn="ctr" defTabSz="1371691">
              <a:defRPr/>
            </a:pPr>
            <a:r>
              <a:rPr lang="en-GB" sz="5400" dirty="0">
                <a:solidFill>
                  <a:schemeClr val="bg1"/>
                </a:solidFill>
                <a:latin typeface="Lato Regular"/>
                <a:cs typeface="Lato Regular"/>
              </a:rPr>
              <a:t>MANAGING LIBRARY RESOURCES IN THE ERA OF AI AND BIG DATA</a:t>
            </a:r>
          </a:p>
        </p:txBody>
      </p:sp>
      <p:sp>
        <p:nvSpPr>
          <p:cNvPr id="47" name="TextBox 46"/>
          <p:cNvSpPr txBox="1">
            <a:spLocks noChangeArrowheads="1"/>
          </p:cNvSpPr>
          <p:nvPr/>
        </p:nvSpPr>
        <p:spPr bwMode="auto">
          <a:xfrm>
            <a:off x="1737362" y="4596839"/>
            <a:ext cx="15814100" cy="2731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68" tIns="68584" rIns="137168" bIns="68584">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10000"/>
              </a:lnSpc>
            </a:pPr>
            <a:r>
              <a:rPr lang="en-GB" sz="4400" b="1" dirty="0">
                <a:solidFill>
                  <a:srgbClr val="00B050"/>
                </a:solidFill>
                <a:effectLst>
                  <a:outerShdw blurRad="38100" dist="38100" dir="2700000" algn="tl">
                    <a:srgbClr val="000000">
                      <a:alpha val="43137"/>
                    </a:srgbClr>
                  </a:outerShdw>
                </a:effectLst>
              </a:rPr>
              <a:t>KWARA STATE UNIVERSITY, MALETE. KWARA STATE</a:t>
            </a:r>
            <a:br>
              <a:rPr lang="en-GB" sz="4400" b="1" dirty="0">
                <a:solidFill>
                  <a:srgbClr val="00B050"/>
                </a:solidFill>
                <a:effectLst>
                  <a:outerShdw blurRad="38100" dist="38100" dir="2700000" algn="tl">
                    <a:srgbClr val="000000">
                      <a:alpha val="43137"/>
                    </a:srgbClr>
                  </a:outerShdw>
                </a:effectLst>
              </a:rPr>
            </a:br>
            <a:r>
              <a:rPr lang="en-GB" sz="2400" b="1" dirty="0">
                <a:solidFill>
                  <a:srgbClr val="00B050"/>
                </a:solidFill>
                <a:effectLst>
                  <a:outerShdw blurRad="38100" dist="38100" dir="2700000" algn="tl">
                    <a:srgbClr val="000000">
                      <a:alpha val="43137"/>
                    </a:srgbClr>
                  </a:outerShdw>
                </a:effectLst>
              </a:rPr>
              <a:t>The 3rd International Virtual Conference of the Muhammadu Buhari Main University Library, Kwara State University (KWASU)</a:t>
            </a:r>
            <a:br>
              <a:rPr lang="en-GB" b="1" dirty="0"/>
            </a:br>
            <a:br>
              <a:rPr lang="en-GB" sz="3200" b="1" dirty="0"/>
            </a:br>
            <a:r>
              <a:rPr lang="en-GB" sz="3200" b="1" dirty="0"/>
              <a:t>Open Access, Artificial intelligence (AI), and Big Data </a:t>
            </a:r>
            <a:endParaRPr lang="en-US" sz="2800" b="1" dirty="0">
              <a:latin typeface="Lato Light"/>
              <a:cs typeface="Lato Light"/>
            </a:endParaRPr>
          </a:p>
        </p:txBody>
      </p:sp>
      <p:pic>
        <p:nvPicPr>
          <p:cNvPr id="6" name="Picture Placeholder 5" descr="A person sitting at a desk with a stack of books&#10;&#10;Description automatically generated">
            <a:extLst>
              <a:ext uri="{FF2B5EF4-FFF2-40B4-BE49-F238E27FC236}">
                <a16:creationId xmlns:a16="http://schemas.microsoft.com/office/drawing/2014/main" id="{C0EF356C-839F-AC93-5158-C9F120F6577F}"/>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t="18750" b="18750"/>
          <a:stretch>
            <a:fillRect/>
          </a:stretch>
        </p:blipFill>
        <p:spPr>
          <a:xfrm>
            <a:off x="0" y="9078149"/>
            <a:ext cx="3660457" cy="2287786"/>
          </a:xfrm>
        </p:spPr>
      </p:pic>
      <p:sp>
        <p:nvSpPr>
          <p:cNvPr id="2" name="TextBox 1">
            <a:extLst>
              <a:ext uri="{FF2B5EF4-FFF2-40B4-BE49-F238E27FC236}">
                <a16:creationId xmlns:a16="http://schemas.microsoft.com/office/drawing/2014/main" id="{AB3B8106-AD03-7006-564A-81568F7A999E}"/>
              </a:ext>
            </a:extLst>
          </p:cNvPr>
          <p:cNvSpPr txBox="1">
            <a:spLocks noChangeArrowheads="1"/>
          </p:cNvSpPr>
          <p:nvPr/>
        </p:nvSpPr>
        <p:spPr bwMode="auto">
          <a:xfrm>
            <a:off x="1830228" y="8060209"/>
            <a:ext cx="15814100" cy="40914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68" tIns="68584" rIns="137168" bIns="68584">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10000"/>
              </a:lnSpc>
            </a:pPr>
            <a:r>
              <a:rPr lang="en-GB" sz="3200" b="1" dirty="0"/>
              <a:t>Presenter: </a:t>
            </a:r>
            <a:br>
              <a:rPr lang="en-GB" sz="3200" b="1" dirty="0"/>
            </a:br>
            <a:br>
              <a:rPr lang="en-GB" sz="3200" b="1" dirty="0"/>
            </a:br>
            <a:r>
              <a:rPr lang="en-GB" sz="3200" b="1" dirty="0"/>
              <a:t>Ibrahim ABDULLAHI PhD. </a:t>
            </a:r>
            <a:r>
              <a:rPr lang="en-GB" sz="1600" b="1" dirty="0"/>
              <a:t>SMIEEE, MACM, MINNS, MAITP, MCPN, MNCS, MISOC</a:t>
            </a:r>
            <a:br>
              <a:rPr lang="en-GB" sz="1600" b="1" dirty="0"/>
            </a:br>
            <a:r>
              <a:rPr lang="en-GB" sz="2400" b="1" dirty="0">
                <a:solidFill>
                  <a:srgbClr val="00B050"/>
                </a:solidFill>
              </a:rPr>
              <a:t>Director, ICT</a:t>
            </a:r>
            <a:br>
              <a:rPr lang="en-GB" sz="2400" b="1" dirty="0"/>
            </a:br>
            <a:r>
              <a:rPr lang="en-GB" sz="2400" b="1" dirty="0">
                <a:solidFill>
                  <a:srgbClr val="00B050"/>
                </a:solidFill>
              </a:rPr>
              <a:t>Ibrahim Badamasi Babangida University, Lapai. Niger State.</a:t>
            </a:r>
            <a:br>
              <a:rPr lang="en-GB" sz="2400" b="1" dirty="0">
                <a:solidFill>
                  <a:srgbClr val="00B050"/>
                </a:solidFill>
              </a:rPr>
            </a:br>
            <a:r>
              <a:rPr lang="en-GB" sz="2400" b="1" dirty="0">
                <a:solidFill>
                  <a:srgbClr val="00B050"/>
                </a:solidFill>
              </a:rPr>
              <a:t>Nigeria</a:t>
            </a:r>
            <a:endParaRPr lang="en-GB" sz="3200" b="1" dirty="0">
              <a:solidFill>
                <a:srgbClr val="00B050"/>
              </a:solidFill>
            </a:endParaRPr>
          </a:p>
          <a:p>
            <a:pPr algn="just" eaLnBrk="1" hangingPunct="1">
              <a:lnSpc>
                <a:spcPct val="110000"/>
              </a:lnSpc>
            </a:pPr>
            <a:r>
              <a:rPr lang="en-GB" sz="3200" b="1" dirty="0"/>
              <a:t>                                 </a:t>
            </a:r>
          </a:p>
          <a:p>
            <a:pPr algn="just" eaLnBrk="1" hangingPunct="1">
              <a:lnSpc>
                <a:spcPct val="110000"/>
              </a:lnSpc>
            </a:pPr>
            <a:endParaRPr lang="en-US" sz="2800" b="1" dirty="0">
              <a:latin typeface="Lato Light"/>
              <a:cs typeface="Lato Light"/>
            </a:endParaRPr>
          </a:p>
        </p:txBody>
      </p:sp>
    </p:spTree>
    <p:extLst>
      <p:ext uri="{BB962C8B-B14F-4D97-AF65-F5344CB8AC3E}">
        <p14:creationId xmlns:p14="http://schemas.microsoft.com/office/powerpoint/2010/main" val="336546200"/>
      </p:ext>
    </p:extLst>
  </p:cSld>
  <p:clrMapOvr>
    <a:masterClrMapping/>
  </p:clrMapOvr>
  <mc:AlternateContent xmlns:mc="http://schemas.openxmlformats.org/markup-compatibility/2006">
    <mc:Choice xmlns:p14="http://schemas.microsoft.com/office/powerpoint/2010/main" Requires="p14">
      <p:transition p14:dur="10">
        <p14:warp dir="i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1+#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utoUpdateAnimBg="0"/>
      <p:bldP spid="47"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Ethical Considerations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Defining the code of operations </a:t>
              </a:r>
              <a:r>
                <a:rPr lang="en-US" sz="2326" dirty="0">
                  <a:solidFill>
                    <a:schemeClr val="accent1"/>
                  </a:solidFill>
                  <a:latin typeface="Lato Light"/>
                  <a:cs typeface="Lato Light"/>
                </a:rPr>
                <a:t>in the Library field and respect for data</a:t>
              </a:r>
            </a:p>
          </p:txBody>
        </p:sp>
      </p:grpSp>
      <p:grpSp>
        <p:nvGrpSpPr>
          <p:cNvPr id="77" name="Group 76"/>
          <p:cNvGrpSpPr/>
          <p:nvPr/>
        </p:nvGrpSpPr>
        <p:grpSpPr>
          <a:xfrm>
            <a:off x="7640358" y="4929740"/>
            <a:ext cx="2957034" cy="3907157"/>
            <a:chOff x="9829438" y="5671231"/>
            <a:chExt cx="4196867" cy="5545360"/>
          </a:xfrm>
        </p:grpSpPr>
        <p:sp>
          <p:nvSpPr>
            <p:cNvPr id="78"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79"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0"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1"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2"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3"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4"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5"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6"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7"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8"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9"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0"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1"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2"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3"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4"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nvGrpSpPr>
            <p:cNvPr id="95" name="Group 94"/>
            <p:cNvGrpSpPr/>
            <p:nvPr/>
          </p:nvGrpSpPr>
          <p:grpSpPr>
            <a:xfrm>
              <a:off x="10991597" y="9013505"/>
              <a:ext cx="1866003" cy="2203086"/>
              <a:chOff x="11003802" y="9090394"/>
              <a:chExt cx="2412373" cy="2848155"/>
            </a:xfrm>
            <a:solidFill>
              <a:schemeClr val="tx2"/>
            </a:solidFill>
          </p:grpSpPr>
          <p:sp>
            <p:nvSpPr>
              <p:cNvPr id="120"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a:defRPr/>
                </a:pPr>
                <a:endParaRPr lang="en-US" sz="2107" dirty="0"/>
              </a:p>
            </p:txBody>
          </p:sp>
          <p:sp>
            <p:nvSpPr>
              <p:cNvPr id="121"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a:defRPr/>
                </a:pPr>
                <a:endParaRPr lang="en-US" sz="2107" dirty="0"/>
              </a:p>
            </p:txBody>
          </p:sp>
        </p:grpSp>
        <p:sp>
          <p:nvSpPr>
            <p:cNvPr id="96"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7"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8"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9"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0"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1"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2"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3"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4"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5"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6"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7"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8"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9"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0"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1"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2"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3"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4"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5"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6"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7"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8"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9"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22" name="Freeform 70"/>
          <p:cNvSpPr>
            <a:spLocks noEditPoints="1"/>
          </p:cNvSpPr>
          <p:nvPr/>
        </p:nvSpPr>
        <p:spPr bwMode="auto">
          <a:xfrm rot="21347663">
            <a:off x="6328654" y="8032709"/>
            <a:ext cx="5637625" cy="161969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3" name="Freeform 74"/>
          <p:cNvSpPr>
            <a:spLocks noEditPoints="1"/>
          </p:cNvSpPr>
          <p:nvPr/>
        </p:nvSpPr>
        <p:spPr bwMode="auto">
          <a:xfrm>
            <a:off x="11269137" y="4010427"/>
            <a:ext cx="1311276" cy="238504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4" name="Freeform 77"/>
          <p:cNvSpPr>
            <a:spLocks/>
          </p:cNvSpPr>
          <p:nvPr/>
        </p:nvSpPr>
        <p:spPr bwMode="auto">
          <a:xfrm>
            <a:off x="4480560" y="6567048"/>
            <a:ext cx="2768910"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5" name="Freeform 78"/>
          <p:cNvSpPr>
            <a:spLocks/>
          </p:cNvSpPr>
          <p:nvPr/>
        </p:nvSpPr>
        <p:spPr bwMode="auto">
          <a:xfrm>
            <a:off x="7678319" y="2855539"/>
            <a:ext cx="2908300" cy="1638727"/>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6" name="Freeform 77"/>
          <p:cNvSpPr>
            <a:spLocks/>
          </p:cNvSpPr>
          <p:nvPr/>
        </p:nvSpPr>
        <p:spPr bwMode="auto">
          <a:xfrm>
            <a:off x="11191958" y="6595272"/>
            <a:ext cx="2263776"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grpSp>
        <p:nvGrpSpPr>
          <p:cNvPr id="127" name="Group 126"/>
          <p:cNvGrpSpPr/>
          <p:nvPr/>
        </p:nvGrpSpPr>
        <p:grpSpPr>
          <a:xfrm>
            <a:off x="7079292" y="4622215"/>
            <a:ext cx="4106273" cy="2423861"/>
            <a:chOff x="9436597" y="5579572"/>
            <a:chExt cx="5473605" cy="3230973"/>
          </a:xfrm>
          <a:solidFill>
            <a:schemeClr val="accent4"/>
          </a:solidFill>
        </p:grpSpPr>
        <p:sp>
          <p:nvSpPr>
            <p:cNvPr id="128"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29"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0"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1"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2"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33" name="TextBox 132"/>
          <p:cNvSpPr txBox="1"/>
          <p:nvPr/>
        </p:nvSpPr>
        <p:spPr>
          <a:xfrm>
            <a:off x="6712230" y="343692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         Responsibility</a:t>
            </a:r>
          </a:p>
        </p:txBody>
      </p:sp>
      <p:sp>
        <p:nvSpPr>
          <p:cNvPr id="134" name="TextBox 133"/>
          <p:cNvSpPr txBox="1"/>
          <p:nvPr/>
        </p:nvSpPr>
        <p:spPr>
          <a:xfrm>
            <a:off x="10266985"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Equity</a:t>
            </a:r>
          </a:p>
        </p:txBody>
      </p:sp>
      <p:sp>
        <p:nvSpPr>
          <p:cNvPr id="135" name="TextBox 134"/>
          <p:cNvSpPr txBox="1"/>
          <p:nvPr/>
        </p:nvSpPr>
        <p:spPr>
          <a:xfrm>
            <a:off x="3530432"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       Transparency</a:t>
            </a:r>
          </a:p>
        </p:txBody>
      </p:sp>
    </p:spTree>
    <p:extLst>
      <p:ext uri="{BB962C8B-B14F-4D97-AF65-F5344CB8AC3E}">
        <p14:creationId xmlns:p14="http://schemas.microsoft.com/office/powerpoint/2010/main" val="167235112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3"/>
                                        </p:tgtEl>
                                        <p:attrNameLst>
                                          <p:attrName>style.visibility</p:attrName>
                                        </p:attrNameLst>
                                      </p:cBhvr>
                                      <p:to>
                                        <p:strVal val="visible"/>
                                      </p:to>
                                    </p:set>
                                    <p:animEffect transition="in" filter="fade">
                                      <p:cBhvr>
                                        <p:cTn id="14" dur="500"/>
                                        <p:tgtEl>
                                          <p:spTgt spid="13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wipe(left)">
                                      <p:cBhvr>
                                        <p:cTn id="18" dur="500"/>
                                        <p:tgtEl>
                                          <p:spTgt spid="125"/>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23"/>
                                        </p:tgtEl>
                                        <p:attrNameLst>
                                          <p:attrName>style.visibility</p:attrName>
                                        </p:attrNameLst>
                                      </p:cBhvr>
                                      <p:to>
                                        <p:strVal val="visible"/>
                                      </p:to>
                                    </p:set>
                                    <p:animEffect transition="in" filter="wipe(left)">
                                      <p:cBhvr>
                                        <p:cTn id="22" dur="500"/>
                                        <p:tgtEl>
                                          <p:spTgt spid="12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26"/>
                                        </p:tgtEl>
                                        <p:attrNameLst>
                                          <p:attrName>style.visibility</p:attrName>
                                        </p:attrNameLst>
                                      </p:cBhvr>
                                      <p:to>
                                        <p:strVal val="visible"/>
                                      </p:to>
                                    </p:set>
                                    <p:animEffect transition="in" filter="wipe(right)">
                                      <p:cBhvr>
                                        <p:cTn id="25" dur="500"/>
                                        <p:tgtEl>
                                          <p:spTgt spid="12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4"/>
                                        </p:tgtEl>
                                        <p:attrNameLst>
                                          <p:attrName>style.visibility</p:attrName>
                                        </p:attrNameLst>
                                      </p:cBhvr>
                                      <p:to>
                                        <p:strVal val="visible"/>
                                      </p:to>
                                    </p:set>
                                    <p:animEffect transition="in" filter="wipe(right)">
                                      <p:cBhvr>
                                        <p:cTn id="28" dur="500"/>
                                        <p:tgtEl>
                                          <p:spTgt spid="134"/>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wipe(right)">
                                      <p:cBhvr>
                                        <p:cTn id="32" dur="500"/>
                                        <p:tgtEl>
                                          <p:spTgt spid="12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4"/>
                                        </p:tgtEl>
                                        <p:attrNameLst>
                                          <p:attrName>style.visibility</p:attrName>
                                        </p:attrNameLst>
                                      </p:cBhvr>
                                      <p:to>
                                        <p:strVal val="visible"/>
                                      </p:to>
                                    </p:set>
                                    <p:animEffect transition="in" filter="wipe(left)">
                                      <p:cBhvr>
                                        <p:cTn id="35" dur="500"/>
                                        <p:tgtEl>
                                          <p:spTgt spid="1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5"/>
                                        </p:tgtEl>
                                        <p:attrNameLst>
                                          <p:attrName>style.visibility</p:attrName>
                                        </p:attrNameLst>
                                      </p:cBhvr>
                                      <p:to>
                                        <p:strVal val="visible"/>
                                      </p:to>
                                    </p:set>
                                    <p:animEffect transition="in" filter="wipe(left)">
                                      <p:cBhvr>
                                        <p:cTn id="38" dur="500"/>
                                        <p:tgtEl>
                                          <p:spTgt spid="135"/>
                                        </p:tgtEl>
                                      </p:cBhvr>
                                    </p:animEffect>
                                  </p:childTnLst>
                                </p:cTn>
                              </p:par>
                              <p:par>
                                <p:cTn id="39" presetID="53" presetClass="entr" presetSubtype="16"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fltVal val="0"/>
                                          </p:val>
                                        </p:tav>
                                        <p:tav tm="100000">
                                          <p:val>
                                            <p:strVal val="#ppt_w"/>
                                          </p:val>
                                        </p:tav>
                                      </p:tavLst>
                                    </p:anim>
                                    <p:anim calcmode="lin" valueType="num">
                                      <p:cBhvr>
                                        <p:cTn id="42" dur="500" fill="hold"/>
                                        <p:tgtEl>
                                          <p:spTgt spid="77"/>
                                        </p:tgtEl>
                                        <p:attrNameLst>
                                          <p:attrName>ppt_h</p:attrName>
                                        </p:attrNameLst>
                                      </p:cBhvr>
                                      <p:tavLst>
                                        <p:tav tm="0">
                                          <p:val>
                                            <p:fltVal val="0"/>
                                          </p:val>
                                        </p:tav>
                                        <p:tav tm="100000">
                                          <p:val>
                                            <p:strVal val="#ppt_h"/>
                                          </p:val>
                                        </p:tav>
                                      </p:tavLst>
                                    </p:anim>
                                    <p:animEffect transition="in" filter="fade">
                                      <p:cBhvr>
                                        <p:cTn id="43" dur="500"/>
                                        <p:tgtEl>
                                          <p:spTgt spid="77"/>
                                        </p:tgtEl>
                                      </p:cBhvr>
                                    </p:animEffect>
                                  </p:childTnLst>
                                </p:cTn>
                              </p:par>
                              <p:par>
                                <p:cTn id="44" presetID="53" presetClass="entr" presetSubtype="16" fill="hold" nodeType="withEffect">
                                  <p:stCondLst>
                                    <p:cond delay="0"/>
                                  </p:stCondLst>
                                  <p:childTnLst>
                                    <p:set>
                                      <p:cBhvr>
                                        <p:cTn id="45" dur="1" fill="hold">
                                          <p:stCondLst>
                                            <p:cond delay="0"/>
                                          </p:stCondLst>
                                        </p:cTn>
                                        <p:tgtEl>
                                          <p:spTgt spid="127"/>
                                        </p:tgtEl>
                                        <p:attrNameLst>
                                          <p:attrName>style.visibility</p:attrName>
                                        </p:attrNameLst>
                                      </p:cBhvr>
                                      <p:to>
                                        <p:strVal val="visible"/>
                                      </p:to>
                                    </p:set>
                                    <p:anim calcmode="lin" valueType="num">
                                      <p:cBhvr>
                                        <p:cTn id="46" dur="500" fill="hold"/>
                                        <p:tgtEl>
                                          <p:spTgt spid="127"/>
                                        </p:tgtEl>
                                        <p:attrNameLst>
                                          <p:attrName>ppt_w</p:attrName>
                                        </p:attrNameLst>
                                      </p:cBhvr>
                                      <p:tavLst>
                                        <p:tav tm="0">
                                          <p:val>
                                            <p:fltVal val="0"/>
                                          </p:val>
                                        </p:tav>
                                        <p:tav tm="100000">
                                          <p:val>
                                            <p:strVal val="#ppt_w"/>
                                          </p:val>
                                        </p:tav>
                                      </p:tavLst>
                                    </p:anim>
                                    <p:anim calcmode="lin" valueType="num">
                                      <p:cBhvr>
                                        <p:cTn id="47" dur="500" fill="hold"/>
                                        <p:tgtEl>
                                          <p:spTgt spid="127"/>
                                        </p:tgtEl>
                                        <p:attrNameLst>
                                          <p:attrName>ppt_h</p:attrName>
                                        </p:attrNameLst>
                                      </p:cBhvr>
                                      <p:tavLst>
                                        <p:tav tm="0">
                                          <p:val>
                                            <p:fltVal val="0"/>
                                          </p:val>
                                        </p:tav>
                                        <p:tav tm="100000">
                                          <p:val>
                                            <p:strVal val="#ppt_h"/>
                                          </p:val>
                                        </p:tav>
                                      </p:tavLst>
                                    </p:anim>
                                    <p:animEffect transition="in" filter="fade">
                                      <p:cBhvr>
                                        <p:cTn id="4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23" grpId="0" animBg="1"/>
      <p:bldP spid="124" grpId="0" animBg="1"/>
      <p:bldP spid="125" grpId="0" animBg="1"/>
      <p:bldP spid="126" grpId="0" animBg="1"/>
      <p:bldP spid="133" grpId="0"/>
      <p:bldP spid="134" grpId="0"/>
      <p:bldP spid="1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Ethical Considerations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Defining the code of operations </a:t>
              </a:r>
              <a:r>
                <a:rPr lang="en-US" sz="2326" dirty="0">
                  <a:solidFill>
                    <a:schemeClr val="accent1"/>
                  </a:solidFill>
                  <a:latin typeface="Lato Light"/>
                  <a:cs typeface="Lato Light"/>
                </a:rPr>
                <a:t>in the Library field and respect for data</a:t>
              </a:r>
            </a:p>
          </p:txBody>
        </p:sp>
      </p:grpSp>
      <p:grpSp>
        <p:nvGrpSpPr>
          <p:cNvPr id="77" name="Group 76"/>
          <p:cNvGrpSpPr/>
          <p:nvPr/>
        </p:nvGrpSpPr>
        <p:grpSpPr>
          <a:xfrm>
            <a:off x="7640358" y="4929740"/>
            <a:ext cx="2957034" cy="3907157"/>
            <a:chOff x="9829438" y="5671231"/>
            <a:chExt cx="4196867" cy="5545360"/>
          </a:xfrm>
        </p:grpSpPr>
        <p:sp>
          <p:nvSpPr>
            <p:cNvPr id="78"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79"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0"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1"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2"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3"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4"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5"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6"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7"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8"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9"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0"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1"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2"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3"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4"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nvGrpSpPr>
            <p:cNvPr id="95" name="Group 94"/>
            <p:cNvGrpSpPr/>
            <p:nvPr/>
          </p:nvGrpSpPr>
          <p:grpSpPr>
            <a:xfrm>
              <a:off x="10991597" y="9013505"/>
              <a:ext cx="1866003" cy="2203086"/>
              <a:chOff x="11003802" y="9090394"/>
              <a:chExt cx="2412373" cy="2848155"/>
            </a:xfrm>
            <a:solidFill>
              <a:schemeClr val="tx2"/>
            </a:solidFill>
          </p:grpSpPr>
          <p:sp>
            <p:nvSpPr>
              <p:cNvPr id="120"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a:defRPr/>
                </a:pPr>
                <a:endParaRPr lang="en-US" sz="2107" dirty="0"/>
              </a:p>
            </p:txBody>
          </p:sp>
          <p:sp>
            <p:nvSpPr>
              <p:cNvPr id="121"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a:defRPr/>
                </a:pPr>
                <a:endParaRPr lang="en-US" sz="2107" dirty="0"/>
              </a:p>
            </p:txBody>
          </p:sp>
        </p:grpSp>
        <p:sp>
          <p:nvSpPr>
            <p:cNvPr id="96"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7"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8"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9"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0"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1"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2"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3"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4"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5"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6"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7"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8"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9"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0"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1"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2"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3"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4"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5"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6"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7"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8"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9"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22" name="Freeform 70"/>
          <p:cNvSpPr>
            <a:spLocks noEditPoints="1"/>
          </p:cNvSpPr>
          <p:nvPr/>
        </p:nvSpPr>
        <p:spPr bwMode="auto">
          <a:xfrm rot="21347663">
            <a:off x="6328654" y="8032709"/>
            <a:ext cx="5637625" cy="161969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3" name="Freeform 74"/>
          <p:cNvSpPr>
            <a:spLocks noEditPoints="1"/>
          </p:cNvSpPr>
          <p:nvPr/>
        </p:nvSpPr>
        <p:spPr bwMode="auto">
          <a:xfrm>
            <a:off x="11269137" y="4010427"/>
            <a:ext cx="1311276" cy="238504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4" name="Freeform 77"/>
          <p:cNvSpPr>
            <a:spLocks/>
          </p:cNvSpPr>
          <p:nvPr/>
        </p:nvSpPr>
        <p:spPr bwMode="auto">
          <a:xfrm>
            <a:off x="4480560" y="6567048"/>
            <a:ext cx="2768910"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5" name="Freeform 78"/>
          <p:cNvSpPr>
            <a:spLocks/>
          </p:cNvSpPr>
          <p:nvPr/>
        </p:nvSpPr>
        <p:spPr bwMode="auto">
          <a:xfrm>
            <a:off x="7678319" y="2855539"/>
            <a:ext cx="2908300" cy="1638727"/>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6" name="Freeform 77"/>
          <p:cNvSpPr>
            <a:spLocks/>
          </p:cNvSpPr>
          <p:nvPr/>
        </p:nvSpPr>
        <p:spPr bwMode="auto">
          <a:xfrm>
            <a:off x="11191958" y="6595272"/>
            <a:ext cx="2263776"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grpSp>
        <p:nvGrpSpPr>
          <p:cNvPr id="127" name="Group 126"/>
          <p:cNvGrpSpPr/>
          <p:nvPr/>
        </p:nvGrpSpPr>
        <p:grpSpPr>
          <a:xfrm>
            <a:off x="7079292" y="4622215"/>
            <a:ext cx="4106273" cy="2423861"/>
            <a:chOff x="9436597" y="5579572"/>
            <a:chExt cx="5473605" cy="3230973"/>
          </a:xfrm>
          <a:solidFill>
            <a:schemeClr val="accent4"/>
          </a:solidFill>
        </p:grpSpPr>
        <p:sp>
          <p:nvSpPr>
            <p:cNvPr id="128"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29"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0"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1"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2"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33" name="TextBox 132"/>
          <p:cNvSpPr txBox="1"/>
          <p:nvPr/>
        </p:nvSpPr>
        <p:spPr>
          <a:xfrm>
            <a:off x="6712230" y="343692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         Responsibility</a:t>
            </a:r>
          </a:p>
        </p:txBody>
      </p:sp>
      <p:sp>
        <p:nvSpPr>
          <p:cNvPr id="134" name="TextBox 133"/>
          <p:cNvSpPr txBox="1"/>
          <p:nvPr/>
        </p:nvSpPr>
        <p:spPr>
          <a:xfrm>
            <a:off x="10266985"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Equity</a:t>
            </a:r>
          </a:p>
        </p:txBody>
      </p:sp>
      <p:sp>
        <p:nvSpPr>
          <p:cNvPr id="135" name="TextBox 134"/>
          <p:cNvSpPr txBox="1"/>
          <p:nvPr/>
        </p:nvSpPr>
        <p:spPr>
          <a:xfrm>
            <a:off x="3530432"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       Transparency</a:t>
            </a:r>
          </a:p>
        </p:txBody>
      </p:sp>
      <p:grpSp>
        <p:nvGrpSpPr>
          <p:cNvPr id="136" name="Group 135"/>
          <p:cNvGrpSpPr/>
          <p:nvPr/>
        </p:nvGrpSpPr>
        <p:grpSpPr>
          <a:xfrm>
            <a:off x="2965096" y="2915515"/>
            <a:ext cx="4295689" cy="2287223"/>
            <a:chOff x="3799623" y="3921811"/>
            <a:chExt cx="5726094" cy="3048837"/>
          </a:xfrm>
        </p:grpSpPr>
        <p:sp>
          <p:nvSpPr>
            <p:cNvPr id="137" name="TextBox 136"/>
            <p:cNvSpPr txBox="1"/>
            <p:nvPr/>
          </p:nvSpPr>
          <p:spPr>
            <a:xfrm>
              <a:off x="3799623" y="4434251"/>
              <a:ext cx="5614694" cy="2536397"/>
            </a:xfrm>
            <a:prstGeom prst="rect">
              <a:avLst/>
            </a:prstGeom>
            <a:noFill/>
          </p:spPr>
          <p:txBody>
            <a:bodyPr wrap="square" lIns="0" tIns="91468" rIns="0" bIns="0">
              <a:spAutoFit/>
            </a:bodyPr>
            <a:lstStyle/>
            <a:p>
              <a:pPr>
                <a:lnSpc>
                  <a:spcPct val="110000"/>
                </a:lnSpc>
              </a:pPr>
              <a:r>
                <a:rPr lang="en-GB" sz="1800" dirty="0">
                  <a:latin typeface="Lato Regular"/>
                  <a:cs typeface="Lato Regular"/>
                </a:rPr>
                <a:t>Libraries have an ethical obligation to their users. AI must be deployed responsibly, considering factors like privacy, bias, and transparency. Librarians should actively monitor AI systems to prevent unintended consequences.</a:t>
              </a:r>
              <a:endParaRPr lang="en-US" sz="1800" dirty="0">
                <a:latin typeface="Lato Light"/>
                <a:cs typeface="Lato Light"/>
              </a:endParaRPr>
            </a:p>
          </p:txBody>
        </p:sp>
        <p:sp>
          <p:nvSpPr>
            <p:cNvPr id="138" name="TextBox 137"/>
            <p:cNvSpPr txBox="1"/>
            <p:nvPr/>
          </p:nvSpPr>
          <p:spPr>
            <a:xfrm>
              <a:off x="6304120" y="3921811"/>
              <a:ext cx="3221597" cy="524543"/>
            </a:xfrm>
            <a:prstGeom prst="rect">
              <a:avLst/>
            </a:prstGeom>
            <a:noFill/>
          </p:spPr>
          <p:txBody>
            <a:bodyPr wrap="square" lIns="68584" tIns="34292" rIns="68584" bIns="34292" rtlCol="0">
              <a:spAutoFit/>
            </a:bodyPr>
            <a:lstStyle/>
            <a:p>
              <a:pPr algn="ctr"/>
              <a:r>
                <a:rPr lang="en-US" sz="2107" b="1" dirty="0">
                  <a:solidFill>
                    <a:schemeClr val="tx2"/>
                  </a:solidFill>
                  <a:latin typeface="Lato Regular"/>
                  <a:cs typeface="Lato Regular"/>
                </a:rPr>
                <a:t>Responsibility</a:t>
              </a:r>
              <a:endParaRPr lang="id-ID" sz="2107" b="1" dirty="0">
                <a:solidFill>
                  <a:schemeClr val="tx2"/>
                </a:solidFill>
                <a:latin typeface="Lato Regular"/>
                <a:cs typeface="Lato Regular"/>
              </a:endParaRPr>
            </a:p>
          </p:txBody>
        </p:sp>
      </p:grpSp>
      <p:grpSp>
        <p:nvGrpSpPr>
          <p:cNvPr id="139" name="Group 138"/>
          <p:cNvGrpSpPr/>
          <p:nvPr/>
        </p:nvGrpSpPr>
        <p:grpSpPr>
          <a:xfrm>
            <a:off x="1702534" y="8030881"/>
            <a:ext cx="4295689" cy="1373127"/>
            <a:chOff x="3799623" y="3921811"/>
            <a:chExt cx="5726094" cy="1830360"/>
          </a:xfrm>
        </p:grpSpPr>
        <p:sp>
          <p:nvSpPr>
            <p:cNvPr id="140" name="TextBox 139"/>
            <p:cNvSpPr txBox="1"/>
            <p:nvPr/>
          </p:nvSpPr>
          <p:spPr>
            <a:xfrm>
              <a:off x="3799623" y="4434251"/>
              <a:ext cx="5614694" cy="1317920"/>
            </a:xfrm>
            <a:prstGeom prst="rect">
              <a:avLst/>
            </a:prstGeom>
            <a:noFill/>
          </p:spPr>
          <p:txBody>
            <a:bodyPr wrap="square" lIns="0" tIns="91468" rIns="0" bIns="0">
              <a:spAutoFit/>
            </a:bodyPr>
            <a:lstStyle/>
            <a:p>
              <a:pPr>
                <a:lnSpc>
                  <a:spcPct val="110000"/>
                </a:lnSpc>
              </a:pPr>
              <a:r>
                <a:rPr lang="en-GB" sz="1800" dirty="0">
                  <a:latin typeface="Lato Regular"/>
                  <a:cs typeface="Lato Regular"/>
                </a:rPr>
                <a:t>Users should understand how AI systems work. Librarians can provide explanations and guidelines to demystify AI processes.</a:t>
              </a:r>
              <a:endParaRPr lang="en-US" sz="1800" dirty="0">
                <a:latin typeface="Lato Light"/>
                <a:cs typeface="Lato Light"/>
              </a:endParaRPr>
            </a:p>
          </p:txBody>
        </p:sp>
        <p:sp>
          <p:nvSpPr>
            <p:cNvPr id="141" name="TextBox 140"/>
            <p:cNvSpPr txBox="1"/>
            <p:nvPr/>
          </p:nvSpPr>
          <p:spPr>
            <a:xfrm>
              <a:off x="6304120" y="3921811"/>
              <a:ext cx="3221597" cy="524543"/>
            </a:xfrm>
            <a:prstGeom prst="rect">
              <a:avLst/>
            </a:prstGeom>
            <a:noFill/>
          </p:spPr>
          <p:txBody>
            <a:bodyPr wrap="square" lIns="68584" tIns="34292" rIns="68584" bIns="34292" rtlCol="0">
              <a:spAutoFit/>
            </a:bodyPr>
            <a:lstStyle/>
            <a:p>
              <a:pPr algn="r"/>
              <a:r>
                <a:rPr lang="en-US" sz="2107" b="1" dirty="0">
                  <a:solidFill>
                    <a:schemeClr val="tx2"/>
                  </a:solidFill>
                  <a:latin typeface="Lato Regular"/>
                  <a:cs typeface="Lato Regular"/>
                </a:rPr>
                <a:t>Transparency</a:t>
              </a:r>
              <a:endParaRPr lang="id-ID" sz="2107" b="1" dirty="0">
                <a:solidFill>
                  <a:schemeClr val="tx2"/>
                </a:solidFill>
                <a:latin typeface="Lato Regular"/>
                <a:cs typeface="Lato Regular"/>
              </a:endParaRPr>
            </a:p>
          </p:txBody>
        </p:sp>
      </p:grpSp>
      <p:grpSp>
        <p:nvGrpSpPr>
          <p:cNvPr id="142" name="Group 141"/>
          <p:cNvGrpSpPr/>
          <p:nvPr/>
        </p:nvGrpSpPr>
        <p:grpSpPr>
          <a:xfrm>
            <a:off x="12871722" y="4622433"/>
            <a:ext cx="4272120" cy="1695586"/>
            <a:chOff x="3719640" y="3921811"/>
            <a:chExt cx="5694677" cy="2260193"/>
          </a:xfrm>
        </p:grpSpPr>
        <p:sp>
          <p:nvSpPr>
            <p:cNvPr id="143" name="TextBox 142"/>
            <p:cNvSpPr txBox="1"/>
            <p:nvPr/>
          </p:nvSpPr>
          <p:spPr>
            <a:xfrm>
              <a:off x="3799623" y="4434251"/>
              <a:ext cx="5614694" cy="1747753"/>
            </a:xfrm>
            <a:prstGeom prst="rect">
              <a:avLst/>
            </a:prstGeom>
            <a:noFill/>
          </p:spPr>
          <p:txBody>
            <a:bodyPr wrap="square" lIns="0" tIns="91468" rIns="0" bIns="0">
              <a:spAutoFit/>
            </a:bodyPr>
            <a:lstStyle/>
            <a:p>
              <a:pPr>
                <a:lnSpc>
                  <a:spcPct val="110000"/>
                </a:lnSpc>
              </a:pPr>
              <a:r>
                <a:rPr lang="en-GB" sz="1800" dirty="0">
                  <a:latin typeface="Lato Regular"/>
                  <a:cs typeface="Lato Regular"/>
                </a:rPr>
                <a:t>AI should promote equitable access to information. Librarians must ensure that AI recommendations do not reinforce existing biases or exclude marginalized groups.</a:t>
              </a:r>
              <a:endParaRPr lang="en-US" sz="1800" dirty="0">
                <a:latin typeface="Lato Light"/>
                <a:cs typeface="Lato Light"/>
              </a:endParaRPr>
            </a:p>
          </p:txBody>
        </p:sp>
        <p:sp>
          <p:nvSpPr>
            <p:cNvPr id="144" name="TextBox 143"/>
            <p:cNvSpPr txBox="1"/>
            <p:nvPr/>
          </p:nvSpPr>
          <p:spPr>
            <a:xfrm>
              <a:off x="3719640" y="3921811"/>
              <a:ext cx="3221597" cy="524543"/>
            </a:xfrm>
            <a:prstGeom prst="rect">
              <a:avLst/>
            </a:prstGeom>
            <a:noFill/>
          </p:spPr>
          <p:txBody>
            <a:bodyPr wrap="square" lIns="68584" tIns="34292" rIns="68584" bIns="34292" rtlCol="0">
              <a:spAutoFit/>
            </a:bodyPr>
            <a:lstStyle/>
            <a:p>
              <a:r>
                <a:rPr lang="en-US" sz="2107" b="1" dirty="0">
                  <a:solidFill>
                    <a:schemeClr val="tx2"/>
                  </a:solidFill>
                  <a:latin typeface="Lato Regular"/>
                  <a:cs typeface="Lato Regular"/>
                </a:rPr>
                <a:t>Equity</a:t>
              </a:r>
              <a:endParaRPr lang="id-ID" sz="2107" b="1" dirty="0">
                <a:solidFill>
                  <a:schemeClr val="tx2"/>
                </a:solidFill>
                <a:latin typeface="Lato Regular"/>
                <a:cs typeface="Lato Regular"/>
              </a:endParaRPr>
            </a:p>
          </p:txBody>
        </p:sp>
      </p:grpSp>
    </p:spTree>
    <p:extLst>
      <p:ext uri="{BB962C8B-B14F-4D97-AF65-F5344CB8AC3E}">
        <p14:creationId xmlns:p14="http://schemas.microsoft.com/office/powerpoint/2010/main" val="397076866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3"/>
                                        </p:tgtEl>
                                        <p:attrNameLst>
                                          <p:attrName>style.visibility</p:attrName>
                                        </p:attrNameLst>
                                      </p:cBhvr>
                                      <p:to>
                                        <p:strVal val="visible"/>
                                      </p:to>
                                    </p:set>
                                    <p:animEffect transition="in" filter="fade">
                                      <p:cBhvr>
                                        <p:cTn id="14" dur="500"/>
                                        <p:tgtEl>
                                          <p:spTgt spid="133"/>
                                        </p:tgtEl>
                                      </p:cBhvr>
                                    </p:animEffect>
                                  </p:childTnLst>
                                </p:cTn>
                              </p:par>
                              <p:par>
                                <p:cTn id="15" presetID="10" presetClass="entr" presetSubtype="0" fill="hold" nodeType="with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5"/>
                                        </p:tgtEl>
                                        <p:attrNameLst>
                                          <p:attrName>style.visibility</p:attrName>
                                        </p:attrNameLst>
                                      </p:cBhvr>
                                      <p:to>
                                        <p:strVal val="visible"/>
                                      </p:to>
                                    </p:set>
                                    <p:animEffect transition="in" filter="wipe(left)">
                                      <p:cBhvr>
                                        <p:cTn id="21" dur="500"/>
                                        <p:tgtEl>
                                          <p:spTgt spid="1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42"/>
                                        </p:tgtEl>
                                        <p:attrNameLst>
                                          <p:attrName>style.visibility</p:attrName>
                                        </p:attrNameLst>
                                      </p:cBhvr>
                                      <p:to>
                                        <p:strVal val="visible"/>
                                      </p:to>
                                    </p:set>
                                    <p:anim calcmode="lin" valueType="num">
                                      <p:cBhvr>
                                        <p:cTn id="29" dur="500" fill="hold"/>
                                        <p:tgtEl>
                                          <p:spTgt spid="142"/>
                                        </p:tgtEl>
                                        <p:attrNameLst>
                                          <p:attrName>ppt_w</p:attrName>
                                        </p:attrNameLst>
                                      </p:cBhvr>
                                      <p:tavLst>
                                        <p:tav tm="0">
                                          <p:val>
                                            <p:fltVal val="0"/>
                                          </p:val>
                                        </p:tav>
                                        <p:tav tm="100000">
                                          <p:val>
                                            <p:strVal val="#ppt_w"/>
                                          </p:val>
                                        </p:tav>
                                      </p:tavLst>
                                    </p:anim>
                                    <p:anim calcmode="lin" valueType="num">
                                      <p:cBhvr>
                                        <p:cTn id="30" dur="500" fill="hold"/>
                                        <p:tgtEl>
                                          <p:spTgt spid="142"/>
                                        </p:tgtEl>
                                        <p:attrNameLst>
                                          <p:attrName>ppt_h</p:attrName>
                                        </p:attrNameLst>
                                      </p:cBhvr>
                                      <p:tavLst>
                                        <p:tav tm="0">
                                          <p:val>
                                            <p:fltVal val="0"/>
                                          </p:val>
                                        </p:tav>
                                        <p:tav tm="100000">
                                          <p:val>
                                            <p:strVal val="#ppt_h"/>
                                          </p:val>
                                        </p:tav>
                                      </p:tavLst>
                                    </p:anim>
                                    <p:animEffect transition="in" filter="fade">
                                      <p:cBhvr>
                                        <p:cTn id="31" dur="500"/>
                                        <p:tgtEl>
                                          <p:spTgt spid="14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26"/>
                                        </p:tgtEl>
                                        <p:attrNameLst>
                                          <p:attrName>style.visibility</p:attrName>
                                        </p:attrNameLst>
                                      </p:cBhvr>
                                      <p:to>
                                        <p:strVal val="visible"/>
                                      </p:to>
                                    </p:set>
                                    <p:animEffect transition="in" filter="wipe(right)">
                                      <p:cBhvr>
                                        <p:cTn id="34" dur="500"/>
                                        <p:tgtEl>
                                          <p:spTgt spid="12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wipe(right)">
                                      <p:cBhvr>
                                        <p:cTn id="37" dur="500"/>
                                        <p:tgtEl>
                                          <p:spTgt spid="134"/>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122"/>
                                        </p:tgtEl>
                                        <p:attrNameLst>
                                          <p:attrName>style.visibility</p:attrName>
                                        </p:attrNameLst>
                                      </p:cBhvr>
                                      <p:to>
                                        <p:strVal val="visible"/>
                                      </p:to>
                                    </p:set>
                                    <p:animEffect transition="in" filter="wipe(right)">
                                      <p:cBhvr>
                                        <p:cTn id="41" dur="500"/>
                                        <p:tgtEl>
                                          <p:spTgt spid="1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wipe(left)">
                                      <p:cBhvr>
                                        <p:cTn id="44" dur="500"/>
                                        <p:tgtEl>
                                          <p:spTgt spid="12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5"/>
                                        </p:tgtEl>
                                        <p:attrNameLst>
                                          <p:attrName>style.visibility</p:attrName>
                                        </p:attrNameLst>
                                      </p:cBhvr>
                                      <p:to>
                                        <p:strVal val="visible"/>
                                      </p:to>
                                    </p:set>
                                    <p:animEffect transition="in" filter="wipe(left)">
                                      <p:cBhvr>
                                        <p:cTn id="47" dur="500"/>
                                        <p:tgtEl>
                                          <p:spTgt spid="135"/>
                                        </p:tgtEl>
                                      </p:cBhvr>
                                    </p:animEffect>
                                  </p:childTnLst>
                                </p:cTn>
                              </p:par>
                              <p:par>
                                <p:cTn id="48" presetID="22" presetClass="entr" presetSubtype="8" fill="hold" nodeType="withEffect">
                                  <p:stCondLst>
                                    <p:cond delay="0"/>
                                  </p:stCondLst>
                                  <p:childTnLst>
                                    <p:set>
                                      <p:cBhvr>
                                        <p:cTn id="49" dur="1" fill="hold">
                                          <p:stCondLst>
                                            <p:cond delay="0"/>
                                          </p:stCondLst>
                                        </p:cTn>
                                        <p:tgtEl>
                                          <p:spTgt spid="139"/>
                                        </p:tgtEl>
                                        <p:attrNameLst>
                                          <p:attrName>style.visibility</p:attrName>
                                        </p:attrNameLst>
                                      </p:cBhvr>
                                      <p:to>
                                        <p:strVal val="visible"/>
                                      </p:to>
                                    </p:set>
                                    <p:animEffect transition="in" filter="wipe(left)">
                                      <p:cBhvr>
                                        <p:cTn id="50" dur="500"/>
                                        <p:tgtEl>
                                          <p:spTgt spid="139"/>
                                        </p:tgtEl>
                                      </p:cBhvr>
                                    </p:animEffect>
                                  </p:childTnLst>
                                </p:cTn>
                              </p:par>
                              <p:par>
                                <p:cTn id="51" presetID="53" presetClass="entr" presetSubtype="16" fill="hold" nodeType="with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fltVal val="0"/>
                                          </p:val>
                                        </p:tav>
                                        <p:tav tm="100000">
                                          <p:val>
                                            <p:strVal val="#ppt_w"/>
                                          </p:val>
                                        </p:tav>
                                      </p:tavLst>
                                    </p:anim>
                                    <p:anim calcmode="lin" valueType="num">
                                      <p:cBhvr>
                                        <p:cTn id="54" dur="500" fill="hold"/>
                                        <p:tgtEl>
                                          <p:spTgt spid="77"/>
                                        </p:tgtEl>
                                        <p:attrNameLst>
                                          <p:attrName>ppt_h</p:attrName>
                                        </p:attrNameLst>
                                      </p:cBhvr>
                                      <p:tavLst>
                                        <p:tav tm="0">
                                          <p:val>
                                            <p:fltVal val="0"/>
                                          </p:val>
                                        </p:tav>
                                        <p:tav tm="100000">
                                          <p:val>
                                            <p:strVal val="#ppt_h"/>
                                          </p:val>
                                        </p:tav>
                                      </p:tavLst>
                                    </p:anim>
                                    <p:animEffect transition="in" filter="fade">
                                      <p:cBhvr>
                                        <p:cTn id="55" dur="500"/>
                                        <p:tgtEl>
                                          <p:spTgt spid="77"/>
                                        </p:tgtEl>
                                      </p:cBhvr>
                                    </p:animEffect>
                                  </p:childTnLst>
                                </p:cTn>
                              </p:par>
                              <p:par>
                                <p:cTn id="56" presetID="53" presetClass="entr" presetSubtype="16"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 calcmode="lin" valueType="num">
                                      <p:cBhvr>
                                        <p:cTn id="58" dur="500" fill="hold"/>
                                        <p:tgtEl>
                                          <p:spTgt spid="127"/>
                                        </p:tgtEl>
                                        <p:attrNameLst>
                                          <p:attrName>ppt_w</p:attrName>
                                        </p:attrNameLst>
                                      </p:cBhvr>
                                      <p:tavLst>
                                        <p:tav tm="0">
                                          <p:val>
                                            <p:fltVal val="0"/>
                                          </p:val>
                                        </p:tav>
                                        <p:tav tm="100000">
                                          <p:val>
                                            <p:strVal val="#ppt_w"/>
                                          </p:val>
                                        </p:tav>
                                      </p:tavLst>
                                    </p:anim>
                                    <p:anim calcmode="lin" valueType="num">
                                      <p:cBhvr>
                                        <p:cTn id="59" dur="500" fill="hold"/>
                                        <p:tgtEl>
                                          <p:spTgt spid="127"/>
                                        </p:tgtEl>
                                        <p:attrNameLst>
                                          <p:attrName>ppt_h</p:attrName>
                                        </p:attrNameLst>
                                      </p:cBhvr>
                                      <p:tavLst>
                                        <p:tav tm="0">
                                          <p:val>
                                            <p:fltVal val="0"/>
                                          </p:val>
                                        </p:tav>
                                        <p:tav tm="100000">
                                          <p:val>
                                            <p:strVal val="#ppt_h"/>
                                          </p:val>
                                        </p:tav>
                                      </p:tavLst>
                                    </p:anim>
                                    <p:animEffect transition="in" filter="fade">
                                      <p:cBhvr>
                                        <p:cTn id="60"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23" grpId="0" animBg="1"/>
      <p:bldP spid="124" grpId="0" animBg="1"/>
      <p:bldP spid="125" grpId="0" animBg="1"/>
      <p:bldP spid="126" grpId="0" animBg="1"/>
      <p:bldP spid="133" grpId="0"/>
      <p:bldP spid="134" grpId="0"/>
      <p:bldP spid="1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10101082" y="6059021"/>
            <a:ext cx="0" cy="918241"/>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101083" y="6069886"/>
            <a:ext cx="830076"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7249920" y="6059021"/>
            <a:ext cx="13465" cy="918241"/>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419842" y="6069886"/>
            <a:ext cx="830076"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114247" y="8336054"/>
            <a:ext cx="2" cy="125923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5119633" y="9602965"/>
            <a:ext cx="1803129"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Freeform 5"/>
          <p:cNvSpPr>
            <a:spLocks noEditPoints="1"/>
          </p:cNvSpPr>
          <p:nvPr/>
        </p:nvSpPr>
        <p:spPr bwMode="auto">
          <a:xfrm>
            <a:off x="7814143" y="5591973"/>
            <a:ext cx="1747060" cy="6512534"/>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grpSp>
        <p:nvGrpSpPr>
          <p:cNvPr id="85" name="Group 84"/>
          <p:cNvGrpSpPr/>
          <p:nvPr/>
        </p:nvGrpSpPr>
        <p:grpSpPr>
          <a:xfrm>
            <a:off x="6524149" y="7174943"/>
            <a:ext cx="1990643" cy="3619050"/>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7" name="Group 86"/>
          <p:cNvGrpSpPr/>
          <p:nvPr/>
        </p:nvGrpSpPr>
        <p:grpSpPr>
          <a:xfrm>
            <a:off x="8911915" y="8848241"/>
            <a:ext cx="1666516" cy="190766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8" name="Group 87"/>
          <p:cNvGrpSpPr/>
          <p:nvPr/>
        </p:nvGrpSpPr>
        <p:grpSpPr>
          <a:xfrm>
            <a:off x="8817704" y="7168106"/>
            <a:ext cx="1991619" cy="3619050"/>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6" name="Group 85"/>
          <p:cNvGrpSpPr/>
          <p:nvPr/>
        </p:nvGrpSpPr>
        <p:grpSpPr>
          <a:xfrm>
            <a:off x="6746741" y="8848241"/>
            <a:ext cx="1667493" cy="190766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105" name="Group 104"/>
          <p:cNvGrpSpPr/>
          <p:nvPr/>
        </p:nvGrpSpPr>
        <p:grpSpPr>
          <a:xfrm>
            <a:off x="3175139" y="829602"/>
            <a:ext cx="11737935" cy="1662637"/>
            <a:chOff x="4211829" y="345831"/>
            <a:chExt cx="15646504" cy="2216273"/>
          </a:xfrm>
        </p:grpSpPr>
        <p:sp>
          <p:nvSpPr>
            <p:cNvPr id="106" name="TextBox 105"/>
            <p:cNvSpPr txBox="1"/>
            <p:nvPr/>
          </p:nvSpPr>
          <p:spPr>
            <a:xfrm>
              <a:off x="4211829" y="345831"/>
              <a:ext cx="15646504" cy="1446608"/>
            </a:xfrm>
            <a:prstGeom prst="rect">
              <a:avLst/>
            </a:prstGeom>
            <a:noFill/>
          </p:spPr>
          <p:txBody>
            <a:bodyPr wrap="square" lIns="68584" tIns="34292" rIns="68584" bIns="34292" rtlCol="0">
              <a:spAutoFit/>
            </a:bodyPr>
            <a:lstStyle/>
            <a:p>
              <a:pPr algn="ctr"/>
              <a:r>
                <a:rPr lang="en-GB" sz="6602" b="1" dirty="0">
                  <a:solidFill>
                    <a:schemeClr val="tx2"/>
                  </a:solidFill>
                  <a:latin typeface="Lato Regular"/>
                  <a:cs typeface="Lato Regular"/>
                </a:rPr>
                <a:t>Impact Areas of AI in Libraries</a:t>
              </a:r>
              <a:endParaRPr lang="id-ID" sz="6602" b="1" dirty="0">
                <a:solidFill>
                  <a:schemeClr val="tx2"/>
                </a:solidFill>
                <a:latin typeface="Lato Regular"/>
                <a:cs typeface="Lato Regular"/>
              </a:endParaRPr>
            </a:p>
          </p:txBody>
        </p:sp>
        <p:sp>
          <p:nvSpPr>
            <p:cNvPr id="107" name="Rectangle 106"/>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08" name="Subtitle 2"/>
            <p:cNvSpPr txBox="1">
              <a:spLocks/>
            </p:cNvSpPr>
            <p:nvPr/>
          </p:nvSpPr>
          <p:spPr>
            <a:xfrm>
              <a:off x="6361236" y="1634834"/>
              <a:ext cx="11655185" cy="839116"/>
            </a:xfrm>
            <a:prstGeom prst="rect">
              <a:avLst/>
            </a:prstGeom>
          </p:spPr>
          <p:txBody>
            <a:bodyPr vert="horz" lIns="163160" tIns="81580" rIns="163160" bIns="81580" rtlCol="0">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Great harvest of </a:t>
              </a:r>
              <a:r>
                <a:rPr lang="en-US" sz="2326" dirty="0">
                  <a:solidFill>
                    <a:schemeClr val="accent1"/>
                  </a:solidFill>
                  <a:latin typeface="Lato Light"/>
                  <a:cs typeface="Lato Light"/>
                </a:rPr>
                <a:t>using AI in our Libraries</a:t>
              </a:r>
            </a:p>
          </p:txBody>
        </p:sp>
      </p:grpSp>
      <p:sp>
        <p:nvSpPr>
          <p:cNvPr id="4" name="Freeform 104">
            <a:extLst>
              <a:ext uri="{FF2B5EF4-FFF2-40B4-BE49-F238E27FC236}">
                <a16:creationId xmlns:a16="http://schemas.microsoft.com/office/drawing/2014/main" id="{2CF0B221-9228-83E8-A204-ED549D11E93F}"/>
              </a:ext>
            </a:extLst>
          </p:cNvPr>
          <p:cNvSpPr>
            <a:spLocks noChangeArrowheads="1"/>
          </p:cNvSpPr>
          <p:nvPr/>
        </p:nvSpPr>
        <p:spPr bwMode="auto">
          <a:xfrm>
            <a:off x="8327954" y="6110242"/>
            <a:ext cx="603664" cy="423933"/>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tx2"/>
          </a:solidFill>
          <a:ln>
            <a:noFill/>
          </a:ln>
          <a:effectLst/>
        </p:spPr>
        <p:txBody>
          <a:bodyPr wrap="none" anchor="ctr"/>
          <a:lstStyle/>
          <a:p>
            <a:endParaRPr lang="en-US" sz="2107" dirty="0"/>
          </a:p>
        </p:txBody>
      </p:sp>
      <p:pic>
        <p:nvPicPr>
          <p:cNvPr id="6" name="Picture 5" descr="A silhouette of a person's head in a library&#10;&#10;Description automatically generated">
            <a:extLst>
              <a:ext uri="{FF2B5EF4-FFF2-40B4-BE49-F238E27FC236}">
                <a16:creationId xmlns:a16="http://schemas.microsoft.com/office/drawing/2014/main" id="{D4A2B15B-0045-6564-8AE9-23402C291A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83" y="3501284"/>
            <a:ext cx="5773454" cy="4330091"/>
          </a:xfrm>
          <a:prstGeom prst="rect">
            <a:avLst/>
          </a:prstGeom>
        </p:spPr>
      </p:pic>
      <p:pic>
        <p:nvPicPr>
          <p:cNvPr id="14" name="Picture 13" descr="A book with a picture of a person's face&#10;&#10;Description automatically generated">
            <a:extLst>
              <a:ext uri="{FF2B5EF4-FFF2-40B4-BE49-F238E27FC236}">
                <a16:creationId xmlns:a16="http://schemas.microsoft.com/office/drawing/2014/main" id="{A7AEE31F-838B-0450-B6AC-0C18BF31374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817349" y="3575197"/>
            <a:ext cx="7437416" cy="4256178"/>
          </a:xfrm>
          <a:prstGeom prst="rect">
            <a:avLst/>
          </a:prstGeom>
        </p:spPr>
      </p:pic>
    </p:spTree>
    <p:extLst>
      <p:ext uri="{BB962C8B-B14F-4D97-AF65-F5344CB8AC3E}">
        <p14:creationId xmlns:p14="http://schemas.microsoft.com/office/powerpoint/2010/main" val="2092082330"/>
      </p:ext>
    </p:extLst>
  </p:cSld>
  <p:clrMapOvr>
    <a:masterClrMapping/>
  </p:clrMapOvr>
  <mc:AlternateContent xmlns:mc="http://schemas.openxmlformats.org/markup-compatibility/2006">
    <mc:Choice xmlns:p14="http://schemas.microsoft.com/office/powerpoint/2010/main" Requires="p14">
      <p:transition spd="slow" p14:dur="1200" advClick="0" advTm="3000">
        <p14:prism/>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anim calcmode="lin" valueType="num">
                                      <p:cBhvr>
                                        <p:cTn id="8" dur="1000" fill="hold"/>
                                        <p:tgtEl>
                                          <p:spTgt spid="105"/>
                                        </p:tgtEl>
                                        <p:attrNameLst>
                                          <p:attrName>ppt_x</p:attrName>
                                        </p:attrNameLst>
                                      </p:cBhvr>
                                      <p:tavLst>
                                        <p:tav tm="0">
                                          <p:val>
                                            <p:strVal val="#ppt_x"/>
                                          </p:val>
                                        </p:tav>
                                        <p:tav tm="100000">
                                          <p:val>
                                            <p:strVal val="#ppt_x"/>
                                          </p:val>
                                        </p:tav>
                                      </p:tavLst>
                                    </p:anim>
                                    <p:anim calcmode="lin" valueType="num">
                                      <p:cBhvr>
                                        <p:cTn id="9" dur="1000" fill="hold"/>
                                        <p:tgtEl>
                                          <p:spTgt spid="10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ppt_x"/>
                                          </p:val>
                                        </p:tav>
                                        <p:tav tm="100000">
                                          <p:val>
                                            <p:strVal val="#ppt_x"/>
                                          </p:val>
                                        </p:tav>
                                      </p:tavLst>
                                    </p:anim>
                                    <p:anim calcmode="lin" valueType="num">
                                      <p:cBhvr additive="base">
                                        <p:cTn id="14" dur="500" fill="hold"/>
                                        <p:tgtEl>
                                          <p:spTgt spid="8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additive="base">
                                        <p:cTn id="18" dur="500" fill="hold"/>
                                        <p:tgtEl>
                                          <p:spTgt spid="88"/>
                                        </p:tgtEl>
                                        <p:attrNameLst>
                                          <p:attrName>ppt_x</p:attrName>
                                        </p:attrNameLst>
                                      </p:cBhvr>
                                      <p:tavLst>
                                        <p:tav tm="0">
                                          <p:val>
                                            <p:strVal val="#ppt_x"/>
                                          </p:val>
                                        </p:tav>
                                        <p:tav tm="100000">
                                          <p:val>
                                            <p:strVal val="#ppt_x"/>
                                          </p:val>
                                        </p:tav>
                                      </p:tavLst>
                                    </p:anim>
                                    <p:anim calcmode="lin" valueType="num">
                                      <p:cBhvr additive="base">
                                        <p:cTn id="19" dur="500" fill="hold"/>
                                        <p:tgtEl>
                                          <p:spTgt spid="88"/>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ppt_x"/>
                                          </p:val>
                                        </p:tav>
                                        <p:tav tm="100000">
                                          <p:val>
                                            <p:strVal val="#ppt_x"/>
                                          </p:val>
                                        </p:tav>
                                      </p:tavLst>
                                    </p:anim>
                                    <p:anim calcmode="lin" valueType="num">
                                      <p:cBhvr additive="base">
                                        <p:cTn id="24" dur="500" fill="hold"/>
                                        <p:tgtEl>
                                          <p:spTgt spid="86"/>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87"/>
                                        </p:tgtEl>
                                        <p:attrNameLst>
                                          <p:attrName>style.visibility</p:attrName>
                                        </p:attrNameLst>
                                      </p:cBhvr>
                                      <p:to>
                                        <p:strVal val="visible"/>
                                      </p:to>
                                    </p:set>
                                    <p:anim calcmode="lin" valueType="num">
                                      <p:cBhvr additive="base">
                                        <p:cTn id="28" dur="500" fill="hold"/>
                                        <p:tgtEl>
                                          <p:spTgt spid="87"/>
                                        </p:tgtEl>
                                        <p:attrNameLst>
                                          <p:attrName>ppt_x</p:attrName>
                                        </p:attrNameLst>
                                      </p:cBhvr>
                                      <p:tavLst>
                                        <p:tav tm="0">
                                          <p:val>
                                            <p:strVal val="#ppt_x"/>
                                          </p:val>
                                        </p:tav>
                                        <p:tav tm="100000">
                                          <p:val>
                                            <p:strVal val="#ppt_x"/>
                                          </p:val>
                                        </p:tav>
                                      </p:tavLst>
                                    </p:anim>
                                    <p:anim calcmode="lin" valueType="num">
                                      <p:cBhvr additive="base">
                                        <p:cTn id="29" dur="500" fill="hold"/>
                                        <p:tgtEl>
                                          <p:spTgt spid="87"/>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4000"/>
                            </p:stCondLst>
                            <p:childTnLst>
                              <p:par>
                                <p:cTn id="39" presetID="22" presetClass="entr" presetSubtype="2"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500"/>
                                        <p:tgtEl>
                                          <p:spTgt spid="8"/>
                                        </p:tgtEl>
                                      </p:cBhvr>
                                    </p:animEffect>
                                  </p:childTnLst>
                                </p:cTn>
                              </p:par>
                            </p:childTnLst>
                          </p:cTn>
                        </p:par>
                        <p:par>
                          <p:cTn id="42" fill="hold">
                            <p:stCondLst>
                              <p:cond delay="4500"/>
                            </p:stCondLst>
                            <p:childTnLst>
                              <p:par>
                                <p:cTn id="43" presetID="22" presetClass="entr" presetSubtype="1"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up)">
                                      <p:cBhvr>
                                        <p:cTn id="45" dur="500"/>
                                        <p:tgtEl>
                                          <p:spTgt spid="7"/>
                                        </p:tgtEl>
                                      </p:cBhvr>
                                    </p:animEffect>
                                  </p:childTnLst>
                                </p:cTn>
                              </p:par>
                            </p:childTnLst>
                          </p:cTn>
                        </p:par>
                        <p:par>
                          <p:cTn id="46" fill="hold">
                            <p:stCondLst>
                              <p:cond delay="5000"/>
                            </p:stCondLst>
                            <p:childTnLst>
                              <p:par>
                                <p:cTn id="47" presetID="22" presetClass="entr" presetSubtype="1"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5500"/>
                            </p:stCondLst>
                            <p:childTnLst>
                              <p:par>
                                <p:cTn id="51" presetID="22" presetClass="entr" presetSubtype="8" fill="hold" nodeType="afterEffect">
                                  <p:stCondLst>
                                    <p:cond delay="0"/>
                                  </p:stCondLst>
                                  <p:childTnLst>
                                    <p:set>
                                      <p:cBhvr>
                                        <p:cTn id="52" dur="1" fill="hold">
                                          <p:stCondLst>
                                            <p:cond delay="0"/>
                                          </p:stCondLst>
                                        </p:cTn>
                                        <p:tgtEl>
                                          <p:spTgt spid="68"/>
                                        </p:tgtEl>
                                        <p:attrNameLst>
                                          <p:attrName>style.visibility</p:attrName>
                                        </p:attrNameLst>
                                      </p:cBhvr>
                                      <p:to>
                                        <p:strVal val="visible"/>
                                      </p:to>
                                    </p:set>
                                    <p:animEffect transition="in" filter="wipe(left)">
                                      <p:cBhvr>
                                        <p:cTn id="53" dur="500"/>
                                        <p:tgtEl>
                                          <p:spTgt spid="68"/>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10604002" y="6059021"/>
            <a:ext cx="0" cy="918241"/>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604003" y="6069886"/>
            <a:ext cx="830076"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7752840" y="6059021"/>
            <a:ext cx="13465" cy="918241"/>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922762" y="6069886"/>
            <a:ext cx="830076"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114247" y="8336054"/>
            <a:ext cx="2" cy="125923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3292936" y="8336054"/>
            <a:ext cx="2" cy="125923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4291329" y="7414830"/>
            <a:ext cx="2291797"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rPr>
              <a:t>Library Analytics</a:t>
            </a:r>
          </a:p>
        </p:txBody>
      </p:sp>
      <p:sp>
        <p:nvSpPr>
          <p:cNvPr id="19" name="TextBox 18"/>
          <p:cNvSpPr txBox="1"/>
          <p:nvPr/>
        </p:nvSpPr>
        <p:spPr>
          <a:xfrm>
            <a:off x="12922866" y="7914936"/>
            <a:ext cx="4618370" cy="1154170"/>
          </a:xfrm>
          <a:prstGeom prst="rect">
            <a:avLst/>
          </a:prstGeom>
          <a:noFill/>
        </p:spPr>
        <p:txBody>
          <a:bodyPr wrap="square" lIns="137168" tIns="68584" rIns="137168" bIns="68584" rtlCol="0">
            <a:spAutoFit/>
          </a:bodyPr>
          <a:lstStyle/>
          <a:p>
            <a:pPr algn="ctr"/>
            <a:r>
              <a:rPr lang="en-GB" sz="1650" dirty="0">
                <a:latin typeface="Lato Light"/>
                <a:cs typeface="Lato Light"/>
              </a:rPr>
              <a:t>AI-driven analytics can provide insights into user behaviour, collection usage, and trends. Librarians can use these insights to make informed decisions.</a:t>
            </a:r>
            <a:endParaRPr lang="en-US" sz="1650" dirty="0">
              <a:latin typeface="Lato Light"/>
              <a:cs typeface="Lato Light"/>
            </a:endParaRPr>
          </a:p>
        </p:txBody>
      </p:sp>
      <p:sp>
        <p:nvSpPr>
          <p:cNvPr id="20" name="TextBox 19"/>
          <p:cNvSpPr txBox="1"/>
          <p:nvPr/>
        </p:nvSpPr>
        <p:spPr>
          <a:xfrm>
            <a:off x="370956" y="7349508"/>
            <a:ext cx="5722481" cy="570614"/>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rPr>
              <a:t>Research</a:t>
            </a:r>
            <a:r>
              <a:rPr lang="en-GB" sz="2107" b="1" dirty="0">
                <a:solidFill>
                  <a:schemeClr val="tx2"/>
                </a:solidFill>
                <a:latin typeface="Lato Regular"/>
              </a:rPr>
              <a:t> and </a:t>
            </a:r>
            <a:r>
              <a:rPr lang="en-US" b="1" dirty="0"/>
              <a:t>Information Organization</a:t>
            </a:r>
            <a:endParaRPr lang="id-ID" sz="2107" b="1" dirty="0">
              <a:solidFill>
                <a:schemeClr val="tx2"/>
              </a:solidFill>
              <a:latin typeface="Lato Regular"/>
            </a:endParaRPr>
          </a:p>
        </p:txBody>
      </p:sp>
      <p:sp>
        <p:nvSpPr>
          <p:cNvPr id="21" name="TextBox 20"/>
          <p:cNvSpPr txBox="1"/>
          <p:nvPr/>
        </p:nvSpPr>
        <p:spPr>
          <a:xfrm>
            <a:off x="548645" y="7849614"/>
            <a:ext cx="4521395" cy="1154170"/>
          </a:xfrm>
          <a:prstGeom prst="rect">
            <a:avLst/>
          </a:prstGeom>
          <a:noFill/>
        </p:spPr>
        <p:txBody>
          <a:bodyPr wrap="square" lIns="137168" tIns="68584" rIns="137168" bIns="68584" rtlCol="0">
            <a:spAutoFit/>
          </a:bodyPr>
          <a:lstStyle/>
          <a:p>
            <a:pPr algn="ctr"/>
            <a:r>
              <a:rPr lang="en-GB" sz="1650" dirty="0">
                <a:latin typeface="Lato Light"/>
                <a:cs typeface="Lato Light"/>
              </a:rPr>
              <a:t>AI can enhance metadata creation, improve search algorithms, and automate content tagging. This leads to more efficient information retrieval for users.</a:t>
            </a:r>
            <a:endParaRPr lang="en-US" sz="1650" dirty="0">
              <a:latin typeface="Lato Light"/>
              <a:cs typeface="Lato Light"/>
            </a:endParaRPr>
          </a:p>
        </p:txBody>
      </p:sp>
      <p:sp>
        <p:nvSpPr>
          <p:cNvPr id="22" name="TextBox 21"/>
          <p:cNvSpPr txBox="1"/>
          <p:nvPr/>
        </p:nvSpPr>
        <p:spPr>
          <a:xfrm>
            <a:off x="7113001" y="4185691"/>
            <a:ext cx="4062027"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cs typeface="Lato Regular"/>
              </a:rPr>
              <a:t>User Services </a:t>
            </a:r>
            <a:r>
              <a:rPr lang="en-GB" sz="2107" b="1" dirty="0">
                <a:solidFill>
                  <a:schemeClr val="tx2"/>
                </a:solidFill>
                <a:latin typeface="Lato Regular"/>
                <a:cs typeface="Lato Regular"/>
              </a:rPr>
              <a:t>and Fast </a:t>
            </a:r>
            <a:r>
              <a:rPr lang="id-ID" sz="2107" b="1" dirty="0">
                <a:solidFill>
                  <a:schemeClr val="tx2"/>
                </a:solidFill>
                <a:latin typeface="Lato Regular"/>
                <a:cs typeface="Lato Regular"/>
              </a:rPr>
              <a:t>Delivery</a:t>
            </a:r>
          </a:p>
        </p:txBody>
      </p:sp>
      <p:sp>
        <p:nvSpPr>
          <p:cNvPr id="23" name="TextBox 22"/>
          <p:cNvSpPr txBox="1"/>
          <p:nvPr/>
        </p:nvSpPr>
        <p:spPr>
          <a:xfrm>
            <a:off x="3908454" y="4900651"/>
            <a:ext cx="2527246"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cs typeface="Lato Regular"/>
              </a:rPr>
              <a:t>Library Operations</a:t>
            </a:r>
          </a:p>
        </p:txBody>
      </p:sp>
      <p:sp>
        <p:nvSpPr>
          <p:cNvPr id="24" name="TextBox 23"/>
          <p:cNvSpPr txBox="1"/>
          <p:nvPr/>
        </p:nvSpPr>
        <p:spPr>
          <a:xfrm>
            <a:off x="2736483" y="5400757"/>
            <a:ext cx="4273440" cy="1154170"/>
          </a:xfrm>
          <a:prstGeom prst="rect">
            <a:avLst/>
          </a:prstGeom>
          <a:noFill/>
        </p:spPr>
        <p:txBody>
          <a:bodyPr wrap="square" lIns="137168" tIns="68584" rIns="137168" bIns="68584" rtlCol="0">
            <a:spAutoFit/>
          </a:bodyPr>
          <a:lstStyle/>
          <a:p>
            <a:pPr algn="ctr"/>
            <a:r>
              <a:rPr lang="en-GB" sz="1650" dirty="0">
                <a:latin typeface="Lato Light"/>
                <a:cs typeface="Lato Light"/>
              </a:rPr>
              <a:t> AI can optimize resource allocation, predict demand, and manage physical spaces. For example, AI can help libraries allocate budgets effectively or plan space utilization.</a:t>
            </a:r>
            <a:endParaRPr lang="en-US" sz="1650" dirty="0">
              <a:latin typeface="Lato Light"/>
              <a:cs typeface="Lato Light"/>
            </a:endParaRPr>
          </a:p>
        </p:txBody>
      </p:sp>
      <p:sp>
        <p:nvSpPr>
          <p:cNvPr id="25" name="TextBox 24"/>
          <p:cNvSpPr txBox="1"/>
          <p:nvPr/>
        </p:nvSpPr>
        <p:spPr>
          <a:xfrm>
            <a:off x="11846884" y="4879899"/>
            <a:ext cx="2720055" cy="462763"/>
          </a:xfrm>
          <a:prstGeom prst="rect">
            <a:avLst/>
          </a:prstGeom>
          <a:noFill/>
        </p:spPr>
        <p:txBody>
          <a:bodyPr wrap="none" lIns="137168" tIns="68584" rIns="137168" bIns="68584" rtlCol="0">
            <a:spAutoFit/>
          </a:bodyPr>
          <a:lstStyle/>
          <a:p>
            <a:pPr algn="ctr"/>
            <a:r>
              <a:rPr lang="it-IT" sz="2107" b="1" dirty="0">
                <a:solidFill>
                  <a:schemeClr val="tx2"/>
                </a:solidFill>
                <a:latin typeface="Lato Regular"/>
              </a:rPr>
              <a:t>Data and AI Literacy</a:t>
            </a:r>
            <a:endParaRPr lang="id-ID" sz="2107" b="1" dirty="0">
              <a:solidFill>
                <a:schemeClr val="tx2"/>
              </a:solidFill>
              <a:latin typeface="Lato Regular"/>
            </a:endParaRPr>
          </a:p>
        </p:txBody>
      </p:sp>
      <p:sp>
        <p:nvSpPr>
          <p:cNvPr id="26" name="TextBox 25"/>
          <p:cNvSpPr txBox="1"/>
          <p:nvPr/>
        </p:nvSpPr>
        <p:spPr>
          <a:xfrm>
            <a:off x="11369069" y="5380005"/>
            <a:ext cx="4735666" cy="1154170"/>
          </a:xfrm>
          <a:prstGeom prst="rect">
            <a:avLst/>
          </a:prstGeom>
          <a:noFill/>
        </p:spPr>
        <p:txBody>
          <a:bodyPr wrap="square" lIns="137168" tIns="68584" rIns="137168" bIns="68584" rtlCol="0">
            <a:spAutoFit/>
          </a:bodyPr>
          <a:lstStyle/>
          <a:p>
            <a:pPr algn="ctr"/>
            <a:r>
              <a:rPr lang="en-GB" sz="1650" dirty="0">
                <a:latin typeface="Lato Light"/>
                <a:cs typeface="Lato Light"/>
              </a:rPr>
              <a:t>Libraries play a crucial role in educating users about AI. They can offer workshops, tutorials, and resources to enhance data literacy and understanding of AI technologies.</a:t>
            </a:r>
            <a:endParaRPr lang="en-US" sz="1650" dirty="0">
              <a:latin typeface="Lato Light"/>
              <a:cs typeface="Lato Light"/>
            </a:endParaRPr>
          </a:p>
        </p:txBody>
      </p:sp>
      <p:sp>
        <p:nvSpPr>
          <p:cNvPr id="47" name="TextBox 46"/>
          <p:cNvSpPr txBox="1"/>
          <p:nvPr/>
        </p:nvSpPr>
        <p:spPr>
          <a:xfrm>
            <a:off x="7243184" y="4662791"/>
            <a:ext cx="4190895" cy="900255"/>
          </a:xfrm>
          <a:prstGeom prst="rect">
            <a:avLst/>
          </a:prstGeom>
          <a:noFill/>
        </p:spPr>
        <p:txBody>
          <a:bodyPr wrap="square" lIns="137168" tIns="68584" rIns="137168" bIns="68584" rtlCol="0">
            <a:spAutoFit/>
          </a:bodyPr>
          <a:lstStyle/>
          <a:p>
            <a:pPr algn="ctr"/>
            <a:r>
              <a:rPr lang="en-GB" sz="1650" dirty="0">
                <a:latin typeface="Lato Light"/>
                <a:cs typeface="Lato Light"/>
              </a:rPr>
              <a:t>Chatbots and virtual assistants powered by AI can handle routine queries, freeing librarians to focus on complex user needs</a:t>
            </a:r>
            <a:endParaRPr lang="en-US" sz="1650" dirty="0">
              <a:latin typeface="Lato Light"/>
              <a:cs typeface="Lato Light"/>
            </a:endParaRPr>
          </a:p>
        </p:txBody>
      </p:sp>
      <p:cxnSp>
        <p:nvCxnSpPr>
          <p:cNvPr id="68" name="Straight Connector 67"/>
          <p:cNvCxnSpPr/>
          <p:nvPr/>
        </p:nvCxnSpPr>
        <p:spPr>
          <a:xfrm>
            <a:off x="5119633" y="9602965"/>
            <a:ext cx="1803129"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1489806" y="9595283"/>
            <a:ext cx="1803129"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74" name="AutoShape 44"/>
          <p:cNvSpPr>
            <a:spLocks/>
          </p:cNvSpPr>
          <p:nvPr/>
        </p:nvSpPr>
        <p:spPr bwMode="auto">
          <a:xfrm>
            <a:off x="4702567" y="4192812"/>
            <a:ext cx="823360" cy="7877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2"/>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5" name="AutoShape 91"/>
          <p:cNvSpPr>
            <a:spLocks/>
          </p:cNvSpPr>
          <p:nvPr/>
        </p:nvSpPr>
        <p:spPr bwMode="auto">
          <a:xfrm>
            <a:off x="12922865" y="4159426"/>
            <a:ext cx="676521" cy="744368"/>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7" name="AutoShape 124"/>
          <p:cNvSpPr>
            <a:spLocks/>
          </p:cNvSpPr>
          <p:nvPr/>
        </p:nvSpPr>
        <p:spPr bwMode="auto">
          <a:xfrm>
            <a:off x="8652457" y="3358232"/>
            <a:ext cx="993770" cy="89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1"/>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8" name="AutoShape 123"/>
          <p:cNvSpPr>
            <a:spLocks/>
          </p:cNvSpPr>
          <p:nvPr/>
        </p:nvSpPr>
        <p:spPr bwMode="auto">
          <a:xfrm>
            <a:off x="2834771" y="6572450"/>
            <a:ext cx="765906" cy="84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48" name="Freeform 5"/>
          <p:cNvSpPr>
            <a:spLocks noEditPoints="1"/>
          </p:cNvSpPr>
          <p:nvPr/>
        </p:nvSpPr>
        <p:spPr bwMode="auto">
          <a:xfrm>
            <a:off x="8271343" y="5591973"/>
            <a:ext cx="1747060" cy="6512534"/>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grpSp>
        <p:nvGrpSpPr>
          <p:cNvPr id="85" name="Group 84"/>
          <p:cNvGrpSpPr/>
          <p:nvPr/>
        </p:nvGrpSpPr>
        <p:grpSpPr>
          <a:xfrm>
            <a:off x="7027069" y="7174943"/>
            <a:ext cx="1990643" cy="3619050"/>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7" name="Group 86"/>
          <p:cNvGrpSpPr/>
          <p:nvPr/>
        </p:nvGrpSpPr>
        <p:grpSpPr>
          <a:xfrm>
            <a:off x="9414835" y="8848241"/>
            <a:ext cx="1666516" cy="190766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8" name="Group 87"/>
          <p:cNvGrpSpPr/>
          <p:nvPr/>
        </p:nvGrpSpPr>
        <p:grpSpPr>
          <a:xfrm>
            <a:off x="9320624" y="7168106"/>
            <a:ext cx="1991619" cy="3619050"/>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86" name="Group 85"/>
          <p:cNvGrpSpPr/>
          <p:nvPr/>
        </p:nvGrpSpPr>
        <p:grpSpPr>
          <a:xfrm>
            <a:off x="7249661" y="8848241"/>
            <a:ext cx="1667493" cy="190766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68598" tIns="34299" rIns="68598" bIns="34299" numCol="1" anchor="t" anchorCtr="0" compatLnSpc="1">
              <a:prstTxWarp prst="textNoShape">
                <a:avLst/>
              </a:prstTxWarp>
            </a:bodyPr>
            <a:lstStyle/>
            <a:p>
              <a:endParaRPr lang="id-ID" sz="2107" dirty="0">
                <a:latin typeface="Lato Light"/>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p:spPr>
          <p:txBody>
            <a:bodyPr lIns="38109" tIns="38109" rIns="38109" bIns="38109"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105" name="Group 104"/>
          <p:cNvGrpSpPr/>
          <p:nvPr/>
        </p:nvGrpSpPr>
        <p:grpSpPr>
          <a:xfrm>
            <a:off x="3175139" y="829602"/>
            <a:ext cx="11737935" cy="1662637"/>
            <a:chOff x="4211829" y="345831"/>
            <a:chExt cx="15646504" cy="2216273"/>
          </a:xfrm>
        </p:grpSpPr>
        <p:sp>
          <p:nvSpPr>
            <p:cNvPr id="106" name="TextBox 105"/>
            <p:cNvSpPr txBox="1"/>
            <p:nvPr/>
          </p:nvSpPr>
          <p:spPr>
            <a:xfrm>
              <a:off x="4211829" y="345831"/>
              <a:ext cx="15646504" cy="1446608"/>
            </a:xfrm>
            <a:prstGeom prst="rect">
              <a:avLst/>
            </a:prstGeom>
            <a:noFill/>
          </p:spPr>
          <p:txBody>
            <a:bodyPr wrap="square" lIns="68584" tIns="34292" rIns="68584" bIns="34292" rtlCol="0">
              <a:spAutoFit/>
            </a:bodyPr>
            <a:lstStyle/>
            <a:p>
              <a:pPr algn="ctr"/>
              <a:r>
                <a:rPr lang="en-GB" sz="6602" b="1" dirty="0">
                  <a:solidFill>
                    <a:schemeClr val="tx2"/>
                  </a:solidFill>
                  <a:latin typeface="Lato Regular"/>
                  <a:cs typeface="Lato Regular"/>
                </a:rPr>
                <a:t>Impact Areas of AI in Libraries</a:t>
              </a:r>
              <a:endParaRPr lang="id-ID" sz="6602" b="1" dirty="0">
                <a:solidFill>
                  <a:schemeClr val="tx2"/>
                </a:solidFill>
                <a:latin typeface="Lato Regular"/>
                <a:cs typeface="Lato Regular"/>
              </a:endParaRPr>
            </a:p>
          </p:txBody>
        </p:sp>
        <p:sp>
          <p:nvSpPr>
            <p:cNvPr id="107" name="Rectangle 106"/>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08" name="Subtitle 2"/>
            <p:cNvSpPr txBox="1">
              <a:spLocks/>
            </p:cNvSpPr>
            <p:nvPr/>
          </p:nvSpPr>
          <p:spPr>
            <a:xfrm>
              <a:off x="6361236" y="1634834"/>
              <a:ext cx="11655185" cy="839116"/>
            </a:xfrm>
            <a:prstGeom prst="rect">
              <a:avLst/>
            </a:prstGeom>
          </p:spPr>
          <p:txBody>
            <a:bodyPr vert="horz" lIns="163160" tIns="81580" rIns="163160" bIns="81580" rtlCol="0">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Great harvest of </a:t>
              </a:r>
              <a:r>
                <a:rPr lang="en-US" sz="2326" dirty="0">
                  <a:solidFill>
                    <a:schemeClr val="accent1"/>
                  </a:solidFill>
                  <a:latin typeface="Lato Light"/>
                  <a:cs typeface="Lato Light"/>
                </a:rPr>
                <a:t>using AI in our Libraries</a:t>
              </a:r>
            </a:p>
          </p:txBody>
        </p:sp>
      </p:grpSp>
      <p:sp>
        <p:nvSpPr>
          <p:cNvPr id="3" name="Freeform 3">
            <a:extLst>
              <a:ext uri="{FF2B5EF4-FFF2-40B4-BE49-F238E27FC236}">
                <a16:creationId xmlns:a16="http://schemas.microsoft.com/office/drawing/2014/main" id="{FA30FCDD-C5A9-DE69-1EFA-0A32C29FB19F}"/>
              </a:ext>
            </a:extLst>
          </p:cNvPr>
          <p:cNvSpPr>
            <a:spLocks noChangeArrowheads="1"/>
          </p:cNvSpPr>
          <p:nvPr/>
        </p:nvSpPr>
        <p:spPr bwMode="auto">
          <a:xfrm>
            <a:off x="14849569" y="6825034"/>
            <a:ext cx="603660" cy="48613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tx1"/>
          </a:solidFill>
          <a:ln>
            <a:noFill/>
          </a:ln>
          <a:effectLst/>
        </p:spPr>
        <p:txBody>
          <a:bodyPr wrap="none" anchor="ctr"/>
          <a:lstStyle/>
          <a:p>
            <a:endParaRPr lang="en-US" sz="2107" dirty="0"/>
          </a:p>
        </p:txBody>
      </p:sp>
      <p:sp>
        <p:nvSpPr>
          <p:cNvPr id="4" name="Freeform 104">
            <a:extLst>
              <a:ext uri="{FF2B5EF4-FFF2-40B4-BE49-F238E27FC236}">
                <a16:creationId xmlns:a16="http://schemas.microsoft.com/office/drawing/2014/main" id="{2CF0B221-9228-83E8-A204-ED549D11E93F}"/>
              </a:ext>
            </a:extLst>
          </p:cNvPr>
          <p:cNvSpPr>
            <a:spLocks noChangeArrowheads="1"/>
          </p:cNvSpPr>
          <p:nvPr/>
        </p:nvSpPr>
        <p:spPr bwMode="auto">
          <a:xfrm>
            <a:off x="8830874" y="6110242"/>
            <a:ext cx="603664" cy="423933"/>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tx2"/>
          </a:solidFill>
          <a:ln>
            <a:noFill/>
          </a:ln>
          <a:effectLst/>
        </p:spPr>
        <p:txBody>
          <a:bodyPr wrap="none" anchor="ctr"/>
          <a:lstStyle/>
          <a:p>
            <a:endParaRPr lang="en-US" sz="2107" dirty="0"/>
          </a:p>
        </p:txBody>
      </p:sp>
    </p:spTree>
    <p:extLst>
      <p:ext uri="{BB962C8B-B14F-4D97-AF65-F5344CB8AC3E}">
        <p14:creationId xmlns:p14="http://schemas.microsoft.com/office/powerpoint/2010/main" val="1634085756"/>
      </p:ext>
    </p:extLst>
  </p:cSld>
  <p:clrMapOvr>
    <a:masterClrMapping/>
  </p:clrMapOvr>
  <mc:AlternateContent xmlns:mc="http://schemas.openxmlformats.org/markup-compatibility/2006">
    <mc:Choice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anim calcmode="lin" valueType="num">
                                      <p:cBhvr>
                                        <p:cTn id="8" dur="1000" fill="hold"/>
                                        <p:tgtEl>
                                          <p:spTgt spid="105"/>
                                        </p:tgtEl>
                                        <p:attrNameLst>
                                          <p:attrName>ppt_x</p:attrName>
                                        </p:attrNameLst>
                                      </p:cBhvr>
                                      <p:tavLst>
                                        <p:tav tm="0">
                                          <p:val>
                                            <p:strVal val="#ppt_x"/>
                                          </p:val>
                                        </p:tav>
                                        <p:tav tm="100000">
                                          <p:val>
                                            <p:strVal val="#ppt_x"/>
                                          </p:val>
                                        </p:tav>
                                      </p:tavLst>
                                    </p:anim>
                                    <p:anim calcmode="lin" valueType="num">
                                      <p:cBhvr>
                                        <p:cTn id="9" dur="1000" fill="hold"/>
                                        <p:tgtEl>
                                          <p:spTgt spid="10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ppt_x"/>
                                          </p:val>
                                        </p:tav>
                                        <p:tav tm="100000">
                                          <p:val>
                                            <p:strVal val="#ppt_x"/>
                                          </p:val>
                                        </p:tav>
                                      </p:tavLst>
                                    </p:anim>
                                    <p:anim calcmode="lin" valueType="num">
                                      <p:cBhvr additive="base">
                                        <p:cTn id="14" dur="500" fill="hold"/>
                                        <p:tgtEl>
                                          <p:spTgt spid="8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additive="base">
                                        <p:cTn id="18" dur="500" fill="hold"/>
                                        <p:tgtEl>
                                          <p:spTgt spid="88"/>
                                        </p:tgtEl>
                                        <p:attrNameLst>
                                          <p:attrName>ppt_x</p:attrName>
                                        </p:attrNameLst>
                                      </p:cBhvr>
                                      <p:tavLst>
                                        <p:tav tm="0">
                                          <p:val>
                                            <p:strVal val="#ppt_x"/>
                                          </p:val>
                                        </p:tav>
                                        <p:tav tm="100000">
                                          <p:val>
                                            <p:strVal val="#ppt_x"/>
                                          </p:val>
                                        </p:tav>
                                      </p:tavLst>
                                    </p:anim>
                                    <p:anim calcmode="lin" valueType="num">
                                      <p:cBhvr additive="base">
                                        <p:cTn id="19" dur="500" fill="hold"/>
                                        <p:tgtEl>
                                          <p:spTgt spid="88"/>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ppt_x"/>
                                          </p:val>
                                        </p:tav>
                                        <p:tav tm="100000">
                                          <p:val>
                                            <p:strVal val="#ppt_x"/>
                                          </p:val>
                                        </p:tav>
                                      </p:tavLst>
                                    </p:anim>
                                    <p:anim calcmode="lin" valueType="num">
                                      <p:cBhvr additive="base">
                                        <p:cTn id="24" dur="500" fill="hold"/>
                                        <p:tgtEl>
                                          <p:spTgt spid="86"/>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87"/>
                                        </p:tgtEl>
                                        <p:attrNameLst>
                                          <p:attrName>style.visibility</p:attrName>
                                        </p:attrNameLst>
                                      </p:cBhvr>
                                      <p:to>
                                        <p:strVal val="visible"/>
                                      </p:to>
                                    </p:set>
                                    <p:anim calcmode="lin" valueType="num">
                                      <p:cBhvr additive="base">
                                        <p:cTn id="28" dur="500" fill="hold"/>
                                        <p:tgtEl>
                                          <p:spTgt spid="87"/>
                                        </p:tgtEl>
                                        <p:attrNameLst>
                                          <p:attrName>ppt_x</p:attrName>
                                        </p:attrNameLst>
                                      </p:cBhvr>
                                      <p:tavLst>
                                        <p:tav tm="0">
                                          <p:val>
                                            <p:strVal val="#ppt_x"/>
                                          </p:val>
                                        </p:tav>
                                        <p:tav tm="100000">
                                          <p:val>
                                            <p:strVal val="#ppt_x"/>
                                          </p:val>
                                        </p:tav>
                                      </p:tavLst>
                                    </p:anim>
                                    <p:anim calcmode="lin" valueType="num">
                                      <p:cBhvr additive="base">
                                        <p:cTn id="29" dur="500" fill="hold"/>
                                        <p:tgtEl>
                                          <p:spTgt spid="87"/>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fade">
                                      <p:cBhvr>
                                        <p:cTn id="45" dur="500"/>
                                        <p:tgtEl>
                                          <p:spTgt spid="74"/>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500"/>
                                        <p:tgtEl>
                                          <p:spTgt spid="10"/>
                                        </p:tgtEl>
                                      </p:cBhvr>
                                    </p:animEffect>
                                  </p:childTnLst>
                                </p:cTn>
                              </p:par>
                            </p:childTnLst>
                          </p:cTn>
                        </p:par>
                        <p:par>
                          <p:cTn id="58" fill="hold">
                            <p:stCondLst>
                              <p:cond delay="6500"/>
                            </p:stCondLst>
                            <p:childTnLst>
                              <p:par>
                                <p:cTn id="59" presetID="22" presetClass="entr" presetSubtype="1"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up)">
                                      <p:cBhvr>
                                        <p:cTn id="61" dur="500"/>
                                        <p:tgtEl>
                                          <p:spTgt spid="9"/>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500"/>
                                        <p:tgtEl>
                                          <p:spTgt spid="75"/>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childTnLst>
                          </p:cTn>
                        </p:par>
                        <p:par>
                          <p:cTn id="70" fill="hold">
                            <p:stCondLst>
                              <p:cond delay="8000"/>
                            </p:stCondLst>
                            <p:childTnLst>
                              <p:par>
                                <p:cTn id="71" presetID="10"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par>
                          <p:cTn id="74" fill="hold">
                            <p:stCondLst>
                              <p:cond delay="8500"/>
                            </p:stCondLst>
                            <p:childTnLst>
                              <p:par>
                                <p:cTn id="75" presetID="22" presetClass="entr" presetSubtype="2"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right)">
                                      <p:cBhvr>
                                        <p:cTn id="77" dur="500"/>
                                        <p:tgtEl>
                                          <p:spTgt spid="8"/>
                                        </p:tgtEl>
                                      </p:cBhvr>
                                    </p:animEffect>
                                  </p:childTnLst>
                                </p:cTn>
                              </p:par>
                            </p:childTnLst>
                          </p:cTn>
                        </p:par>
                        <p:par>
                          <p:cTn id="78" fill="hold">
                            <p:stCondLst>
                              <p:cond delay="9000"/>
                            </p:stCondLst>
                            <p:childTnLst>
                              <p:par>
                                <p:cTn id="79" presetID="22" presetClass="entr" presetSubtype="1"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up)">
                                      <p:cBhvr>
                                        <p:cTn id="81" dur="500"/>
                                        <p:tgtEl>
                                          <p:spTgt spid="7"/>
                                        </p:tgtEl>
                                      </p:cBhvr>
                                    </p:animEffect>
                                  </p:childTnLst>
                                </p:cTn>
                              </p:par>
                            </p:childTnLst>
                          </p:cTn>
                        </p:par>
                        <p:par>
                          <p:cTn id="82" fill="hold">
                            <p:stCondLst>
                              <p:cond delay="9500"/>
                            </p:stCondLst>
                            <p:childTnLst>
                              <p:par>
                                <p:cTn id="83" presetID="10" presetClass="entr" presetSubtype="0" fill="hold" grpId="0" nodeType="afterEffect">
                                  <p:stCondLst>
                                    <p:cond delay="0"/>
                                  </p:stCondLst>
                                  <p:childTnLst>
                                    <p:set>
                                      <p:cBhvr>
                                        <p:cTn id="84" dur="1" fill="hold">
                                          <p:stCondLst>
                                            <p:cond delay="0"/>
                                          </p:stCondLst>
                                        </p:cTn>
                                        <p:tgtEl>
                                          <p:spTgt spid="78"/>
                                        </p:tgtEl>
                                        <p:attrNameLst>
                                          <p:attrName>style.visibility</p:attrName>
                                        </p:attrNameLst>
                                      </p:cBhvr>
                                      <p:to>
                                        <p:strVal val="visible"/>
                                      </p:to>
                                    </p:set>
                                    <p:animEffect transition="in" filter="fade">
                                      <p:cBhvr>
                                        <p:cTn id="85" dur="500"/>
                                        <p:tgtEl>
                                          <p:spTgt spid="78"/>
                                        </p:tgtEl>
                                      </p:cBhvr>
                                    </p:animEffect>
                                  </p:childTnLst>
                                </p:cTn>
                              </p:par>
                            </p:childTnLst>
                          </p:cTn>
                        </p:par>
                        <p:par>
                          <p:cTn id="86" fill="hold">
                            <p:stCondLst>
                              <p:cond delay="10000"/>
                            </p:stCondLst>
                            <p:childTnLst>
                              <p:par>
                                <p:cTn id="87" presetID="10"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500"/>
                                        <p:tgtEl>
                                          <p:spTgt spid="21"/>
                                        </p:tgtEl>
                                      </p:cBhvr>
                                    </p:animEffect>
                                  </p:childTnLst>
                                </p:cTn>
                              </p:par>
                            </p:childTnLst>
                          </p:cTn>
                        </p:par>
                        <p:par>
                          <p:cTn id="94" fill="hold">
                            <p:stCondLst>
                              <p:cond delay="11000"/>
                            </p:stCondLst>
                            <p:childTnLst>
                              <p:par>
                                <p:cTn id="95" presetID="22" presetClass="entr" presetSubtype="1" fill="hold"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up)">
                                      <p:cBhvr>
                                        <p:cTn id="97" dur="500"/>
                                        <p:tgtEl>
                                          <p:spTgt spid="11"/>
                                        </p:tgtEl>
                                      </p:cBhvr>
                                    </p:animEffect>
                                  </p:childTnLst>
                                </p:cTn>
                              </p:par>
                            </p:childTnLst>
                          </p:cTn>
                        </p:par>
                        <p:par>
                          <p:cTn id="98" fill="hold">
                            <p:stCondLst>
                              <p:cond delay="11500"/>
                            </p:stCondLst>
                            <p:childTnLst>
                              <p:par>
                                <p:cTn id="99" presetID="22" presetClass="entr" presetSubtype="8" fill="hold"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wipe(left)">
                                      <p:cBhvr>
                                        <p:cTn id="101" dur="500"/>
                                        <p:tgtEl>
                                          <p:spTgt spid="68"/>
                                        </p:tgtEl>
                                      </p:cBhvr>
                                    </p:animEffect>
                                  </p:childTnLst>
                                </p:cTn>
                              </p:par>
                            </p:childTnLst>
                          </p:cTn>
                        </p:par>
                        <p:par>
                          <p:cTn id="102" fill="hold">
                            <p:stCondLst>
                              <p:cond delay="12000"/>
                            </p:stCondLst>
                            <p:childTnLst>
                              <p:par>
                                <p:cTn id="103" presetID="10" presetClass="entr" presetSubtype="0" fill="hold" grpId="0" nodeType="after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fade">
                                      <p:cBhvr>
                                        <p:cTn id="105" dur="500"/>
                                        <p:tgtEl>
                                          <p:spTgt spid="18"/>
                                        </p:tgtEl>
                                      </p:cBhvr>
                                    </p:animEffect>
                                  </p:childTnLst>
                                </p:cTn>
                              </p:par>
                            </p:childTnLst>
                          </p:cTn>
                        </p:par>
                        <p:par>
                          <p:cTn id="106" fill="hold">
                            <p:stCondLst>
                              <p:cond delay="12500"/>
                            </p:stCondLst>
                            <p:childTnLst>
                              <p:par>
                                <p:cTn id="107" presetID="10" presetClass="entr" presetSubtype="0" fill="hold" grpId="0" nodeType="after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fade">
                                      <p:cBhvr>
                                        <p:cTn id="109" dur="500"/>
                                        <p:tgtEl>
                                          <p:spTgt spid="19"/>
                                        </p:tgtEl>
                                      </p:cBhvr>
                                    </p:animEffect>
                                  </p:childTnLst>
                                </p:cTn>
                              </p:par>
                            </p:childTnLst>
                          </p:cTn>
                        </p:par>
                        <p:par>
                          <p:cTn id="110" fill="hold">
                            <p:stCondLst>
                              <p:cond delay="13000"/>
                            </p:stCondLst>
                            <p:childTnLst>
                              <p:par>
                                <p:cTn id="111" presetID="22" presetClass="entr" presetSubtype="1" fill="hold" nodeType="afterEffect">
                                  <p:stCondLst>
                                    <p:cond delay="0"/>
                                  </p:stCondLst>
                                  <p:childTnLst>
                                    <p:set>
                                      <p:cBhvr>
                                        <p:cTn id="112" dur="1" fill="hold">
                                          <p:stCondLst>
                                            <p:cond delay="0"/>
                                          </p:stCondLst>
                                        </p:cTn>
                                        <p:tgtEl>
                                          <p:spTgt spid="12"/>
                                        </p:tgtEl>
                                        <p:attrNameLst>
                                          <p:attrName>style.visibility</p:attrName>
                                        </p:attrNameLst>
                                      </p:cBhvr>
                                      <p:to>
                                        <p:strVal val="visible"/>
                                      </p:to>
                                    </p:set>
                                    <p:animEffect transition="in" filter="wipe(up)">
                                      <p:cBhvr>
                                        <p:cTn id="113" dur="500"/>
                                        <p:tgtEl>
                                          <p:spTgt spid="12"/>
                                        </p:tgtEl>
                                      </p:cBhvr>
                                    </p:animEffect>
                                  </p:childTnLst>
                                </p:cTn>
                              </p:par>
                            </p:childTnLst>
                          </p:cTn>
                        </p:par>
                        <p:par>
                          <p:cTn id="114" fill="hold">
                            <p:stCondLst>
                              <p:cond delay="13500"/>
                            </p:stCondLst>
                            <p:childTnLst>
                              <p:par>
                                <p:cTn id="115" presetID="22" presetClass="entr" presetSubtype="2" fill="hold" nodeType="afterEffect">
                                  <p:stCondLst>
                                    <p:cond delay="0"/>
                                  </p:stCondLst>
                                  <p:childTnLst>
                                    <p:set>
                                      <p:cBhvr>
                                        <p:cTn id="116" dur="1" fill="hold">
                                          <p:stCondLst>
                                            <p:cond delay="0"/>
                                          </p:stCondLst>
                                        </p:cTn>
                                        <p:tgtEl>
                                          <p:spTgt spid="73"/>
                                        </p:tgtEl>
                                        <p:attrNameLst>
                                          <p:attrName>style.visibility</p:attrName>
                                        </p:attrNameLst>
                                      </p:cBhvr>
                                      <p:to>
                                        <p:strVal val="visible"/>
                                      </p:to>
                                    </p:set>
                                    <p:animEffect transition="in" filter="wipe(right)">
                                      <p:cBhvr>
                                        <p:cTn id="117" dur="500"/>
                                        <p:tgtEl>
                                          <p:spTgt spid="73"/>
                                        </p:tgtEl>
                                      </p:cBhvr>
                                    </p:animEffect>
                                  </p:childTnLst>
                                </p:cTn>
                              </p:par>
                            </p:childTnLst>
                          </p:cTn>
                        </p:par>
                        <p:par>
                          <p:cTn id="118" fill="hold">
                            <p:stCondLst>
                              <p:cond delay="14000"/>
                            </p:stCondLst>
                            <p:childTnLst>
                              <p:par>
                                <p:cTn id="119" presetID="53" presetClass="entr" presetSubtype="16" fill="hold" grpId="0" nodeType="afterEffect">
                                  <p:stCondLst>
                                    <p:cond delay="0"/>
                                  </p:stCondLst>
                                  <p:childTnLst>
                                    <p:set>
                                      <p:cBhvr>
                                        <p:cTn id="120" dur="1" fill="hold">
                                          <p:stCondLst>
                                            <p:cond delay="0"/>
                                          </p:stCondLst>
                                        </p:cTn>
                                        <p:tgtEl>
                                          <p:spTgt spid="3"/>
                                        </p:tgtEl>
                                        <p:attrNameLst>
                                          <p:attrName>style.visibility</p:attrName>
                                        </p:attrNameLst>
                                      </p:cBhvr>
                                      <p:to>
                                        <p:strVal val="visible"/>
                                      </p:to>
                                    </p:set>
                                    <p:anim calcmode="lin" valueType="num">
                                      <p:cBhvr>
                                        <p:cTn id="121" dur="500" fill="hold"/>
                                        <p:tgtEl>
                                          <p:spTgt spid="3"/>
                                        </p:tgtEl>
                                        <p:attrNameLst>
                                          <p:attrName>ppt_w</p:attrName>
                                        </p:attrNameLst>
                                      </p:cBhvr>
                                      <p:tavLst>
                                        <p:tav tm="0">
                                          <p:val>
                                            <p:fltVal val="0"/>
                                          </p:val>
                                        </p:tav>
                                        <p:tav tm="100000">
                                          <p:val>
                                            <p:strVal val="#ppt_w"/>
                                          </p:val>
                                        </p:tav>
                                      </p:tavLst>
                                    </p:anim>
                                    <p:anim calcmode="lin" valueType="num">
                                      <p:cBhvr>
                                        <p:cTn id="122" dur="500" fill="hold"/>
                                        <p:tgtEl>
                                          <p:spTgt spid="3"/>
                                        </p:tgtEl>
                                        <p:attrNameLst>
                                          <p:attrName>ppt_h</p:attrName>
                                        </p:attrNameLst>
                                      </p:cBhvr>
                                      <p:tavLst>
                                        <p:tav tm="0">
                                          <p:val>
                                            <p:fltVal val="0"/>
                                          </p:val>
                                        </p:tav>
                                        <p:tav tm="100000">
                                          <p:val>
                                            <p:strVal val="#ppt_h"/>
                                          </p:val>
                                        </p:tav>
                                      </p:tavLst>
                                    </p:anim>
                                    <p:animEffect transition="in" filter="fade">
                                      <p:cBhvr>
                                        <p:cTn id="123" dur="500"/>
                                        <p:tgtEl>
                                          <p:spTgt spid="3"/>
                                        </p:tgtEl>
                                      </p:cBhvr>
                                    </p:animEffect>
                                  </p:childTnLst>
                                </p:cTn>
                              </p:par>
                            </p:childTnLst>
                          </p:cTn>
                        </p:par>
                        <p:par>
                          <p:cTn id="124" fill="hold">
                            <p:stCondLst>
                              <p:cond delay="14500"/>
                            </p:stCondLst>
                            <p:childTnLst>
                              <p:par>
                                <p:cTn id="125" presetID="53" presetClass="entr" presetSubtype="16" fill="hold" grpId="0" nodeType="afterEffect">
                                  <p:stCondLst>
                                    <p:cond delay="0"/>
                                  </p:stCondLst>
                                  <p:childTnLst>
                                    <p:set>
                                      <p:cBhvr>
                                        <p:cTn id="126" dur="1" fill="hold">
                                          <p:stCondLst>
                                            <p:cond delay="0"/>
                                          </p:stCondLst>
                                        </p:cTn>
                                        <p:tgtEl>
                                          <p:spTgt spid="4"/>
                                        </p:tgtEl>
                                        <p:attrNameLst>
                                          <p:attrName>style.visibility</p:attrName>
                                        </p:attrNameLst>
                                      </p:cBhvr>
                                      <p:to>
                                        <p:strVal val="visible"/>
                                      </p:to>
                                    </p:set>
                                    <p:anim calcmode="lin" valueType="num">
                                      <p:cBhvr>
                                        <p:cTn id="127" dur="500" fill="hold"/>
                                        <p:tgtEl>
                                          <p:spTgt spid="4"/>
                                        </p:tgtEl>
                                        <p:attrNameLst>
                                          <p:attrName>ppt_w</p:attrName>
                                        </p:attrNameLst>
                                      </p:cBhvr>
                                      <p:tavLst>
                                        <p:tav tm="0">
                                          <p:val>
                                            <p:fltVal val="0"/>
                                          </p:val>
                                        </p:tav>
                                        <p:tav tm="100000">
                                          <p:val>
                                            <p:strVal val="#ppt_w"/>
                                          </p:val>
                                        </p:tav>
                                      </p:tavLst>
                                    </p:anim>
                                    <p:anim calcmode="lin" valueType="num">
                                      <p:cBhvr>
                                        <p:cTn id="128" dur="500" fill="hold"/>
                                        <p:tgtEl>
                                          <p:spTgt spid="4"/>
                                        </p:tgtEl>
                                        <p:attrNameLst>
                                          <p:attrName>ppt_h</p:attrName>
                                        </p:attrNameLst>
                                      </p:cBhvr>
                                      <p:tavLst>
                                        <p:tav tm="0">
                                          <p:val>
                                            <p:fltVal val="0"/>
                                          </p:val>
                                        </p:tav>
                                        <p:tav tm="100000">
                                          <p:val>
                                            <p:strVal val="#ppt_h"/>
                                          </p:val>
                                        </p:tav>
                                      </p:tavLst>
                                    </p:anim>
                                    <p:animEffect transition="in" filter="fade">
                                      <p:cBhvr>
                                        <p:cTn id="1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47" grpId="0"/>
      <p:bldP spid="74" grpId="0" animBg="1"/>
      <p:bldP spid="75" grpId="0" animBg="1"/>
      <p:bldP spid="77" grpId="0" animBg="1"/>
      <p:bldP spid="78" grpId="0" animBg="1"/>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val 48"/>
          <p:cNvSpPr/>
          <p:nvPr/>
        </p:nvSpPr>
        <p:spPr>
          <a:xfrm>
            <a:off x="940681" y="3279634"/>
            <a:ext cx="1385741" cy="13861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8" tIns="68584" rIns="137168" bIns="68584" rtlCol="0" anchor="ctr"/>
          <a:lstStyle/>
          <a:p>
            <a:pPr algn="ctr"/>
            <a:endParaRPr lang="id-ID" sz="2107" dirty="0">
              <a:latin typeface="Lato Light"/>
            </a:endParaRPr>
          </a:p>
        </p:txBody>
      </p:sp>
      <p:sp>
        <p:nvSpPr>
          <p:cNvPr id="55" name="Oval 54"/>
          <p:cNvSpPr/>
          <p:nvPr/>
        </p:nvSpPr>
        <p:spPr>
          <a:xfrm>
            <a:off x="2662801" y="6336992"/>
            <a:ext cx="1385741" cy="13861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8" tIns="68584" rIns="137168" bIns="68584" rtlCol="0" anchor="ctr"/>
          <a:lstStyle/>
          <a:p>
            <a:pPr algn="ctr"/>
            <a:endParaRPr lang="id-ID" sz="2107" dirty="0">
              <a:latin typeface="Lato Light"/>
            </a:endParaRPr>
          </a:p>
        </p:txBody>
      </p:sp>
      <p:sp>
        <p:nvSpPr>
          <p:cNvPr id="58" name="Oval 57"/>
          <p:cNvSpPr/>
          <p:nvPr/>
        </p:nvSpPr>
        <p:spPr>
          <a:xfrm>
            <a:off x="8379040" y="3279634"/>
            <a:ext cx="1385741" cy="13861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8" tIns="68584" rIns="137168" bIns="68584" rtlCol="0" anchor="ctr"/>
          <a:lstStyle/>
          <a:p>
            <a:pPr algn="ctr"/>
            <a:endParaRPr lang="id-ID" sz="2107" dirty="0">
              <a:latin typeface="Lato Light"/>
            </a:endParaRPr>
          </a:p>
        </p:txBody>
      </p:sp>
      <p:sp>
        <p:nvSpPr>
          <p:cNvPr id="61" name="Oval 60"/>
          <p:cNvSpPr/>
          <p:nvPr/>
        </p:nvSpPr>
        <p:spPr>
          <a:xfrm>
            <a:off x="8699080" y="6535112"/>
            <a:ext cx="1385741" cy="13861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8" tIns="68584" rIns="137168" bIns="68584" rtlCol="0" anchor="ctr"/>
          <a:lstStyle/>
          <a:p>
            <a:pPr algn="ctr"/>
            <a:endParaRPr lang="id-ID" sz="2107" dirty="0">
              <a:latin typeface="Lato Light"/>
            </a:endParaRPr>
          </a:p>
        </p:txBody>
      </p:sp>
      <p:sp>
        <p:nvSpPr>
          <p:cNvPr id="73" name="Oval 72"/>
          <p:cNvSpPr/>
          <p:nvPr/>
        </p:nvSpPr>
        <p:spPr>
          <a:xfrm>
            <a:off x="13565515" y="3279634"/>
            <a:ext cx="1385741" cy="13861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8" tIns="68584" rIns="137168" bIns="68584" rtlCol="0" anchor="ctr"/>
          <a:lstStyle/>
          <a:p>
            <a:pPr algn="ctr"/>
            <a:endParaRPr lang="id-ID" sz="2107" dirty="0">
              <a:latin typeface="Lato Light"/>
            </a:endParaRPr>
          </a:p>
        </p:txBody>
      </p:sp>
      <p:sp>
        <p:nvSpPr>
          <p:cNvPr id="104" name="TextBox 103"/>
          <p:cNvSpPr txBox="1"/>
          <p:nvPr/>
        </p:nvSpPr>
        <p:spPr>
          <a:xfrm>
            <a:off x="772818" y="4619741"/>
            <a:ext cx="2802706"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cs typeface="Lato Regular"/>
              </a:rPr>
              <a:t>Search Functionality</a:t>
            </a:r>
            <a:endParaRPr lang="id-ID" sz="3001" b="1" dirty="0">
              <a:solidFill>
                <a:schemeClr val="tx2"/>
              </a:solidFill>
              <a:latin typeface="Lato Regular"/>
              <a:cs typeface="Lato Regular"/>
            </a:endParaRPr>
          </a:p>
        </p:txBody>
      </p:sp>
      <p:sp>
        <p:nvSpPr>
          <p:cNvPr id="105" name="TextBox 104"/>
          <p:cNvSpPr txBox="1"/>
          <p:nvPr/>
        </p:nvSpPr>
        <p:spPr>
          <a:xfrm>
            <a:off x="487680" y="4929077"/>
            <a:ext cx="5349240" cy="1246503"/>
          </a:xfrm>
          <a:prstGeom prst="rect">
            <a:avLst/>
          </a:prstGeom>
          <a:noFill/>
        </p:spPr>
        <p:txBody>
          <a:bodyPr wrap="square" lIns="137168" tIns="68584" rIns="137168" bIns="68584" rtlCol="0">
            <a:spAutoFit/>
          </a:bodyPr>
          <a:lstStyle/>
          <a:p>
            <a:pPr defTabSz="485807">
              <a:spcBef>
                <a:spcPts val="1275"/>
              </a:spcBef>
              <a:defRPr/>
            </a:pPr>
            <a:r>
              <a:rPr lang="en-GB" sz="1800" dirty="0">
                <a:latin typeface="Lato Light"/>
                <a:cs typeface="Lato Light"/>
              </a:rPr>
              <a:t>AI algorithms can enhance search capabilities within library catalogs and databases. </a:t>
            </a:r>
            <a:br>
              <a:rPr lang="en-GB" sz="1800" dirty="0">
                <a:latin typeface="Lato Light"/>
                <a:cs typeface="Lato Light"/>
              </a:rPr>
            </a:br>
            <a:r>
              <a:rPr lang="en-GB" sz="1800" dirty="0">
                <a:latin typeface="Lato Light"/>
                <a:cs typeface="Lato Light"/>
              </a:rPr>
              <a:t>Chatbots powered by AI can assist users in finding relevant resources and answering queries.</a:t>
            </a:r>
            <a:endParaRPr lang="es-ES" sz="1800" dirty="0">
              <a:latin typeface="Lato Light"/>
              <a:cs typeface="Lato Light"/>
            </a:endParaRPr>
          </a:p>
        </p:txBody>
      </p:sp>
      <p:sp>
        <p:nvSpPr>
          <p:cNvPr id="106" name="TextBox 105"/>
          <p:cNvSpPr txBox="1"/>
          <p:nvPr/>
        </p:nvSpPr>
        <p:spPr>
          <a:xfrm>
            <a:off x="6690663" y="4647657"/>
            <a:ext cx="5025816" cy="462763"/>
          </a:xfrm>
          <a:prstGeom prst="rect">
            <a:avLst/>
          </a:prstGeom>
          <a:noFill/>
        </p:spPr>
        <p:txBody>
          <a:bodyPr wrap="none" lIns="137168" tIns="68584" rIns="137168" bIns="68584" rtlCol="0">
            <a:spAutoFit/>
          </a:bodyPr>
          <a:lstStyle/>
          <a:p>
            <a:pPr algn="ctr"/>
            <a:r>
              <a:rPr lang="en-GB" sz="2107" b="1" dirty="0">
                <a:solidFill>
                  <a:schemeClr val="tx2"/>
                </a:solidFill>
                <a:latin typeface="Lato Regular"/>
                <a:cs typeface="Lato Regular"/>
              </a:rPr>
              <a:t>Knowledge Organization and Discovery</a:t>
            </a:r>
            <a:endParaRPr lang="id-ID" sz="3001" b="1" dirty="0">
              <a:solidFill>
                <a:schemeClr val="tx2"/>
              </a:solidFill>
              <a:latin typeface="Lato Regular"/>
              <a:cs typeface="Lato Regular"/>
            </a:endParaRPr>
          </a:p>
        </p:txBody>
      </p:sp>
      <p:sp>
        <p:nvSpPr>
          <p:cNvPr id="107" name="TextBox 106"/>
          <p:cNvSpPr txBox="1"/>
          <p:nvPr/>
        </p:nvSpPr>
        <p:spPr>
          <a:xfrm>
            <a:off x="6888480" y="5123100"/>
            <a:ext cx="4526279" cy="436987"/>
          </a:xfrm>
          <a:prstGeom prst="rect">
            <a:avLst/>
          </a:prstGeom>
          <a:noFill/>
        </p:spPr>
        <p:txBody>
          <a:bodyPr wrap="square" lIns="137168" tIns="68584" rIns="137168" bIns="68584" rtlCol="0">
            <a:spAutoFit/>
          </a:bodyPr>
          <a:lstStyle/>
          <a:p>
            <a:pPr algn="ctr" defTabSz="485807">
              <a:lnSpc>
                <a:spcPct val="120000"/>
              </a:lnSpc>
              <a:spcBef>
                <a:spcPts val="1275"/>
              </a:spcBef>
              <a:defRPr/>
            </a:pPr>
            <a:r>
              <a:rPr lang="en-US" sz="1800" dirty="0">
                <a:latin typeface="Lato Light"/>
                <a:cs typeface="Lato Light"/>
              </a:rPr>
              <a:t>ML, Book scans, QRCodes etc</a:t>
            </a:r>
            <a:endParaRPr lang="es-ES" sz="1800" dirty="0">
              <a:latin typeface="Lato Light"/>
              <a:cs typeface="Lato Light"/>
            </a:endParaRPr>
          </a:p>
        </p:txBody>
      </p:sp>
      <p:sp>
        <p:nvSpPr>
          <p:cNvPr id="108" name="TextBox 107"/>
          <p:cNvSpPr txBox="1"/>
          <p:nvPr/>
        </p:nvSpPr>
        <p:spPr>
          <a:xfrm>
            <a:off x="13247295" y="4675694"/>
            <a:ext cx="2596176"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cs typeface="Lato Regular"/>
              </a:rPr>
              <a:t>Library Operations</a:t>
            </a:r>
            <a:endParaRPr lang="id-ID" sz="3001" b="1" dirty="0">
              <a:solidFill>
                <a:schemeClr val="tx2"/>
              </a:solidFill>
              <a:latin typeface="Lato Regular"/>
              <a:cs typeface="Lato Regular"/>
            </a:endParaRPr>
          </a:p>
        </p:txBody>
      </p:sp>
      <p:sp>
        <p:nvSpPr>
          <p:cNvPr id="109" name="TextBox 108"/>
          <p:cNvSpPr txBox="1"/>
          <p:nvPr/>
        </p:nvSpPr>
        <p:spPr>
          <a:xfrm>
            <a:off x="12742110" y="5014852"/>
            <a:ext cx="3776210" cy="1434183"/>
          </a:xfrm>
          <a:prstGeom prst="rect">
            <a:avLst/>
          </a:prstGeom>
          <a:noFill/>
        </p:spPr>
        <p:txBody>
          <a:bodyPr wrap="square" lIns="137168" tIns="68584" rIns="137168" bIns="68584" rtlCol="0">
            <a:spAutoFit/>
          </a:bodyPr>
          <a:lstStyle/>
          <a:p>
            <a:pPr defTabSz="485807">
              <a:lnSpc>
                <a:spcPct val="120000"/>
              </a:lnSpc>
              <a:spcBef>
                <a:spcPts val="1275"/>
              </a:spcBef>
              <a:defRPr/>
            </a:pPr>
            <a:r>
              <a:rPr lang="en-GB" sz="1800" dirty="0">
                <a:latin typeface="Lato Light"/>
                <a:cs typeface="Lato Light"/>
              </a:rPr>
              <a:t>AI can optimize resource allocation, predict demand, and manage physical spaces (budget, planning and inventory mgt.</a:t>
            </a:r>
            <a:endParaRPr lang="es-ES" sz="1800" dirty="0">
              <a:latin typeface="Lato Light"/>
              <a:cs typeface="Lato Light"/>
            </a:endParaRPr>
          </a:p>
        </p:txBody>
      </p:sp>
      <p:sp>
        <p:nvSpPr>
          <p:cNvPr id="114" name="TextBox 113"/>
          <p:cNvSpPr txBox="1"/>
          <p:nvPr/>
        </p:nvSpPr>
        <p:spPr>
          <a:xfrm>
            <a:off x="2286124" y="7680471"/>
            <a:ext cx="2127651" cy="462763"/>
          </a:xfrm>
          <a:prstGeom prst="rect">
            <a:avLst/>
          </a:prstGeom>
          <a:noFill/>
        </p:spPr>
        <p:txBody>
          <a:bodyPr wrap="none" lIns="137168" tIns="68584" rIns="137168" bIns="68584" rtlCol="0">
            <a:spAutoFit/>
          </a:bodyPr>
          <a:lstStyle/>
          <a:p>
            <a:pPr algn="ctr"/>
            <a:r>
              <a:rPr lang="id-ID" sz="2107" b="1" dirty="0">
                <a:solidFill>
                  <a:schemeClr val="tx2"/>
                </a:solidFill>
                <a:latin typeface="Lato Regular"/>
                <a:cs typeface="Lato Regular"/>
              </a:rPr>
              <a:t>	User Services</a:t>
            </a:r>
            <a:endParaRPr lang="id-ID" sz="3001" b="1" dirty="0">
              <a:solidFill>
                <a:schemeClr val="tx2"/>
              </a:solidFill>
              <a:latin typeface="Lato Regular"/>
              <a:cs typeface="Lato Regular"/>
            </a:endParaRPr>
          </a:p>
        </p:txBody>
      </p:sp>
      <p:sp>
        <p:nvSpPr>
          <p:cNvPr id="115" name="TextBox 114"/>
          <p:cNvSpPr txBox="1"/>
          <p:nvPr/>
        </p:nvSpPr>
        <p:spPr>
          <a:xfrm>
            <a:off x="274320" y="8094954"/>
            <a:ext cx="6306399" cy="1246503"/>
          </a:xfrm>
          <a:prstGeom prst="rect">
            <a:avLst/>
          </a:prstGeom>
          <a:noFill/>
        </p:spPr>
        <p:txBody>
          <a:bodyPr wrap="square" lIns="137168" tIns="68584" rIns="137168" bIns="68584" rtlCol="0">
            <a:spAutoFit/>
          </a:bodyPr>
          <a:lstStyle/>
          <a:p>
            <a:pPr algn="just" defTabSz="485807">
              <a:spcBef>
                <a:spcPts val="1275"/>
              </a:spcBef>
              <a:defRPr/>
            </a:pPr>
            <a:r>
              <a:rPr lang="en-GB" sz="1800" dirty="0">
                <a:latin typeface="Lato Light"/>
                <a:cs typeface="Lato Light"/>
              </a:rPr>
              <a:t>Chatbots and virtual assistants powered by AI can handle routine queries, freeing librarians to focus on complex user needs. Personalized recommendations based on user behaviour and interests can enhance the user experience.</a:t>
            </a:r>
          </a:p>
        </p:txBody>
      </p:sp>
      <p:sp>
        <p:nvSpPr>
          <p:cNvPr id="116" name="TextBox 115"/>
          <p:cNvSpPr txBox="1"/>
          <p:nvPr/>
        </p:nvSpPr>
        <p:spPr>
          <a:xfrm>
            <a:off x="8024776" y="7866336"/>
            <a:ext cx="2720055" cy="462763"/>
          </a:xfrm>
          <a:prstGeom prst="rect">
            <a:avLst/>
          </a:prstGeom>
          <a:noFill/>
        </p:spPr>
        <p:txBody>
          <a:bodyPr wrap="none" lIns="137168" tIns="68584" rIns="137168" bIns="68584" rtlCol="0">
            <a:spAutoFit/>
          </a:bodyPr>
          <a:lstStyle/>
          <a:p>
            <a:pPr algn="ctr"/>
            <a:r>
              <a:rPr lang="it-IT" sz="2107" b="1" dirty="0">
                <a:solidFill>
                  <a:schemeClr val="tx2"/>
                </a:solidFill>
                <a:latin typeface="Lato Regular"/>
                <a:cs typeface="Lato Regular"/>
              </a:rPr>
              <a:t>Data and AI Literacy</a:t>
            </a:r>
            <a:endParaRPr lang="id-ID" sz="3001" b="1" dirty="0">
              <a:solidFill>
                <a:schemeClr val="tx2"/>
              </a:solidFill>
              <a:latin typeface="Lato Regular"/>
              <a:cs typeface="Lato Regular"/>
            </a:endParaRPr>
          </a:p>
        </p:txBody>
      </p:sp>
      <p:sp>
        <p:nvSpPr>
          <p:cNvPr id="117" name="TextBox 116"/>
          <p:cNvSpPr txBox="1"/>
          <p:nvPr/>
        </p:nvSpPr>
        <p:spPr>
          <a:xfrm>
            <a:off x="6762382" y="8280820"/>
            <a:ext cx="4753781" cy="1766582"/>
          </a:xfrm>
          <a:prstGeom prst="rect">
            <a:avLst/>
          </a:prstGeom>
          <a:noFill/>
        </p:spPr>
        <p:txBody>
          <a:bodyPr wrap="square" lIns="137168" tIns="68584" rIns="137168" bIns="68584" rtlCol="0">
            <a:spAutoFit/>
          </a:bodyPr>
          <a:lstStyle/>
          <a:p>
            <a:pPr defTabSz="485807">
              <a:lnSpc>
                <a:spcPct val="120000"/>
              </a:lnSpc>
              <a:spcBef>
                <a:spcPts val="1275"/>
              </a:spcBef>
              <a:defRPr/>
            </a:pPr>
            <a:r>
              <a:rPr lang="en-GB" sz="1800" dirty="0">
                <a:latin typeface="Lato Light"/>
                <a:cs typeface="Lato Light"/>
              </a:rPr>
              <a:t>Libraries play a crucial role in educating users about AI. They can offer workshops, tutorials, and resources to enhance data literacy and understanding of AI technologies.</a:t>
            </a:r>
            <a:endParaRPr lang="es-ES" sz="1800" dirty="0">
              <a:latin typeface="Lato Light"/>
              <a:cs typeface="Lato Light"/>
            </a:endParaRPr>
          </a:p>
        </p:txBody>
      </p:sp>
      <p:grpSp>
        <p:nvGrpSpPr>
          <p:cNvPr id="75" name="Group 74"/>
          <p:cNvGrpSpPr/>
          <p:nvPr/>
        </p:nvGrpSpPr>
        <p:grpSpPr>
          <a:xfrm>
            <a:off x="4507905" y="932518"/>
            <a:ext cx="9272190" cy="1559721"/>
            <a:chOff x="5988388" y="483017"/>
            <a:chExt cx="12359700" cy="2079087"/>
          </a:xfrm>
        </p:grpSpPr>
        <p:sp>
          <p:nvSpPr>
            <p:cNvPr id="77" name="TextBox 76"/>
            <p:cNvSpPr txBox="1"/>
            <p:nvPr/>
          </p:nvSpPr>
          <p:spPr>
            <a:xfrm>
              <a:off x="5988388" y="483017"/>
              <a:ext cx="12359700" cy="1446608"/>
            </a:xfrm>
            <a:prstGeom prst="rect">
              <a:avLst/>
            </a:prstGeom>
            <a:noFill/>
          </p:spPr>
          <p:txBody>
            <a:bodyPr wrap="square" lIns="68584" tIns="34292" rIns="68584" bIns="34292" rtlCol="0">
              <a:spAutoFit/>
            </a:bodyPr>
            <a:lstStyle/>
            <a:p>
              <a:pPr algn="ctr"/>
              <a:r>
                <a:rPr lang="id-ID" sz="6602" b="1" dirty="0">
                  <a:solidFill>
                    <a:schemeClr val="tx2"/>
                  </a:solidFill>
                  <a:latin typeface="Lato Regular"/>
                  <a:cs typeface="Lato Regular"/>
                </a:rPr>
                <a:t>AI Potentials in Libraries</a:t>
              </a:r>
            </a:p>
          </p:txBody>
        </p:sp>
        <p:sp>
          <p:nvSpPr>
            <p:cNvPr id="78" name="Rectangle 77"/>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02" name="Subtitle 2"/>
            <p:cNvSpPr txBox="1">
              <a:spLocks/>
            </p:cNvSpPr>
            <p:nvPr/>
          </p:nvSpPr>
          <p:spPr>
            <a:xfrm>
              <a:off x="6361236" y="1634834"/>
              <a:ext cx="11655185" cy="839116"/>
            </a:xfrm>
            <a:prstGeom prst="rect">
              <a:avLst/>
            </a:prstGeom>
          </p:spPr>
          <p:txBody>
            <a:bodyPr vert="horz" lIns="163160" tIns="81580" rIns="163160" bIns="81580" rtlCol="0">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Potential AI revolution and </a:t>
              </a:r>
              <a:r>
                <a:rPr lang="en-US" sz="2326" dirty="0">
                  <a:solidFill>
                    <a:schemeClr val="accent1"/>
                  </a:solidFill>
                  <a:latin typeface="Lato Light"/>
                  <a:cs typeface="Lato Light"/>
                </a:rPr>
                <a:t>services</a:t>
              </a:r>
            </a:p>
          </p:txBody>
        </p:sp>
      </p:grpSp>
      <p:sp>
        <p:nvSpPr>
          <p:cNvPr id="59" name="Freeform 3"/>
          <p:cNvSpPr>
            <a:spLocks noChangeArrowheads="1"/>
          </p:cNvSpPr>
          <p:nvPr/>
        </p:nvSpPr>
        <p:spPr bwMode="auto">
          <a:xfrm>
            <a:off x="9097723" y="6968021"/>
            <a:ext cx="603660" cy="48613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p:spPr>
        <p:txBody>
          <a:bodyPr wrap="none" anchor="ctr"/>
          <a:lstStyle/>
          <a:p>
            <a:endParaRPr lang="en-US" sz="2107" dirty="0"/>
          </a:p>
        </p:txBody>
      </p:sp>
      <p:sp>
        <p:nvSpPr>
          <p:cNvPr id="60" name="Freeform 22"/>
          <p:cNvSpPr>
            <a:spLocks noChangeArrowheads="1"/>
          </p:cNvSpPr>
          <p:nvPr/>
        </p:nvSpPr>
        <p:spPr bwMode="auto">
          <a:xfrm>
            <a:off x="13749081" y="3702105"/>
            <a:ext cx="560923" cy="560927"/>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endParaRPr lang="en-US" sz="2107" dirty="0"/>
          </a:p>
        </p:txBody>
      </p:sp>
      <p:sp>
        <p:nvSpPr>
          <p:cNvPr id="62" name="Freeform 97"/>
          <p:cNvSpPr>
            <a:spLocks noChangeArrowheads="1"/>
          </p:cNvSpPr>
          <p:nvPr/>
        </p:nvSpPr>
        <p:spPr bwMode="auto">
          <a:xfrm>
            <a:off x="8777679" y="3652611"/>
            <a:ext cx="603664" cy="51818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p:spPr>
        <p:txBody>
          <a:bodyPr wrap="none" anchor="ctr"/>
          <a:lstStyle/>
          <a:p>
            <a:endParaRPr lang="en-US" sz="2107" dirty="0"/>
          </a:p>
        </p:txBody>
      </p:sp>
      <p:sp>
        <p:nvSpPr>
          <p:cNvPr id="65" name="Freeform 102"/>
          <p:cNvSpPr>
            <a:spLocks noChangeArrowheads="1"/>
          </p:cNvSpPr>
          <p:nvPr/>
        </p:nvSpPr>
        <p:spPr bwMode="auto">
          <a:xfrm>
            <a:off x="14484270" y="3690544"/>
            <a:ext cx="603664" cy="539555"/>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endParaRPr lang="en-US" sz="2107" dirty="0"/>
          </a:p>
        </p:txBody>
      </p:sp>
      <p:sp>
        <p:nvSpPr>
          <p:cNvPr id="66" name="Freeform 104"/>
          <p:cNvSpPr>
            <a:spLocks noChangeArrowheads="1"/>
          </p:cNvSpPr>
          <p:nvPr/>
        </p:nvSpPr>
        <p:spPr bwMode="auto">
          <a:xfrm>
            <a:off x="1395208" y="3707258"/>
            <a:ext cx="603664" cy="406003"/>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p:spPr>
        <p:txBody>
          <a:bodyPr wrap="none" anchor="ctr"/>
          <a:lstStyle/>
          <a:p>
            <a:endParaRPr lang="en-US" sz="2107" dirty="0"/>
          </a:p>
        </p:txBody>
      </p:sp>
      <p:sp>
        <p:nvSpPr>
          <p:cNvPr id="68" name="Freeform 110"/>
          <p:cNvSpPr>
            <a:spLocks noChangeArrowheads="1"/>
          </p:cNvSpPr>
          <p:nvPr/>
        </p:nvSpPr>
        <p:spPr bwMode="auto">
          <a:xfrm>
            <a:off x="3026353" y="6786598"/>
            <a:ext cx="560923" cy="454084"/>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p:spPr>
        <p:txBody>
          <a:bodyPr wrap="none" anchor="ctr"/>
          <a:lstStyle/>
          <a:p>
            <a:endParaRPr lang="en-US" sz="2107" dirty="0"/>
          </a:p>
        </p:txBody>
      </p:sp>
      <p:sp>
        <p:nvSpPr>
          <p:cNvPr id="2" name="TextBox 1">
            <a:extLst>
              <a:ext uri="{FF2B5EF4-FFF2-40B4-BE49-F238E27FC236}">
                <a16:creationId xmlns:a16="http://schemas.microsoft.com/office/drawing/2014/main" id="{BFE76BE2-FE94-D11E-F66F-D2A21ADBF186}"/>
              </a:ext>
            </a:extLst>
          </p:cNvPr>
          <p:cNvSpPr txBox="1"/>
          <p:nvPr/>
        </p:nvSpPr>
        <p:spPr>
          <a:xfrm>
            <a:off x="11516163" y="7960782"/>
            <a:ext cx="6477001" cy="2153996"/>
          </a:xfrm>
          <a:prstGeom prst="rect">
            <a:avLst/>
          </a:prstGeom>
          <a:noFill/>
        </p:spPr>
        <p:txBody>
          <a:bodyPr wrap="square" lIns="137168" tIns="68584" rIns="137168" bIns="68584" rtlCol="0">
            <a:spAutoFit/>
          </a:bodyPr>
          <a:lstStyle/>
          <a:p>
            <a:pPr algn="just" defTabSz="485807">
              <a:lnSpc>
                <a:spcPct val="120000"/>
              </a:lnSpc>
              <a:spcBef>
                <a:spcPts val="1275"/>
              </a:spcBef>
              <a:defRPr/>
            </a:pPr>
            <a:r>
              <a:rPr lang="en-GB" sz="2800" b="1" dirty="0">
                <a:latin typeface="Lato Light"/>
                <a:cs typeface="Lato Light"/>
              </a:rPr>
              <a:t>Artificial Intelligence (AI) has the potential to revolutionize libraries by enhancing services, improving efficiency, and providing personalized experiences. </a:t>
            </a:r>
            <a:endParaRPr lang="es-ES" sz="2800" b="1" dirty="0">
              <a:latin typeface="Lato Light"/>
              <a:cs typeface="Lato Light"/>
            </a:endParaRPr>
          </a:p>
        </p:txBody>
      </p:sp>
      <p:sp>
        <p:nvSpPr>
          <p:cNvPr id="3" name="Freeform 22">
            <a:extLst>
              <a:ext uri="{FF2B5EF4-FFF2-40B4-BE49-F238E27FC236}">
                <a16:creationId xmlns:a16="http://schemas.microsoft.com/office/drawing/2014/main" id="{B78840BB-DA10-6424-49B4-9257A58BFA46}"/>
              </a:ext>
            </a:extLst>
          </p:cNvPr>
          <p:cNvSpPr>
            <a:spLocks noChangeArrowheads="1"/>
          </p:cNvSpPr>
          <p:nvPr/>
        </p:nvSpPr>
        <p:spPr bwMode="auto">
          <a:xfrm>
            <a:off x="14146493" y="3684491"/>
            <a:ext cx="560923" cy="560927"/>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endParaRPr lang="en-US" sz="2107" dirty="0"/>
          </a:p>
        </p:txBody>
      </p:sp>
    </p:spTree>
    <p:extLst>
      <p:ext uri="{BB962C8B-B14F-4D97-AF65-F5344CB8AC3E}">
        <p14:creationId xmlns:p14="http://schemas.microsoft.com/office/powerpoint/2010/main" val="300663688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4"/>
                                        </p:tgtEl>
                                        <p:attrNameLst>
                                          <p:attrName>style.visibility</p:attrName>
                                        </p:attrNameLst>
                                      </p:cBhvr>
                                      <p:to>
                                        <p:strVal val="visible"/>
                                      </p:to>
                                    </p:set>
                                    <p:anim calcmode="lin" valueType="num">
                                      <p:cBhvr>
                                        <p:cTn id="24" dur="500" fill="hold"/>
                                        <p:tgtEl>
                                          <p:spTgt spid="104"/>
                                        </p:tgtEl>
                                        <p:attrNameLst>
                                          <p:attrName>ppt_w</p:attrName>
                                        </p:attrNameLst>
                                      </p:cBhvr>
                                      <p:tavLst>
                                        <p:tav tm="0">
                                          <p:val>
                                            <p:fltVal val="0"/>
                                          </p:val>
                                        </p:tav>
                                        <p:tav tm="100000">
                                          <p:val>
                                            <p:strVal val="#ppt_w"/>
                                          </p:val>
                                        </p:tav>
                                      </p:tavLst>
                                    </p:anim>
                                    <p:anim calcmode="lin" valueType="num">
                                      <p:cBhvr>
                                        <p:cTn id="25" dur="500" fill="hold"/>
                                        <p:tgtEl>
                                          <p:spTgt spid="104"/>
                                        </p:tgtEl>
                                        <p:attrNameLst>
                                          <p:attrName>ppt_h</p:attrName>
                                        </p:attrNameLst>
                                      </p:cBhvr>
                                      <p:tavLst>
                                        <p:tav tm="0">
                                          <p:val>
                                            <p:fltVal val="0"/>
                                          </p:val>
                                        </p:tav>
                                        <p:tav tm="100000">
                                          <p:val>
                                            <p:strVal val="#ppt_h"/>
                                          </p:val>
                                        </p:tav>
                                      </p:tavLst>
                                    </p:anim>
                                    <p:animEffect transition="in" filter="fade">
                                      <p:cBhvr>
                                        <p:cTn id="26" dur="500"/>
                                        <p:tgtEl>
                                          <p:spTgt spid="10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p:cTn id="29" dur="500" fill="hold"/>
                                        <p:tgtEl>
                                          <p:spTgt spid="105"/>
                                        </p:tgtEl>
                                        <p:attrNameLst>
                                          <p:attrName>ppt_w</p:attrName>
                                        </p:attrNameLst>
                                      </p:cBhvr>
                                      <p:tavLst>
                                        <p:tav tm="0">
                                          <p:val>
                                            <p:fltVal val="0"/>
                                          </p:val>
                                        </p:tav>
                                        <p:tav tm="100000">
                                          <p:val>
                                            <p:strVal val="#ppt_w"/>
                                          </p:val>
                                        </p:tav>
                                      </p:tavLst>
                                    </p:anim>
                                    <p:anim calcmode="lin" valueType="num">
                                      <p:cBhvr>
                                        <p:cTn id="30" dur="500" fill="hold"/>
                                        <p:tgtEl>
                                          <p:spTgt spid="105"/>
                                        </p:tgtEl>
                                        <p:attrNameLst>
                                          <p:attrName>ppt_h</p:attrName>
                                        </p:attrNameLst>
                                      </p:cBhvr>
                                      <p:tavLst>
                                        <p:tav tm="0">
                                          <p:val>
                                            <p:fltVal val="0"/>
                                          </p:val>
                                        </p:tav>
                                        <p:tav tm="100000">
                                          <p:val>
                                            <p:strVal val="#ppt_h"/>
                                          </p:val>
                                        </p:tav>
                                      </p:tavLst>
                                    </p:anim>
                                    <p:animEffect transition="in" filter="fade">
                                      <p:cBhvr>
                                        <p:cTn id="31" dur="500"/>
                                        <p:tgtEl>
                                          <p:spTgt spid="105"/>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p:cTn id="35" dur="500" fill="hold"/>
                                        <p:tgtEl>
                                          <p:spTgt spid="62"/>
                                        </p:tgtEl>
                                        <p:attrNameLst>
                                          <p:attrName>ppt_w</p:attrName>
                                        </p:attrNameLst>
                                      </p:cBhvr>
                                      <p:tavLst>
                                        <p:tav tm="0">
                                          <p:val>
                                            <p:fltVal val="0"/>
                                          </p:val>
                                        </p:tav>
                                        <p:tav tm="100000">
                                          <p:val>
                                            <p:strVal val="#ppt_w"/>
                                          </p:val>
                                        </p:tav>
                                      </p:tavLst>
                                    </p:anim>
                                    <p:anim calcmode="lin" valueType="num">
                                      <p:cBhvr>
                                        <p:cTn id="36" dur="500" fill="hold"/>
                                        <p:tgtEl>
                                          <p:spTgt spid="62"/>
                                        </p:tgtEl>
                                        <p:attrNameLst>
                                          <p:attrName>ppt_h</p:attrName>
                                        </p:attrNameLst>
                                      </p:cBhvr>
                                      <p:tavLst>
                                        <p:tav tm="0">
                                          <p:val>
                                            <p:fltVal val="0"/>
                                          </p:val>
                                        </p:tav>
                                        <p:tav tm="100000">
                                          <p:val>
                                            <p:strVal val="#ppt_h"/>
                                          </p:val>
                                        </p:tav>
                                      </p:tavLst>
                                    </p:anim>
                                    <p:animEffect transition="in" filter="fade">
                                      <p:cBhvr>
                                        <p:cTn id="37" dur="500"/>
                                        <p:tgtEl>
                                          <p:spTgt spid="6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06"/>
                                        </p:tgtEl>
                                        <p:attrNameLst>
                                          <p:attrName>style.visibility</p:attrName>
                                        </p:attrNameLst>
                                      </p:cBhvr>
                                      <p:to>
                                        <p:strVal val="visible"/>
                                      </p:to>
                                    </p:set>
                                    <p:anim calcmode="lin" valueType="num">
                                      <p:cBhvr>
                                        <p:cTn id="45" dur="500" fill="hold"/>
                                        <p:tgtEl>
                                          <p:spTgt spid="106"/>
                                        </p:tgtEl>
                                        <p:attrNameLst>
                                          <p:attrName>ppt_w</p:attrName>
                                        </p:attrNameLst>
                                      </p:cBhvr>
                                      <p:tavLst>
                                        <p:tav tm="0">
                                          <p:val>
                                            <p:fltVal val="0"/>
                                          </p:val>
                                        </p:tav>
                                        <p:tav tm="100000">
                                          <p:val>
                                            <p:strVal val="#ppt_w"/>
                                          </p:val>
                                        </p:tav>
                                      </p:tavLst>
                                    </p:anim>
                                    <p:anim calcmode="lin" valueType="num">
                                      <p:cBhvr>
                                        <p:cTn id="46" dur="500" fill="hold"/>
                                        <p:tgtEl>
                                          <p:spTgt spid="106"/>
                                        </p:tgtEl>
                                        <p:attrNameLst>
                                          <p:attrName>ppt_h</p:attrName>
                                        </p:attrNameLst>
                                      </p:cBhvr>
                                      <p:tavLst>
                                        <p:tav tm="0">
                                          <p:val>
                                            <p:fltVal val="0"/>
                                          </p:val>
                                        </p:tav>
                                        <p:tav tm="100000">
                                          <p:val>
                                            <p:strVal val="#ppt_h"/>
                                          </p:val>
                                        </p:tav>
                                      </p:tavLst>
                                    </p:anim>
                                    <p:animEffect transition="in" filter="fade">
                                      <p:cBhvr>
                                        <p:cTn id="47" dur="500"/>
                                        <p:tgtEl>
                                          <p:spTgt spid="10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07"/>
                                        </p:tgtEl>
                                        <p:attrNameLst>
                                          <p:attrName>style.visibility</p:attrName>
                                        </p:attrNameLst>
                                      </p:cBhvr>
                                      <p:to>
                                        <p:strVal val="visible"/>
                                      </p:to>
                                    </p:set>
                                    <p:anim calcmode="lin" valueType="num">
                                      <p:cBhvr>
                                        <p:cTn id="50" dur="500" fill="hold"/>
                                        <p:tgtEl>
                                          <p:spTgt spid="107"/>
                                        </p:tgtEl>
                                        <p:attrNameLst>
                                          <p:attrName>ppt_w</p:attrName>
                                        </p:attrNameLst>
                                      </p:cBhvr>
                                      <p:tavLst>
                                        <p:tav tm="0">
                                          <p:val>
                                            <p:fltVal val="0"/>
                                          </p:val>
                                        </p:tav>
                                        <p:tav tm="100000">
                                          <p:val>
                                            <p:strVal val="#ppt_w"/>
                                          </p:val>
                                        </p:tav>
                                      </p:tavLst>
                                    </p:anim>
                                    <p:anim calcmode="lin" valueType="num">
                                      <p:cBhvr>
                                        <p:cTn id="51" dur="500" fill="hold"/>
                                        <p:tgtEl>
                                          <p:spTgt spid="107"/>
                                        </p:tgtEl>
                                        <p:attrNameLst>
                                          <p:attrName>ppt_h</p:attrName>
                                        </p:attrNameLst>
                                      </p:cBhvr>
                                      <p:tavLst>
                                        <p:tav tm="0">
                                          <p:val>
                                            <p:fltVal val="0"/>
                                          </p:val>
                                        </p:tav>
                                        <p:tav tm="100000">
                                          <p:val>
                                            <p:strVal val="#ppt_h"/>
                                          </p:val>
                                        </p:tav>
                                      </p:tavLst>
                                    </p:anim>
                                    <p:animEffect transition="in" filter="fade">
                                      <p:cBhvr>
                                        <p:cTn id="52" dur="500"/>
                                        <p:tgtEl>
                                          <p:spTgt spid="107"/>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ppt_w</p:attrName>
                                        </p:attrNameLst>
                                      </p:cBhvr>
                                      <p:tavLst>
                                        <p:tav tm="0">
                                          <p:val>
                                            <p:fltVal val="0"/>
                                          </p:val>
                                        </p:tav>
                                        <p:tav tm="100000">
                                          <p:val>
                                            <p:strVal val="#ppt_w"/>
                                          </p:val>
                                        </p:tav>
                                      </p:tavLst>
                                    </p:anim>
                                    <p:anim calcmode="lin" valueType="num">
                                      <p:cBhvr>
                                        <p:cTn id="62" dur="500" fill="hold"/>
                                        <p:tgtEl>
                                          <p:spTgt spid="73"/>
                                        </p:tgtEl>
                                        <p:attrNameLst>
                                          <p:attrName>ppt_h</p:attrName>
                                        </p:attrNameLst>
                                      </p:cBhvr>
                                      <p:tavLst>
                                        <p:tav tm="0">
                                          <p:val>
                                            <p:fltVal val="0"/>
                                          </p:val>
                                        </p:tav>
                                        <p:tav tm="100000">
                                          <p:val>
                                            <p:strVal val="#ppt_h"/>
                                          </p:val>
                                        </p:tav>
                                      </p:tavLst>
                                    </p:anim>
                                    <p:animEffect transition="in" filter="fade">
                                      <p:cBhvr>
                                        <p:cTn id="63" dur="500"/>
                                        <p:tgtEl>
                                          <p:spTgt spid="7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08"/>
                                        </p:tgtEl>
                                        <p:attrNameLst>
                                          <p:attrName>style.visibility</p:attrName>
                                        </p:attrNameLst>
                                      </p:cBhvr>
                                      <p:to>
                                        <p:strVal val="visible"/>
                                      </p:to>
                                    </p:set>
                                    <p:anim calcmode="lin" valueType="num">
                                      <p:cBhvr>
                                        <p:cTn id="66" dur="500" fill="hold"/>
                                        <p:tgtEl>
                                          <p:spTgt spid="108"/>
                                        </p:tgtEl>
                                        <p:attrNameLst>
                                          <p:attrName>ppt_w</p:attrName>
                                        </p:attrNameLst>
                                      </p:cBhvr>
                                      <p:tavLst>
                                        <p:tav tm="0">
                                          <p:val>
                                            <p:fltVal val="0"/>
                                          </p:val>
                                        </p:tav>
                                        <p:tav tm="100000">
                                          <p:val>
                                            <p:strVal val="#ppt_w"/>
                                          </p:val>
                                        </p:tav>
                                      </p:tavLst>
                                    </p:anim>
                                    <p:anim calcmode="lin" valueType="num">
                                      <p:cBhvr>
                                        <p:cTn id="67" dur="500" fill="hold"/>
                                        <p:tgtEl>
                                          <p:spTgt spid="108"/>
                                        </p:tgtEl>
                                        <p:attrNameLst>
                                          <p:attrName>ppt_h</p:attrName>
                                        </p:attrNameLst>
                                      </p:cBhvr>
                                      <p:tavLst>
                                        <p:tav tm="0">
                                          <p:val>
                                            <p:fltVal val="0"/>
                                          </p:val>
                                        </p:tav>
                                        <p:tav tm="100000">
                                          <p:val>
                                            <p:strVal val="#ppt_h"/>
                                          </p:val>
                                        </p:tav>
                                      </p:tavLst>
                                    </p:anim>
                                    <p:animEffect transition="in" filter="fade">
                                      <p:cBhvr>
                                        <p:cTn id="68" dur="500"/>
                                        <p:tgtEl>
                                          <p:spTgt spid="108"/>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 calcmode="lin" valueType="num">
                                      <p:cBhvr>
                                        <p:cTn id="71" dur="500" fill="hold"/>
                                        <p:tgtEl>
                                          <p:spTgt spid="109"/>
                                        </p:tgtEl>
                                        <p:attrNameLst>
                                          <p:attrName>ppt_w</p:attrName>
                                        </p:attrNameLst>
                                      </p:cBhvr>
                                      <p:tavLst>
                                        <p:tav tm="0">
                                          <p:val>
                                            <p:fltVal val="0"/>
                                          </p:val>
                                        </p:tav>
                                        <p:tav tm="100000">
                                          <p:val>
                                            <p:strVal val="#ppt_w"/>
                                          </p:val>
                                        </p:tav>
                                      </p:tavLst>
                                    </p:anim>
                                    <p:anim calcmode="lin" valueType="num">
                                      <p:cBhvr>
                                        <p:cTn id="72" dur="500" fill="hold"/>
                                        <p:tgtEl>
                                          <p:spTgt spid="109"/>
                                        </p:tgtEl>
                                        <p:attrNameLst>
                                          <p:attrName>ppt_h</p:attrName>
                                        </p:attrNameLst>
                                      </p:cBhvr>
                                      <p:tavLst>
                                        <p:tav tm="0">
                                          <p:val>
                                            <p:fltVal val="0"/>
                                          </p:val>
                                        </p:tav>
                                        <p:tav tm="100000">
                                          <p:val>
                                            <p:strVal val="#ppt_h"/>
                                          </p:val>
                                        </p:tav>
                                      </p:tavLst>
                                    </p:anim>
                                    <p:animEffect transition="in" filter="fade">
                                      <p:cBhvr>
                                        <p:cTn id="73" dur="500"/>
                                        <p:tgtEl>
                                          <p:spTgt spid="109"/>
                                        </p:tgtEl>
                                      </p:cBhvr>
                                    </p:animEffect>
                                  </p:childTnLst>
                                </p:cTn>
                              </p:par>
                            </p:childTnLst>
                          </p:cTn>
                        </p:par>
                        <p:par>
                          <p:cTn id="74" fill="hold">
                            <p:stCondLst>
                              <p:cond delay="2500"/>
                            </p:stCondLst>
                            <p:childTnLst>
                              <p:par>
                                <p:cTn id="75" presetID="53" presetClass="entr" presetSubtype="16" fill="hold" grpId="0"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childTnLst>
                          </p:cTn>
                        </p:par>
                        <p:par>
                          <p:cTn id="80" fill="hold">
                            <p:stCondLst>
                              <p:cond delay="3000"/>
                            </p:stCondLst>
                            <p:childTnLst>
                              <p:par>
                                <p:cTn id="81" presetID="53" presetClass="entr" presetSubtype="16"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animEffect transition="in" filter="fade">
                                      <p:cBhvr>
                                        <p:cTn id="85" dur="500"/>
                                        <p:tgtEl>
                                          <p:spTgt spid="68"/>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 calcmode="lin" valueType="num">
                                      <p:cBhvr>
                                        <p:cTn id="88" dur="500" fill="hold"/>
                                        <p:tgtEl>
                                          <p:spTgt spid="55"/>
                                        </p:tgtEl>
                                        <p:attrNameLst>
                                          <p:attrName>ppt_w</p:attrName>
                                        </p:attrNameLst>
                                      </p:cBhvr>
                                      <p:tavLst>
                                        <p:tav tm="0">
                                          <p:val>
                                            <p:fltVal val="0"/>
                                          </p:val>
                                        </p:tav>
                                        <p:tav tm="100000">
                                          <p:val>
                                            <p:strVal val="#ppt_w"/>
                                          </p:val>
                                        </p:tav>
                                      </p:tavLst>
                                    </p:anim>
                                    <p:anim calcmode="lin" valueType="num">
                                      <p:cBhvr>
                                        <p:cTn id="89" dur="500" fill="hold"/>
                                        <p:tgtEl>
                                          <p:spTgt spid="55"/>
                                        </p:tgtEl>
                                        <p:attrNameLst>
                                          <p:attrName>ppt_h</p:attrName>
                                        </p:attrNameLst>
                                      </p:cBhvr>
                                      <p:tavLst>
                                        <p:tav tm="0">
                                          <p:val>
                                            <p:fltVal val="0"/>
                                          </p:val>
                                        </p:tav>
                                        <p:tav tm="100000">
                                          <p:val>
                                            <p:strVal val="#ppt_h"/>
                                          </p:val>
                                        </p:tav>
                                      </p:tavLst>
                                    </p:anim>
                                    <p:animEffect transition="in" filter="fade">
                                      <p:cBhvr>
                                        <p:cTn id="90" dur="500"/>
                                        <p:tgtEl>
                                          <p:spTgt spid="55"/>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 calcmode="lin" valueType="num">
                                      <p:cBhvr>
                                        <p:cTn id="93" dur="500" fill="hold"/>
                                        <p:tgtEl>
                                          <p:spTgt spid="114"/>
                                        </p:tgtEl>
                                        <p:attrNameLst>
                                          <p:attrName>ppt_w</p:attrName>
                                        </p:attrNameLst>
                                      </p:cBhvr>
                                      <p:tavLst>
                                        <p:tav tm="0">
                                          <p:val>
                                            <p:fltVal val="0"/>
                                          </p:val>
                                        </p:tav>
                                        <p:tav tm="100000">
                                          <p:val>
                                            <p:strVal val="#ppt_w"/>
                                          </p:val>
                                        </p:tav>
                                      </p:tavLst>
                                    </p:anim>
                                    <p:anim calcmode="lin" valueType="num">
                                      <p:cBhvr>
                                        <p:cTn id="94" dur="500" fill="hold"/>
                                        <p:tgtEl>
                                          <p:spTgt spid="114"/>
                                        </p:tgtEl>
                                        <p:attrNameLst>
                                          <p:attrName>ppt_h</p:attrName>
                                        </p:attrNameLst>
                                      </p:cBhvr>
                                      <p:tavLst>
                                        <p:tav tm="0">
                                          <p:val>
                                            <p:fltVal val="0"/>
                                          </p:val>
                                        </p:tav>
                                        <p:tav tm="100000">
                                          <p:val>
                                            <p:strVal val="#ppt_h"/>
                                          </p:val>
                                        </p:tav>
                                      </p:tavLst>
                                    </p:anim>
                                    <p:animEffect transition="in" filter="fade">
                                      <p:cBhvr>
                                        <p:cTn id="95" dur="500"/>
                                        <p:tgtEl>
                                          <p:spTgt spid="11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15"/>
                                        </p:tgtEl>
                                        <p:attrNameLst>
                                          <p:attrName>style.visibility</p:attrName>
                                        </p:attrNameLst>
                                      </p:cBhvr>
                                      <p:to>
                                        <p:strVal val="visible"/>
                                      </p:to>
                                    </p:set>
                                    <p:anim calcmode="lin" valueType="num">
                                      <p:cBhvr>
                                        <p:cTn id="98" dur="500" fill="hold"/>
                                        <p:tgtEl>
                                          <p:spTgt spid="115"/>
                                        </p:tgtEl>
                                        <p:attrNameLst>
                                          <p:attrName>ppt_w</p:attrName>
                                        </p:attrNameLst>
                                      </p:cBhvr>
                                      <p:tavLst>
                                        <p:tav tm="0">
                                          <p:val>
                                            <p:fltVal val="0"/>
                                          </p:val>
                                        </p:tav>
                                        <p:tav tm="100000">
                                          <p:val>
                                            <p:strVal val="#ppt_w"/>
                                          </p:val>
                                        </p:tav>
                                      </p:tavLst>
                                    </p:anim>
                                    <p:anim calcmode="lin" valueType="num">
                                      <p:cBhvr>
                                        <p:cTn id="99" dur="500" fill="hold"/>
                                        <p:tgtEl>
                                          <p:spTgt spid="115"/>
                                        </p:tgtEl>
                                        <p:attrNameLst>
                                          <p:attrName>ppt_h</p:attrName>
                                        </p:attrNameLst>
                                      </p:cBhvr>
                                      <p:tavLst>
                                        <p:tav tm="0">
                                          <p:val>
                                            <p:fltVal val="0"/>
                                          </p:val>
                                        </p:tav>
                                        <p:tav tm="100000">
                                          <p:val>
                                            <p:strVal val="#ppt_h"/>
                                          </p:val>
                                        </p:tav>
                                      </p:tavLst>
                                    </p:anim>
                                    <p:animEffect transition="in" filter="fade">
                                      <p:cBhvr>
                                        <p:cTn id="100" dur="500"/>
                                        <p:tgtEl>
                                          <p:spTgt spid="115"/>
                                        </p:tgtEl>
                                      </p:cBhvr>
                                    </p:animEffect>
                                  </p:childTnLst>
                                </p:cTn>
                              </p:par>
                            </p:childTnLst>
                          </p:cTn>
                        </p:par>
                        <p:par>
                          <p:cTn id="101" fill="hold">
                            <p:stCondLst>
                              <p:cond delay="3500"/>
                            </p:stCondLst>
                            <p:childTnLst>
                              <p:par>
                                <p:cTn id="102" presetID="53" presetClass="entr" presetSubtype="16" fill="hold" grpId="0" nodeType="afterEffect">
                                  <p:stCondLst>
                                    <p:cond delay="0"/>
                                  </p:stCondLst>
                                  <p:childTnLst>
                                    <p:set>
                                      <p:cBhvr>
                                        <p:cTn id="103" dur="1" fill="hold">
                                          <p:stCondLst>
                                            <p:cond delay="0"/>
                                          </p:stCondLst>
                                        </p:cTn>
                                        <p:tgtEl>
                                          <p:spTgt spid="59"/>
                                        </p:tgtEl>
                                        <p:attrNameLst>
                                          <p:attrName>style.visibility</p:attrName>
                                        </p:attrNameLst>
                                      </p:cBhvr>
                                      <p:to>
                                        <p:strVal val="visible"/>
                                      </p:to>
                                    </p:set>
                                    <p:anim calcmode="lin" valueType="num">
                                      <p:cBhvr>
                                        <p:cTn id="104" dur="500" fill="hold"/>
                                        <p:tgtEl>
                                          <p:spTgt spid="59"/>
                                        </p:tgtEl>
                                        <p:attrNameLst>
                                          <p:attrName>ppt_w</p:attrName>
                                        </p:attrNameLst>
                                      </p:cBhvr>
                                      <p:tavLst>
                                        <p:tav tm="0">
                                          <p:val>
                                            <p:fltVal val="0"/>
                                          </p:val>
                                        </p:tav>
                                        <p:tav tm="100000">
                                          <p:val>
                                            <p:strVal val="#ppt_w"/>
                                          </p:val>
                                        </p:tav>
                                      </p:tavLst>
                                    </p:anim>
                                    <p:anim calcmode="lin" valueType="num">
                                      <p:cBhvr>
                                        <p:cTn id="105" dur="500" fill="hold"/>
                                        <p:tgtEl>
                                          <p:spTgt spid="59"/>
                                        </p:tgtEl>
                                        <p:attrNameLst>
                                          <p:attrName>ppt_h</p:attrName>
                                        </p:attrNameLst>
                                      </p:cBhvr>
                                      <p:tavLst>
                                        <p:tav tm="0">
                                          <p:val>
                                            <p:fltVal val="0"/>
                                          </p:val>
                                        </p:tav>
                                        <p:tav tm="100000">
                                          <p:val>
                                            <p:strVal val="#ppt_h"/>
                                          </p:val>
                                        </p:tav>
                                      </p:tavLst>
                                    </p:anim>
                                    <p:animEffect transition="in" filter="fade">
                                      <p:cBhvr>
                                        <p:cTn id="106" dur="500"/>
                                        <p:tgtEl>
                                          <p:spTgt spid="59"/>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61"/>
                                        </p:tgtEl>
                                        <p:attrNameLst>
                                          <p:attrName>style.visibility</p:attrName>
                                        </p:attrNameLst>
                                      </p:cBhvr>
                                      <p:to>
                                        <p:strVal val="visible"/>
                                      </p:to>
                                    </p:set>
                                    <p:anim calcmode="lin" valueType="num">
                                      <p:cBhvr>
                                        <p:cTn id="109" dur="500" fill="hold"/>
                                        <p:tgtEl>
                                          <p:spTgt spid="61"/>
                                        </p:tgtEl>
                                        <p:attrNameLst>
                                          <p:attrName>ppt_w</p:attrName>
                                        </p:attrNameLst>
                                      </p:cBhvr>
                                      <p:tavLst>
                                        <p:tav tm="0">
                                          <p:val>
                                            <p:fltVal val="0"/>
                                          </p:val>
                                        </p:tav>
                                        <p:tav tm="100000">
                                          <p:val>
                                            <p:strVal val="#ppt_w"/>
                                          </p:val>
                                        </p:tav>
                                      </p:tavLst>
                                    </p:anim>
                                    <p:anim calcmode="lin" valueType="num">
                                      <p:cBhvr>
                                        <p:cTn id="110" dur="500" fill="hold"/>
                                        <p:tgtEl>
                                          <p:spTgt spid="61"/>
                                        </p:tgtEl>
                                        <p:attrNameLst>
                                          <p:attrName>ppt_h</p:attrName>
                                        </p:attrNameLst>
                                      </p:cBhvr>
                                      <p:tavLst>
                                        <p:tav tm="0">
                                          <p:val>
                                            <p:fltVal val="0"/>
                                          </p:val>
                                        </p:tav>
                                        <p:tav tm="100000">
                                          <p:val>
                                            <p:strVal val="#ppt_h"/>
                                          </p:val>
                                        </p:tav>
                                      </p:tavLst>
                                    </p:anim>
                                    <p:animEffect transition="in" filter="fade">
                                      <p:cBhvr>
                                        <p:cTn id="111" dur="500"/>
                                        <p:tgtEl>
                                          <p:spTgt spid="61"/>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116"/>
                                        </p:tgtEl>
                                        <p:attrNameLst>
                                          <p:attrName>style.visibility</p:attrName>
                                        </p:attrNameLst>
                                      </p:cBhvr>
                                      <p:to>
                                        <p:strVal val="visible"/>
                                      </p:to>
                                    </p:set>
                                    <p:anim calcmode="lin" valueType="num">
                                      <p:cBhvr>
                                        <p:cTn id="114" dur="500" fill="hold"/>
                                        <p:tgtEl>
                                          <p:spTgt spid="116"/>
                                        </p:tgtEl>
                                        <p:attrNameLst>
                                          <p:attrName>ppt_w</p:attrName>
                                        </p:attrNameLst>
                                      </p:cBhvr>
                                      <p:tavLst>
                                        <p:tav tm="0">
                                          <p:val>
                                            <p:fltVal val="0"/>
                                          </p:val>
                                        </p:tav>
                                        <p:tav tm="100000">
                                          <p:val>
                                            <p:strVal val="#ppt_w"/>
                                          </p:val>
                                        </p:tav>
                                      </p:tavLst>
                                    </p:anim>
                                    <p:anim calcmode="lin" valueType="num">
                                      <p:cBhvr>
                                        <p:cTn id="115" dur="500" fill="hold"/>
                                        <p:tgtEl>
                                          <p:spTgt spid="116"/>
                                        </p:tgtEl>
                                        <p:attrNameLst>
                                          <p:attrName>ppt_h</p:attrName>
                                        </p:attrNameLst>
                                      </p:cBhvr>
                                      <p:tavLst>
                                        <p:tav tm="0">
                                          <p:val>
                                            <p:fltVal val="0"/>
                                          </p:val>
                                        </p:tav>
                                        <p:tav tm="100000">
                                          <p:val>
                                            <p:strVal val="#ppt_h"/>
                                          </p:val>
                                        </p:tav>
                                      </p:tavLst>
                                    </p:anim>
                                    <p:animEffect transition="in" filter="fade">
                                      <p:cBhvr>
                                        <p:cTn id="116" dur="500"/>
                                        <p:tgtEl>
                                          <p:spTgt spid="116"/>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17"/>
                                        </p:tgtEl>
                                        <p:attrNameLst>
                                          <p:attrName>style.visibility</p:attrName>
                                        </p:attrNameLst>
                                      </p:cBhvr>
                                      <p:to>
                                        <p:strVal val="visible"/>
                                      </p:to>
                                    </p:set>
                                    <p:anim calcmode="lin" valueType="num">
                                      <p:cBhvr>
                                        <p:cTn id="119" dur="500" fill="hold"/>
                                        <p:tgtEl>
                                          <p:spTgt spid="117"/>
                                        </p:tgtEl>
                                        <p:attrNameLst>
                                          <p:attrName>ppt_w</p:attrName>
                                        </p:attrNameLst>
                                      </p:cBhvr>
                                      <p:tavLst>
                                        <p:tav tm="0">
                                          <p:val>
                                            <p:fltVal val="0"/>
                                          </p:val>
                                        </p:tav>
                                        <p:tav tm="100000">
                                          <p:val>
                                            <p:strVal val="#ppt_w"/>
                                          </p:val>
                                        </p:tav>
                                      </p:tavLst>
                                    </p:anim>
                                    <p:anim calcmode="lin" valueType="num">
                                      <p:cBhvr>
                                        <p:cTn id="120" dur="500" fill="hold"/>
                                        <p:tgtEl>
                                          <p:spTgt spid="117"/>
                                        </p:tgtEl>
                                        <p:attrNameLst>
                                          <p:attrName>ppt_h</p:attrName>
                                        </p:attrNameLst>
                                      </p:cBhvr>
                                      <p:tavLst>
                                        <p:tav tm="0">
                                          <p:val>
                                            <p:fltVal val="0"/>
                                          </p:val>
                                        </p:tav>
                                        <p:tav tm="100000">
                                          <p:val>
                                            <p:strVal val="#ppt_h"/>
                                          </p:val>
                                        </p:tav>
                                      </p:tavLst>
                                    </p:anim>
                                    <p:animEffect transition="in" filter="fade">
                                      <p:cBhvr>
                                        <p:cTn id="121" dur="500"/>
                                        <p:tgtEl>
                                          <p:spTgt spid="11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2"/>
                                        </p:tgtEl>
                                        <p:attrNameLst>
                                          <p:attrName>style.visibility</p:attrName>
                                        </p:attrNameLst>
                                      </p:cBhvr>
                                      <p:to>
                                        <p:strVal val="visible"/>
                                      </p:to>
                                    </p:set>
                                    <p:anim calcmode="lin" valueType="num">
                                      <p:cBhvr>
                                        <p:cTn id="124" dur="500" fill="hold"/>
                                        <p:tgtEl>
                                          <p:spTgt spid="2"/>
                                        </p:tgtEl>
                                        <p:attrNameLst>
                                          <p:attrName>ppt_w</p:attrName>
                                        </p:attrNameLst>
                                      </p:cBhvr>
                                      <p:tavLst>
                                        <p:tav tm="0">
                                          <p:val>
                                            <p:fltVal val="0"/>
                                          </p:val>
                                        </p:tav>
                                        <p:tav tm="100000">
                                          <p:val>
                                            <p:strVal val="#ppt_w"/>
                                          </p:val>
                                        </p:tav>
                                      </p:tavLst>
                                    </p:anim>
                                    <p:anim calcmode="lin" valueType="num">
                                      <p:cBhvr>
                                        <p:cTn id="125" dur="500" fill="hold"/>
                                        <p:tgtEl>
                                          <p:spTgt spid="2"/>
                                        </p:tgtEl>
                                        <p:attrNameLst>
                                          <p:attrName>ppt_h</p:attrName>
                                        </p:attrNameLst>
                                      </p:cBhvr>
                                      <p:tavLst>
                                        <p:tav tm="0">
                                          <p:val>
                                            <p:fltVal val="0"/>
                                          </p:val>
                                        </p:tav>
                                        <p:tav tm="100000">
                                          <p:val>
                                            <p:strVal val="#ppt_h"/>
                                          </p:val>
                                        </p:tav>
                                      </p:tavLst>
                                    </p:anim>
                                    <p:animEffect transition="in" filter="fade">
                                      <p:cBhvr>
                                        <p:cTn id="126" dur="500"/>
                                        <p:tgtEl>
                                          <p:spTgt spid="2"/>
                                        </p:tgtEl>
                                      </p:cBhvr>
                                    </p:animEffect>
                                  </p:childTnLst>
                                </p:cTn>
                              </p:par>
                            </p:childTnLst>
                          </p:cTn>
                        </p:par>
                        <p:par>
                          <p:cTn id="127" fill="hold">
                            <p:stCondLst>
                              <p:cond delay="4000"/>
                            </p:stCondLst>
                            <p:childTnLst>
                              <p:par>
                                <p:cTn id="128" presetID="53" presetClass="entr" presetSubtype="16" fill="hold" grpId="0" nodeType="afterEffect">
                                  <p:stCondLst>
                                    <p:cond delay="0"/>
                                  </p:stCondLst>
                                  <p:childTnLst>
                                    <p:set>
                                      <p:cBhvr>
                                        <p:cTn id="129" dur="1" fill="hold">
                                          <p:stCondLst>
                                            <p:cond delay="0"/>
                                          </p:stCondLst>
                                        </p:cTn>
                                        <p:tgtEl>
                                          <p:spTgt spid="3"/>
                                        </p:tgtEl>
                                        <p:attrNameLst>
                                          <p:attrName>style.visibility</p:attrName>
                                        </p:attrNameLst>
                                      </p:cBhvr>
                                      <p:to>
                                        <p:strVal val="visible"/>
                                      </p:to>
                                    </p:set>
                                    <p:anim calcmode="lin" valueType="num">
                                      <p:cBhvr>
                                        <p:cTn id="130" dur="500" fill="hold"/>
                                        <p:tgtEl>
                                          <p:spTgt spid="3"/>
                                        </p:tgtEl>
                                        <p:attrNameLst>
                                          <p:attrName>ppt_w</p:attrName>
                                        </p:attrNameLst>
                                      </p:cBhvr>
                                      <p:tavLst>
                                        <p:tav tm="0">
                                          <p:val>
                                            <p:fltVal val="0"/>
                                          </p:val>
                                        </p:tav>
                                        <p:tav tm="100000">
                                          <p:val>
                                            <p:strVal val="#ppt_w"/>
                                          </p:val>
                                        </p:tav>
                                      </p:tavLst>
                                    </p:anim>
                                    <p:anim calcmode="lin" valueType="num">
                                      <p:cBhvr>
                                        <p:cTn id="131" dur="500" fill="hold"/>
                                        <p:tgtEl>
                                          <p:spTgt spid="3"/>
                                        </p:tgtEl>
                                        <p:attrNameLst>
                                          <p:attrName>ppt_h</p:attrName>
                                        </p:attrNameLst>
                                      </p:cBhvr>
                                      <p:tavLst>
                                        <p:tav tm="0">
                                          <p:val>
                                            <p:fltVal val="0"/>
                                          </p:val>
                                        </p:tav>
                                        <p:tav tm="100000">
                                          <p:val>
                                            <p:strVal val="#ppt_h"/>
                                          </p:val>
                                        </p:tav>
                                      </p:tavLst>
                                    </p:anim>
                                    <p:animEffect transition="in" filter="fade">
                                      <p:cBhvr>
                                        <p:cTn id="1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5" grpId="0" animBg="1"/>
      <p:bldP spid="58" grpId="0" animBg="1"/>
      <p:bldP spid="61" grpId="0" animBg="1"/>
      <p:bldP spid="73" grpId="0" animBg="1"/>
      <p:bldP spid="104" grpId="0"/>
      <p:bldP spid="105" grpId="0"/>
      <p:bldP spid="106" grpId="0"/>
      <p:bldP spid="107" grpId="0"/>
      <p:bldP spid="108" grpId="0"/>
      <p:bldP spid="109" grpId="0"/>
      <p:bldP spid="114" grpId="0"/>
      <p:bldP spid="115" grpId="0"/>
      <p:bldP spid="116" grpId="0"/>
      <p:bldP spid="117" grpId="0"/>
      <p:bldP spid="59" grpId="0" animBg="1"/>
      <p:bldP spid="60" grpId="0" animBg="1"/>
      <p:bldP spid="62" grpId="0" animBg="1"/>
      <p:bldP spid="65" grpId="0" animBg="1"/>
      <p:bldP spid="66" grpId="0" animBg="1"/>
      <p:bldP spid="68" grpId="0" animBg="1"/>
      <p:bldP spid="2"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323100"/>
            </a:xfrm>
            <a:prstGeom prst="rect">
              <a:avLst/>
            </a:prstGeom>
            <a:noFill/>
          </p:spPr>
          <p:txBody>
            <a:bodyPr wrap="square" lIns="68584" tIns="34292" rIns="68584" bIns="34292" rtlCol="0">
              <a:spAutoFit/>
            </a:bodyPr>
            <a:lstStyle/>
            <a:p>
              <a:pPr algn="ctr"/>
              <a:r>
                <a:rPr lang="en-US" sz="6000" b="1" dirty="0">
                  <a:solidFill>
                    <a:schemeClr val="tx2"/>
                  </a:solidFill>
                  <a:latin typeface="Lato Regular"/>
                  <a:cs typeface="Lato Regular"/>
                </a:rPr>
                <a:t>Challenges in Adopting AI in Libraries</a:t>
              </a:r>
              <a:endParaRPr lang="id-ID" sz="6000" b="1" dirty="0">
                <a:solidFill>
                  <a:schemeClr val="tx2"/>
                </a:solidFill>
                <a:latin typeface="Lato Regular"/>
                <a:cs typeface="Lato Regular"/>
              </a:endParaRP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Needs and knitting </a:t>
              </a:r>
              <a:r>
                <a:rPr lang="en-US" sz="2326" dirty="0">
                  <a:solidFill>
                    <a:schemeClr val="accent1"/>
                  </a:solidFill>
                  <a:latin typeface="Lato Light"/>
                  <a:cs typeface="Lato Light"/>
                </a:rPr>
                <a:t>for Better AI Adoption</a:t>
              </a:r>
            </a:p>
          </p:txBody>
        </p:sp>
      </p:grpSp>
      <p:sp>
        <p:nvSpPr>
          <p:cNvPr id="74" name="Freeform 1"/>
          <p:cNvSpPr>
            <a:spLocks noChangeArrowheads="1"/>
          </p:cNvSpPr>
          <p:nvPr/>
        </p:nvSpPr>
        <p:spPr bwMode="auto">
          <a:xfrm rot="5400000">
            <a:off x="11405456" y="3703495"/>
            <a:ext cx="5811793" cy="5099376"/>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4"/>
          </a:solidFill>
          <a:ln>
            <a:noFill/>
          </a:ln>
          <a:effectLst/>
        </p:spPr>
        <p:txBody>
          <a:bodyPr wrap="none" lIns="182875" tIns="91438" rIns="182875" bIns="91438" anchor="ctr"/>
          <a:lstStyle/>
          <a:p>
            <a:endParaRPr lang="en-US" sz="2107" dirty="0"/>
          </a:p>
        </p:txBody>
      </p:sp>
      <p:sp>
        <p:nvSpPr>
          <p:cNvPr id="75" name="Freeform 1"/>
          <p:cNvSpPr>
            <a:spLocks noChangeArrowheads="1"/>
          </p:cNvSpPr>
          <p:nvPr/>
        </p:nvSpPr>
        <p:spPr bwMode="auto">
          <a:xfrm rot="5594423" flipV="1">
            <a:off x="1060961" y="3575288"/>
            <a:ext cx="5811793" cy="5101519"/>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1"/>
          </a:solidFill>
          <a:ln>
            <a:noFill/>
          </a:ln>
          <a:effectLst/>
        </p:spPr>
        <p:txBody>
          <a:bodyPr wrap="none" lIns="182875" tIns="91438" rIns="182875" bIns="91438" anchor="ctr"/>
          <a:lstStyle/>
          <a:p>
            <a:endParaRPr lang="en-US" sz="2107" dirty="0"/>
          </a:p>
        </p:txBody>
      </p:sp>
      <p:sp>
        <p:nvSpPr>
          <p:cNvPr id="76" name="TextBox 75"/>
          <p:cNvSpPr txBox="1"/>
          <p:nvPr/>
        </p:nvSpPr>
        <p:spPr>
          <a:xfrm rot="19389">
            <a:off x="4430627" y="5935589"/>
            <a:ext cx="2416827" cy="392547"/>
          </a:xfrm>
          <a:prstGeom prst="rect">
            <a:avLst/>
          </a:prstGeom>
          <a:noFill/>
        </p:spPr>
        <p:txBody>
          <a:bodyPr wrap="square" lIns="68584" tIns="34292" rIns="68584" bIns="34292" rtlCol="0">
            <a:spAutoFit/>
          </a:bodyPr>
          <a:lstStyle/>
          <a:p>
            <a:pPr algn="ctr"/>
            <a:r>
              <a:rPr lang="en-US" sz="2101" b="1" dirty="0">
                <a:solidFill>
                  <a:schemeClr val="bg1"/>
                </a:solidFill>
                <a:latin typeface="Lato Regular"/>
                <a:cs typeface="Lato Regular"/>
              </a:rPr>
              <a:t>Good Ideas</a:t>
            </a:r>
            <a:endParaRPr lang="id-ID" sz="2101" b="1" dirty="0">
              <a:solidFill>
                <a:schemeClr val="bg1"/>
              </a:solidFill>
              <a:latin typeface="Lato Regular"/>
              <a:cs typeface="Lato Regular"/>
            </a:endParaRPr>
          </a:p>
        </p:txBody>
      </p:sp>
      <p:sp>
        <p:nvSpPr>
          <p:cNvPr id="145" name="TextBox 144"/>
          <p:cNvSpPr txBox="1"/>
          <p:nvPr/>
        </p:nvSpPr>
        <p:spPr>
          <a:xfrm>
            <a:off x="11456412" y="5970123"/>
            <a:ext cx="2416827" cy="392547"/>
          </a:xfrm>
          <a:prstGeom prst="rect">
            <a:avLst/>
          </a:prstGeom>
          <a:noFill/>
        </p:spPr>
        <p:txBody>
          <a:bodyPr wrap="square" lIns="68584" tIns="34292" rIns="68584" bIns="34292" rtlCol="0">
            <a:spAutoFit/>
          </a:bodyPr>
          <a:lstStyle/>
          <a:p>
            <a:pPr algn="ctr"/>
            <a:r>
              <a:rPr lang="en-US" sz="2101" b="1" dirty="0">
                <a:solidFill>
                  <a:schemeClr val="bg1"/>
                </a:solidFill>
                <a:latin typeface="Lato Regular"/>
                <a:cs typeface="Lato Regular"/>
              </a:rPr>
              <a:t>Education</a:t>
            </a:r>
            <a:endParaRPr lang="id-ID" sz="2101" b="1" dirty="0">
              <a:solidFill>
                <a:schemeClr val="bg1"/>
              </a:solidFill>
              <a:latin typeface="Lato Regular"/>
              <a:cs typeface="Lato Regular"/>
            </a:endParaRPr>
          </a:p>
        </p:txBody>
      </p:sp>
      <p:sp>
        <p:nvSpPr>
          <p:cNvPr id="146" name="TextBox 145"/>
          <p:cNvSpPr txBox="1"/>
          <p:nvPr/>
        </p:nvSpPr>
        <p:spPr>
          <a:xfrm>
            <a:off x="3961281" y="4450313"/>
            <a:ext cx="3846259" cy="717765"/>
          </a:xfrm>
          <a:prstGeom prst="rect">
            <a:avLst/>
          </a:prstGeom>
          <a:noFill/>
        </p:spPr>
        <p:txBody>
          <a:bodyPr wrap="square" lIns="68584" tIns="34292" rIns="68584" bIns="34292" rtlCol="0">
            <a:spAutoFit/>
          </a:bodyPr>
          <a:lstStyle/>
          <a:p>
            <a:r>
              <a:rPr lang="en-US" sz="2107" b="1" dirty="0">
                <a:solidFill>
                  <a:schemeClr val="tx2"/>
                </a:solidFill>
                <a:latin typeface="Lato Regular"/>
                <a:cs typeface="Lato Regular"/>
              </a:rPr>
              <a:t>Personality and Technology resistance</a:t>
            </a:r>
            <a:endParaRPr lang="id-ID" sz="2107" b="1" dirty="0">
              <a:solidFill>
                <a:schemeClr val="tx2"/>
              </a:solidFill>
              <a:latin typeface="Lato Regular"/>
              <a:cs typeface="Lato Regular"/>
            </a:endParaRPr>
          </a:p>
        </p:txBody>
      </p:sp>
      <p:sp>
        <p:nvSpPr>
          <p:cNvPr id="147" name="Freeform 2"/>
          <p:cNvSpPr>
            <a:spLocks noChangeArrowheads="1"/>
          </p:cNvSpPr>
          <p:nvPr/>
        </p:nvSpPr>
        <p:spPr bwMode="auto">
          <a:xfrm>
            <a:off x="6645206" y="6240953"/>
            <a:ext cx="1412012" cy="916147"/>
          </a:xfrm>
          <a:custGeom>
            <a:avLst/>
            <a:gdLst>
              <a:gd name="T0" fmla="*/ 1514 w 2315"/>
              <a:gd name="T1" fmla="*/ 1502 h 1503"/>
              <a:gd name="T2" fmla="*/ 1514 w 2315"/>
              <a:gd name="T3" fmla="*/ 1502 h 1503"/>
              <a:gd name="T4" fmla="*/ 543 w 2315"/>
              <a:gd name="T5" fmla="*/ 1189 h 1503"/>
              <a:gd name="T6" fmla="*/ 15 w 2315"/>
              <a:gd name="T7" fmla="*/ 472 h 1503"/>
              <a:gd name="T8" fmla="*/ 50 w 2315"/>
              <a:gd name="T9" fmla="*/ 353 h 1503"/>
              <a:gd name="T10" fmla="*/ 1024 w 2315"/>
              <a:gd name="T11" fmla="*/ 0 h 1503"/>
              <a:gd name="T12" fmla="*/ 1093 w 2315"/>
              <a:gd name="T13" fmla="*/ 0 h 1503"/>
              <a:gd name="T14" fmla="*/ 2277 w 2315"/>
              <a:gd name="T15" fmla="*/ 572 h 1503"/>
              <a:gd name="T16" fmla="*/ 2295 w 2315"/>
              <a:gd name="T17" fmla="*/ 689 h 1503"/>
              <a:gd name="T18" fmla="*/ 2142 w 2315"/>
              <a:gd name="T19" fmla="*/ 1338 h 1503"/>
              <a:gd name="T20" fmla="*/ 2062 w 2315"/>
              <a:gd name="T21" fmla="*/ 1433 h 1503"/>
              <a:gd name="T22" fmla="*/ 1514 w 2315"/>
              <a:gd name="T23" fmla="*/ 1502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5" h="1503">
                <a:moveTo>
                  <a:pt x="1514" y="1502"/>
                </a:moveTo>
                <a:lnTo>
                  <a:pt x="1514" y="1502"/>
                </a:lnTo>
                <a:cubicBezTo>
                  <a:pt x="1141" y="1502"/>
                  <a:pt x="812" y="1396"/>
                  <a:pt x="543" y="1189"/>
                </a:cubicBezTo>
                <a:cubicBezTo>
                  <a:pt x="312" y="1012"/>
                  <a:pt x="129" y="766"/>
                  <a:pt x="15" y="472"/>
                </a:cubicBezTo>
                <a:cubicBezTo>
                  <a:pt x="0" y="430"/>
                  <a:pt x="13" y="379"/>
                  <a:pt x="50" y="353"/>
                </a:cubicBezTo>
                <a:cubicBezTo>
                  <a:pt x="365" y="117"/>
                  <a:pt x="693" y="0"/>
                  <a:pt x="1024" y="0"/>
                </a:cubicBezTo>
                <a:cubicBezTo>
                  <a:pt x="1048" y="0"/>
                  <a:pt x="1072" y="0"/>
                  <a:pt x="1093" y="0"/>
                </a:cubicBezTo>
                <a:cubicBezTo>
                  <a:pt x="1729" y="32"/>
                  <a:pt x="2192" y="482"/>
                  <a:pt x="2277" y="572"/>
                </a:cubicBezTo>
                <a:cubicBezTo>
                  <a:pt x="2309" y="604"/>
                  <a:pt x="2314" y="649"/>
                  <a:pt x="2295" y="689"/>
                </a:cubicBezTo>
                <a:cubicBezTo>
                  <a:pt x="2182" y="922"/>
                  <a:pt x="2150" y="1168"/>
                  <a:pt x="2142" y="1338"/>
                </a:cubicBezTo>
                <a:cubicBezTo>
                  <a:pt x="2142" y="1383"/>
                  <a:pt x="2107" y="1423"/>
                  <a:pt x="2062" y="1433"/>
                </a:cubicBezTo>
                <a:cubicBezTo>
                  <a:pt x="1872" y="1478"/>
                  <a:pt x="1689" y="1502"/>
                  <a:pt x="1514" y="1502"/>
                </a:cubicBezTo>
              </a:path>
            </a:pathLst>
          </a:custGeom>
          <a:solidFill>
            <a:schemeClr val="accent4"/>
          </a:solidFill>
          <a:ln>
            <a:noFill/>
          </a:ln>
          <a:effectLst/>
        </p:spPr>
        <p:txBody>
          <a:bodyPr wrap="none" anchor="ctr"/>
          <a:lstStyle/>
          <a:p>
            <a:endParaRPr lang="en-US" sz="2107" dirty="0"/>
          </a:p>
        </p:txBody>
      </p:sp>
      <p:sp>
        <p:nvSpPr>
          <p:cNvPr id="148" name="Freeform 3"/>
          <p:cNvSpPr>
            <a:spLocks noChangeArrowheads="1"/>
          </p:cNvSpPr>
          <p:nvPr/>
        </p:nvSpPr>
        <p:spPr bwMode="auto">
          <a:xfrm>
            <a:off x="6575144" y="6176284"/>
            <a:ext cx="1552135" cy="1042790"/>
          </a:xfrm>
          <a:custGeom>
            <a:avLst/>
            <a:gdLst>
              <a:gd name="T0" fmla="*/ 1139 w 2544"/>
              <a:gd name="T1" fmla="*/ 207 h 1709"/>
              <a:gd name="T2" fmla="*/ 1139 w 2544"/>
              <a:gd name="T3" fmla="*/ 207 h 1709"/>
              <a:gd name="T4" fmla="*/ 1203 w 2544"/>
              <a:gd name="T5" fmla="*/ 207 h 1709"/>
              <a:gd name="T6" fmla="*/ 2318 w 2544"/>
              <a:gd name="T7" fmla="*/ 747 h 1709"/>
              <a:gd name="T8" fmla="*/ 2153 w 2544"/>
              <a:gd name="T9" fmla="*/ 1436 h 1709"/>
              <a:gd name="T10" fmla="*/ 1629 w 2544"/>
              <a:gd name="T11" fmla="*/ 1501 h 1709"/>
              <a:gd name="T12" fmla="*/ 228 w 2544"/>
              <a:gd name="T13" fmla="*/ 538 h 1709"/>
              <a:gd name="T14" fmla="*/ 1139 w 2544"/>
              <a:gd name="T15" fmla="*/ 207 h 1709"/>
              <a:gd name="T16" fmla="*/ 1139 w 2544"/>
              <a:gd name="T17" fmla="*/ 0 h 1709"/>
              <a:gd name="T18" fmla="*/ 1139 w 2544"/>
              <a:gd name="T19" fmla="*/ 0 h 1709"/>
              <a:gd name="T20" fmla="*/ 104 w 2544"/>
              <a:gd name="T21" fmla="*/ 371 h 1709"/>
              <a:gd name="T22" fmla="*/ 35 w 2544"/>
              <a:gd name="T23" fmla="*/ 612 h 1709"/>
              <a:gd name="T24" fmla="*/ 594 w 2544"/>
              <a:gd name="T25" fmla="*/ 1375 h 1709"/>
              <a:gd name="T26" fmla="*/ 1629 w 2544"/>
              <a:gd name="T27" fmla="*/ 1708 h 1709"/>
              <a:gd name="T28" fmla="*/ 2204 w 2544"/>
              <a:gd name="T29" fmla="*/ 1637 h 1709"/>
              <a:gd name="T30" fmla="*/ 2360 w 2544"/>
              <a:gd name="T31" fmla="*/ 1444 h 1709"/>
              <a:gd name="T32" fmla="*/ 2503 w 2544"/>
              <a:gd name="T33" fmla="*/ 837 h 1709"/>
              <a:gd name="T34" fmla="*/ 2469 w 2544"/>
              <a:gd name="T35" fmla="*/ 604 h 1709"/>
              <a:gd name="T36" fmla="*/ 1214 w 2544"/>
              <a:gd name="T37" fmla="*/ 0 h 1709"/>
              <a:gd name="T38" fmla="*/ 1139 w 2544"/>
              <a:gd name="T39" fmla="*/ 0 h 1709"/>
              <a:gd name="T40" fmla="*/ 1139 w 2544"/>
              <a:gd name="T41" fmla="*/ 2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4" h="1709">
                <a:moveTo>
                  <a:pt x="1139" y="207"/>
                </a:moveTo>
                <a:lnTo>
                  <a:pt x="1139" y="207"/>
                </a:lnTo>
                <a:cubicBezTo>
                  <a:pt x="1160" y="207"/>
                  <a:pt x="1181" y="207"/>
                  <a:pt x="1203" y="207"/>
                </a:cubicBezTo>
                <a:cubicBezTo>
                  <a:pt x="1804" y="236"/>
                  <a:pt x="2246" y="673"/>
                  <a:pt x="2318" y="747"/>
                </a:cubicBezTo>
                <a:cubicBezTo>
                  <a:pt x="2196" y="993"/>
                  <a:pt x="2161" y="1258"/>
                  <a:pt x="2153" y="1436"/>
                </a:cubicBezTo>
                <a:cubicBezTo>
                  <a:pt x="1965" y="1480"/>
                  <a:pt x="1791" y="1501"/>
                  <a:pt x="1629" y="1501"/>
                </a:cubicBezTo>
                <a:cubicBezTo>
                  <a:pt x="877" y="1501"/>
                  <a:pt x="427" y="1046"/>
                  <a:pt x="228" y="538"/>
                </a:cubicBezTo>
                <a:cubicBezTo>
                  <a:pt x="522" y="318"/>
                  <a:pt x="829" y="207"/>
                  <a:pt x="1139" y="207"/>
                </a:cubicBezTo>
                <a:lnTo>
                  <a:pt x="1139" y="0"/>
                </a:lnTo>
                <a:lnTo>
                  <a:pt x="1139" y="0"/>
                </a:lnTo>
                <a:cubicBezTo>
                  <a:pt x="784" y="0"/>
                  <a:pt x="435" y="125"/>
                  <a:pt x="104" y="371"/>
                </a:cubicBezTo>
                <a:cubicBezTo>
                  <a:pt x="30" y="426"/>
                  <a:pt x="0" y="527"/>
                  <a:pt x="35" y="612"/>
                </a:cubicBezTo>
                <a:cubicBezTo>
                  <a:pt x="157" y="924"/>
                  <a:pt x="350" y="1187"/>
                  <a:pt x="594" y="1375"/>
                </a:cubicBezTo>
                <a:cubicBezTo>
                  <a:pt x="885" y="1597"/>
                  <a:pt x="1232" y="1708"/>
                  <a:pt x="1629" y="1708"/>
                </a:cubicBezTo>
                <a:cubicBezTo>
                  <a:pt x="1812" y="1708"/>
                  <a:pt x="2002" y="1684"/>
                  <a:pt x="2204" y="1637"/>
                </a:cubicBezTo>
                <a:cubicBezTo>
                  <a:pt x="2294" y="1616"/>
                  <a:pt x="2357" y="1536"/>
                  <a:pt x="2360" y="1444"/>
                </a:cubicBezTo>
                <a:cubicBezTo>
                  <a:pt x="2368" y="1287"/>
                  <a:pt x="2397" y="1054"/>
                  <a:pt x="2503" y="837"/>
                </a:cubicBezTo>
                <a:cubicBezTo>
                  <a:pt x="2543" y="760"/>
                  <a:pt x="2527" y="665"/>
                  <a:pt x="2469" y="604"/>
                </a:cubicBezTo>
                <a:cubicBezTo>
                  <a:pt x="2376" y="508"/>
                  <a:pt x="1889" y="32"/>
                  <a:pt x="1214" y="0"/>
                </a:cubicBezTo>
                <a:cubicBezTo>
                  <a:pt x="1189" y="0"/>
                  <a:pt x="1166" y="0"/>
                  <a:pt x="1139" y="0"/>
                </a:cubicBezTo>
                <a:lnTo>
                  <a:pt x="1139" y="207"/>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149" name="Freeform 4"/>
          <p:cNvSpPr>
            <a:spLocks noChangeArrowheads="1"/>
          </p:cNvSpPr>
          <p:nvPr/>
        </p:nvSpPr>
        <p:spPr bwMode="auto">
          <a:xfrm>
            <a:off x="6569755" y="4470634"/>
            <a:ext cx="3201279" cy="2101749"/>
          </a:xfrm>
          <a:custGeom>
            <a:avLst/>
            <a:gdLst>
              <a:gd name="T0" fmla="*/ 2449 w 5244"/>
              <a:gd name="T1" fmla="*/ 3443 h 3444"/>
              <a:gd name="T2" fmla="*/ 2449 w 5244"/>
              <a:gd name="T3" fmla="*/ 3443 h 3444"/>
              <a:gd name="T4" fmla="*/ 2378 w 5244"/>
              <a:gd name="T5" fmla="*/ 3414 h 3444"/>
              <a:gd name="T6" fmla="*/ 1221 w 5244"/>
              <a:gd name="T7" fmla="*/ 2876 h 3444"/>
              <a:gd name="T8" fmla="*/ 1149 w 5244"/>
              <a:gd name="T9" fmla="*/ 2876 h 3444"/>
              <a:gd name="T10" fmla="*/ 225 w 5244"/>
              <a:gd name="T11" fmla="*/ 3188 h 3444"/>
              <a:gd name="T12" fmla="*/ 167 w 5244"/>
              <a:gd name="T13" fmla="*/ 3207 h 3444"/>
              <a:gd name="T14" fmla="*/ 129 w 5244"/>
              <a:gd name="T15" fmla="*/ 3199 h 3444"/>
              <a:gd name="T16" fmla="*/ 66 w 5244"/>
              <a:gd name="T17" fmla="*/ 3128 h 3444"/>
              <a:gd name="T18" fmla="*/ 24 w 5244"/>
              <a:gd name="T19" fmla="*/ 2524 h 3444"/>
              <a:gd name="T20" fmla="*/ 678 w 5244"/>
              <a:gd name="T21" fmla="*/ 1366 h 3444"/>
              <a:gd name="T22" fmla="*/ 1194 w 5244"/>
              <a:gd name="T23" fmla="*/ 474 h 3444"/>
              <a:gd name="T24" fmla="*/ 2333 w 5244"/>
              <a:gd name="T25" fmla="*/ 0 h 3444"/>
              <a:gd name="T26" fmla="*/ 2336 w 5244"/>
              <a:gd name="T27" fmla="*/ 0 h 3444"/>
              <a:gd name="T28" fmla="*/ 2362 w 5244"/>
              <a:gd name="T29" fmla="*/ 5 h 3444"/>
              <a:gd name="T30" fmla="*/ 3377 w 5244"/>
              <a:gd name="T31" fmla="*/ 628 h 3444"/>
              <a:gd name="T32" fmla="*/ 3753 w 5244"/>
              <a:gd name="T33" fmla="*/ 1150 h 3444"/>
              <a:gd name="T34" fmla="*/ 3755 w 5244"/>
              <a:gd name="T35" fmla="*/ 1152 h 3444"/>
              <a:gd name="T36" fmla="*/ 3763 w 5244"/>
              <a:gd name="T37" fmla="*/ 1157 h 3444"/>
              <a:gd name="T38" fmla="*/ 3766 w 5244"/>
              <a:gd name="T39" fmla="*/ 1155 h 3444"/>
              <a:gd name="T40" fmla="*/ 4248 w 5244"/>
              <a:gd name="T41" fmla="*/ 1057 h 3444"/>
              <a:gd name="T42" fmla="*/ 4918 w 5244"/>
              <a:gd name="T43" fmla="*/ 1269 h 3444"/>
              <a:gd name="T44" fmla="*/ 5151 w 5244"/>
              <a:gd name="T45" fmla="*/ 2055 h 3444"/>
              <a:gd name="T46" fmla="*/ 4311 w 5244"/>
              <a:gd name="T47" fmla="*/ 2860 h 3444"/>
              <a:gd name="T48" fmla="*/ 3638 w 5244"/>
              <a:gd name="T49" fmla="*/ 2958 h 3444"/>
              <a:gd name="T50" fmla="*/ 3615 w 5244"/>
              <a:gd name="T51" fmla="*/ 2958 h 3444"/>
              <a:gd name="T52" fmla="*/ 3615 w 5244"/>
              <a:gd name="T53" fmla="*/ 2958 h 3444"/>
              <a:gd name="T54" fmla="*/ 3612 w 5244"/>
              <a:gd name="T55" fmla="*/ 2958 h 3444"/>
              <a:gd name="T56" fmla="*/ 3601 w 5244"/>
              <a:gd name="T57" fmla="*/ 2958 h 3444"/>
              <a:gd name="T58" fmla="*/ 3591 w 5244"/>
              <a:gd name="T59" fmla="*/ 2958 h 3444"/>
              <a:gd name="T60" fmla="*/ 3363 w 5244"/>
              <a:gd name="T61" fmla="*/ 2979 h 3444"/>
              <a:gd name="T62" fmla="*/ 3358 w 5244"/>
              <a:gd name="T63" fmla="*/ 2979 h 3444"/>
              <a:gd name="T64" fmla="*/ 2555 w 5244"/>
              <a:gd name="T65" fmla="*/ 3371 h 3444"/>
              <a:gd name="T66" fmla="*/ 2532 w 5244"/>
              <a:gd name="T67" fmla="*/ 3403 h 3444"/>
              <a:gd name="T68" fmla="*/ 2457 w 5244"/>
              <a:gd name="T69" fmla="*/ 3443 h 3444"/>
              <a:gd name="T70" fmla="*/ 2449 w 5244"/>
              <a:gd name="T71" fmla="*/ 3443 h 3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44" h="3444">
                <a:moveTo>
                  <a:pt x="2449" y="3443"/>
                </a:moveTo>
                <a:lnTo>
                  <a:pt x="2449" y="3443"/>
                </a:lnTo>
                <a:cubicBezTo>
                  <a:pt x="2423" y="3443"/>
                  <a:pt x="2397" y="3432"/>
                  <a:pt x="2378" y="3414"/>
                </a:cubicBezTo>
                <a:cubicBezTo>
                  <a:pt x="2222" y="3263"/>
                  <a:pt x="1795" y="2905"/>
                  <a:pt x="1221" y="2876"/>
                </a:cubicBezTo>
                <a:cubicBezTo>
                  <a:pt x="1197" y="2876"/>
                  <a:pt x="1173" y="2876"/>
                  <a:pt x="1149" y="2876"/>
                </a:cubicBezTo>
                <a:cubicBezTo>
                  <a:pt x="834" y="2876"/>
                  <a:pt x="522" y="2979"/>
                  <a:pt x="225" y="3188"/>
                </a:cubicBezTo>
                <a:cubicBezTo>
                  <a:pt x="206" y="3199"/>
                  <a:pt x="188" y="3207"/>
                  <a:pt x="167" y="3207"/>
                </a:cubicBezTo>
                <a:cubicBezTo>
                  <a:pt x="154" y="3207"/>
                  <a:pt x="140" y="3204"/>
                  <a:pt x="129" y="3199"/>
                </a:cubicBezTo>
                <a:cubicBezTo>
                  <a:pt x="98" y="3186"/>
                  <a:pt x="74" y="3159"/>
                  <a:pt x="66" y="3128"/>
                </a:cubicBezTo>
                <a:cubicBezTo>
                  <a:pt x="16" y="2921"/>
                  <a:pt x="0" y="2712"/>
                  <a:pt x="24" y="2524"/>
                </a:cubicBezTo>
                <a:cubicBezTo>
                  <a:pt x="111" y="1817"/>
                  <a:pt x="522" y="1472"/>
                  <a:pt x="678" y="1366"/>
                </a:cubicBezTo>
                <a:cubicBezTo>
                  <a:pt x="678" y="1224"/>
                  <a:pt x="739" y="906"/>
                  <a:pt x="1194" y="474"/>
                </a:cubicBezTo>
                <a:cubicBezTo>
                  <a:pt x="1610" y="82"/>
                  <a:pt x="2087" y="11"/>
                  <a:pt x="2333" y="0"/>
                </a:cubicBezTo>
                <a:cubicBezTo>
                  <a:pt x="2333" y="0"/>
                  <a:pt x="2333" y="0"/>
                  <a:pt x="2336" y="0"/>
                </a:cubicBezTo>
                <a:cubicBezTo>
                  <a:pt x="2344" y="0"/>
                  <a:pt x="2354" y="3"/>
                  <a:pt x="2362" y="5"/>
                </a:cubicBezTo>
                <a:cubicBezTo>
                  <a:pt x="2741" y="103"/>
                  <a:pt x="3082" y="313"/>
                  <a:pt x="3377" y="628"/>
                </a:cubicBezTo>
                <a:cubicBezTo>
                  <a:pt x="3609" y="877"/>
                  <a:pt x="3731" y="1104"/>
                  <a:pt x="3753" y="1150"/>
                </a:cubicBezTo>
                <a:cubicBezTo>
                  <a:pt x="3753" y="1150"/>
                  <a:pt x="3755" y="1150"/>
                  <a:pt x="3755" y="1152"/>
                </a:cubicBezTo>
                <a:cubicBezTo>
                  <a:pt x="3758" y="1157"/>
                  <a:pt x="3760" y="1157"/>
                  <a:pt x="3763" y="1157"/>
                </a:cubicBezTo>
                <a:cubicBezTo>
                  <a:pt x="3763" y="1157"/>
                  <a:pt x="3766" y="1157"/>
                  <a:pt x="3766" y="1155"/>
                </a:cubicBezTo>
                <a:cubicBezTo>
                  <a:pt x="3901" y="1091"/>
                  <a:pt x="4070" y="1057"/>
                  <a:pt x="4248" y="1057"/>
                </a:cubicBezTo>
                <a:cubicBezTo>
                  <a:pt x="4510" y="1057"/>
                  <a:pt x="4748" y="1134"/>
                  <a:pt x="4918" y="1269"/>
                </a:cubicBezTo>
                <a:cubicBezTo>
                  <a:pt x="5076" y="1393"/>
                  <a:pt x="5243" y="1631"/>
                  <a:pt x="5151" y="2055"/>
                </a:cubicBezTo>
                <a:cubicBezTo>
                  <a:pt x="5063" y="2444"/>
                  <a:pt x="4780" y="2714"/>
                  <a:pt x="4311" y="2860"/>
                </a:cubicBezTo>
                <a:cubicBezTo>
                  <a:pt x="4007" y="2950"/>
                  <a:pt x="3720" y="2958"/>
                  <a:pt x="3638" y="2958"/>
                </a:cubicBezTo>
                <a:cubicBezTo>
                  <a:pt x="3628" y="2958"/>
                  <a:pt x="3620" y="2958"/>
                  <a:pt x="3615" y="2958"/>
                </a:cubicBezTo>
                <a:lnTo>
                  <a:pt x="3615" y="2958"/>
                </a:lnTo>
                <a:lnTo>
                  <a:pt x="3612" y="2958"/>
                </a:lnTo>
                <a:cubicBezTo>
                  <a:pt x="3609" y="2958"/>
                  <a:pt x="3604" y="2958"/>
                  <a:pt x="3601" y="2958"/>
                </a:cubicBezTo>
                <a:cubicBezTo>
                  <a:pt x="3596" y="2958"/>
                  <a:pt x="3594" y="2958"/>
                  <a:pt x="3591" y="2958"/>
                </a:cubicBezTo>
                <a:cubicBezTo>
                  <a:pt x="3488" y="2961"/>
                  <a:pt x="3366" y="2979"/>
                  <a:pt x="3363" y="2979"/>
                </a:cubicBezTo>
                <a:cubicBezTo>
                  <a:pt x="3360" y="2979"/>
                  <a:pt x="3360" y="2979"/>
                  <a:pt x="3358" y="2979"/>
                </a:cubicBezTo>
                <a:cubicBezTo>
                  <a:pt x="3011" y="3011"/>
                  <a:pt x="2744" y="3144"/>
                  <a:pt x="2555" y="3371"/>
                </a:cubicBezTo>
                <a:cubicBezTo>
                  <a:pt x="2547" y="3382"/>
                  <a:pt x="2539" y="3392"/>
                  <a:pt x="2532" y="3403"/>
                </a:cubicBezTo>
                <a:cubicBezTo>
                  <a:pt x="2513" y="3427"/>
                  <a:pt x="2487" y="3440"/>
                  <a:pt x="2457" y="3443"/>
                </a:cubicBezTo>
                <a:cubicBezTo>
                  <a:pt x="2455" y="3443"/>
                  <a:pt x="2452" y="3443"/>
                  <a:pt x="2449" y="3443"/>
                </a:cubicBezTo>
              </a:path>
            </a:pathLst>
          </a:custGeom>
          <a:solidFill>
            <a:schemeClr val="accent2"/>
          </a:solidFill>
          <a:ln>
            <a:noFill/>
          </a:ln>
          <a:effectLst/>
        </p:spPr>
        <p:txBody>
          <a:bodyPr wrap="none" anchor="ctr"/>
          <a:lstStyle/>
          <a:p>
            <a:endParaRPr lang="en-US" sz="2107" dirty="0"/>
          </a:p>
        </p:txBody>
      </p:sp>
      <p:sp>
        <p:nvSpPr>
          <p:cNvPr id="150" name="Freeform 5"/>
          <p:cNvSpPr>
            <a:spLocks noChangeArrowheads="1"/>
          </p:cNvSpPr>
          <p:nvPr/>
        </p:nvSpPr>
        <p:spPr bwMode="auto">
          <a:xfrm>
            <a:off x="6505083" y="4408659"/>
            <a:ext cx="3333318" cy="2228392"/>
          </a:xfrm>
          <a:custGeom>
            <a:avLst/>
            <a:gdLst>
              <a:gd name="T0" fmla="*/ 2439 w 5461"/>
              <a:gd name="T1" fmla="*/ 209 h 3650"/>
              <a:gd name="T2" fmla="*/ 2439 w 5461"/>
              <a:gd name="T3" fmla="*/ 209 h 3650"/>
              <a:gd name="T4" fmla="*/ 3405 w 5461"/>
              <a:gd name="T5" fmla="*/ 800 h 3650"/>
              <a:gd name="T6" fmla="*/ 3763 w 5461"/>
              <a:gd name="T7" fmla="*/ 1300 h 3650"/>
              <a:gd name="T8" fmla="*/ 3866 w 5461"/>
              <a:gd name="T9" fmla="*/ 1364 h 3650"/>
              <a:gd name="T10" fmla="*/ 3914 w 5461"/>
              <a:gd name="T11" fmla="*/ 1353 h 3650"/>
              <a:gd name="T12" fmla="*/ 4351 w 5461"/>
              <a:gd name="T13" fmla="*/ 1263 h 3650"/>
              <a:gd name="T14" fmla="*/ 4957 w 5461"/>
              <a:gd name="T15" fmla="*/ 1451 h 3650"/>
              <a:gd name="T16" fmla="*/ 5153 w 5461"/>
              <a:gd name="T17" fmla="*/ 2137 h 3650"/>
              <a:gd name="T18" fmla="*/ 4383 w 5461"/>
              <a:gd name="T19" fmla="*/ 2862 h 3650"/>
              <a:gd name="T20" fmla="*/ 3741 w 5461"/>
              <a:gd name="T21" fmla="*/ 2958 h 3650"/>
              <a:gd name="T22" fmla="*/ 3720 w 5461"/>
              <a:gd name="T23" fmla="*/ 2958 h 3650"/>
              <a:gd name="T24" fmla="*/ 3718 w 5461"/>
              <a:gd name="T25" fmla="*/ 2958 h 3650"/>
              <a:gd name="T26" fmla="*/ 3704 w 5461"/>
              <a:gd name="T27" fmla="*/ 2958 h 3650"/>
              <a:gd name="T28" fmla="*/ 3704 w 5461"/>
              <a:gd name="T29" fmla="*/ 2958 h 3650"/>
              <a:gd name="T30" fmla="*/ 3450 w 5461"/>
              <a:gd name="T31" fmla="*/ 2979 h 3650"/>
              <a:gd name="T32" fmla="*/ 2579 w 5461"/>
              <a:gd name="T33" fmla="*/ 3408 h 3650"/>
              <a:gd name="T34" fmla="*/ 2552 w 5461"/>
              <a:gd name="T35" fmla="*/ 3442 h 3650"/>
              <a:gd name="T36" fmla="*/ 1329 w 5461"/>
              <a:gd name="T37" fmla="*/ 2876 h 3650"/>
              <a:gd name="T38" fmla="*/ 1252 w 5461"/>
              <a:gd name="T39" fmla="*/ 2876 h 3650"/>
              <a:gd name="T40" fmla="*/ 270 w 5461"/>
              <a:gd name="T41" fmla="*/ 3204 h 3650"/>
              <a:gd name="T42" fmla="*/ 230 w 5461"/>
              <a:gd name="T43" fmla="*/ 2640 h 3650"/>
              <a:gd name="T44" fmla="*/ 892 w 5461"/>
              <a:gd name="T45" fmla="*/ 1523 h 3650"/>
              <a:gd name="T46" fmla="*/ 1369 w 5461"/>
              <a:gd name="T47" fmla="*/ 654 h 3650"/>
              <a:gd name="T48" fmla="*/ 2439 w 5461"/>
              <a:gd name="T49" fmla="*/ 209 h 3650"/>
              <a:gd name="T50" fmla="*/ 2439 w 5461"/>
              <a:gd name="T51" fmla="*/ 0 h 3650"/>
              <a:gd name="T52" fmla="*/ 2439 w 5461"/>
              <a:gd name="T53" fmla="*/ 0 h 3650"/>
              <a:gd name="T54" fmla="*/ 2431 w 5461"/>
              <a:gd name="T55" fmla="*/ 0 h 3650"/>
              <a:gd name="T56" fmla="*/ 1226 w 5461"/>
              <a:gd name="T57" fmla="*/ 503 h 3650"/>
              <a:gd name="T58" fmla="*/ 720 w 5461"/>
              <a:gd name="T59" fmla="*/ 1226 h 3650"/>
              <a:gd name="T60" fmla="*/ 680 w 5461"/>
              <a:gd name="T61" fmla="*/ 1414 h 3650"/>
              <a:gd name="T62" fmla="*/ 23 w 5461"/>
              <a:gd name="T63" fmla="*/ 2614 h 3650"/>
              <a:gd name="T64" fmla="*/ 69 w 5461"/>
              <a:gd name="T65" fmla="*/ 3254 h 3650"/>
              <a:gd name="T66" fmla="*/ 196 w 5461"/>
              <a:gd name="T67" fmla="*/ 3400 h 3650"/>
              <a:gd name="T68" fmla="*/ 270 w 5461"/>
              <a:gd name="T69" fmla="*/ 3413 h 3650"/>
              <a:gd name="T70" fmla="*/ 386 w 5461"/>
              <a:gd name="T71" fmla="*/ 3376 h 3650"/>
              <a:gd name="T72" fmla="*/ 1252 w 5461"/>
              <a:gd name="T73" fmla="*/ 3082 h 3650"/>
              <a:gd name="T74" fmla="*/ 1321 w 5461"/>
              <a:gd name="T75" fmla="*/ 3082 h 3650"/>
              <a:gd name="T76" fmla="*/ 2407 w 5461"/>
              <a:gd name="T77" fmla="*/ 3590 h 3650"/>
              <a:gd name="T78" fmla="*/ 2552 w 5461"/>
              <a:gd name="T79" fmla="*/ 3649 h 3650"/>
              <a:gd name="T80" fmla="*/ 2569 w 5461"/>
              <a:gd name="T81" fmla="*/ 3649 h 3650"/>
              <a:gd name="T82" fmla="*/ 2717 w 5461"/>
              <a:gd name="T83" fmla="*/ 3567 h 3650"/>
              <a:gd name="T84" fmla="*/ 2740 w 5461"/>
              <a:gd name="T85" fmla="*/ 3540 h 3650"/>
              <a:gd name="T86" fmla="*/ 3469 w 5461"/>
              <a:gd name="T87" fmla="*/ 3185 h 3650"/>
              <a:gd name="T88" fmla="*/ 3482 w 5461"/>
              <a:gd name="T89" fmla="*/ 3183 h 3650"/>
              <a:gd name="T90" fmla="*/ 3691 w 5461"/>
              <a:gd name="T91" fmla="*/ 3164 h 3650"/>
              <a:gd name="T92" fmla="*/ 3704 w 5461"/>
              <a:gd name="T93" fmla="*/ 3164 h 3650"/>
              <a:gd name="T94" fmla="*/ 3720 w 5461"/>
              <a:gd name="T95" fmla="*/ 3164 h 3650"/>
              <a:gd name="T96" fmla="*/ 3741 w 5461"/>
              <a:gd name="T97" fmla="*/ 3164 h 3650"/>
              <a:gd name="T98" fmla="*/ 4443 w 5461"/>
              <a:gd name="T99" fmla="*/ 3061 h 3650"/>
              <a:gd name="T100" fmla="*/ 5042 w 5461"/>
              <a:gd name="T101" fmla="*/ 2733 h 3650"/>
              <a:gd name="T102" fmla="*/ 5355 w 5461"/>
              <a:gd name="T103" fmla="*/ 2182 h 3650"/>
              <a:gd name="T104" fmla="*/ 5087 w 5461"/>
              <a:gd name="T105" fmla="*/ 1289 h 3650"/>
              <a:gd name="T106" fmla="*/ 4351 w 5461"/>
              <a:gd name="T107" fmla="*/ 1057 h 3650"/>
              <a:gd name="T108" fmla="*/ 3908 w 5461"/>
              <a:gd name="T109" fmla="*/ 1130 h 3650"/>
              <a:gd name="T110" fmla="*/ 3556 w 5461"/>
              <a:gd name="T111" fmla="*/ 659 h 3650"/>
              <a:gd name="T112" fmla="*/ 2492 w 5461"/>
              <a:gd name="T113" fmla="*/ 8 h 3650"/>
              <a:gd name="T114" fmla="*/ 2439 w 5461"/>
              <a:gd name="T115" fmla="*/ 0 h 3650"/>
              <a:gd name="T116" fmla="*/ 2439 w 5461"/>
              <a:gd name="T117" fmla="*/ 209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61" h="3650">
                <a:moveTo>
                  <a:pt x="2439" y="209"/>
                </a:moveTo>
                <a:lnTo>
                  <a:pt x="2439" y="209"/>
                </a:lnTo>
                <a:cubicBezTo>
                  <a:pt x="2799" y="302"/>
                  <a:pt x="3122" y="500"/>
                  <a:pt x="3405" y="800"/>
                </a:cubicBezTo>
                <a:cubicBezTo>
                  <a:pt x="3646" y="1059"/>
                  <a:pt x="3763" y="1297"/>
                  <a:pt x="3763" y="1300"/>
                </a:cubicBezTo>
                <a:cubicBezTo>
                  <a:pt x="3784" y="1340"/>
                  <a:pt x="3823" y="1364"/>
                  <a:pt x="3866" y="1364"/>
                </a:cubicBezTo>
                <a:cubicBezTo>
                  <a:pt x="3882" y="1364"/>
                  <a:pt x="3898" y="1358"/>
                  <a:pt x="3914" y="1353"/>
                </a:cubicBezTo>
                <a:cubicBezTo>
                  <a:pt x="4033" y="1295"/>
                  <a:pt x="4189" y="1263"/>
                  <a:pt x="4351" y="1263"/>
                </a:cubicBezTo>
                <a:cubicBezTo>
                  <a:pt x="4565" y="1263"/>
                  <a:pt x="4793" y="1321"/>
                  <a:pt x="4957" y="1451"/>
                </a:cubicBezTo>
                <a:cubicBezTo>
                  <a:pt x="5153" y="1607"/>
                  <a:pt x="5219" y="1838"/>
                  <a:pt x="5153" y="2137"/>
                </a:cubicBezTo>
                <a:cubicBezTo>
                  <a:pt x="5073" y="2486"/>
                  <a:pt x="4817" y="2730"/>
                  <a:pt x="4383" y="2862"/>
                </a:cubicBezTo>
                <a:cubicBezTo>
                  <a:pt x="4094" y="2950"/>
                  <a:pt x="3818" y="2958"/>
                  <a:pt x="3741" y="2958"/>
                </a:cubicBezTo>
                <a:cubicBezTo>
                  <a:pt x="3728" y="2958"/>
                  <a:pt x="3720" y="2958"/>
                  <a:pt x="3720" y="2958"/>
                </a:cubicBezTo>
                <a:lnTo>
                  <a:pt x="3718" y="2958"/>
                </a:lnTo>
                <a:cubicBezTo>
                  <a:pt x="3712" y="2958"/>
                  <a:pt x="3710" y="2958"/>
                  <a:pt x="3704" y="2958"/>
                </a:cubicBezTo>
                <a:lnTo>
                  <a:pt x="3704" y="2958"/>
                </a:lnTo>
                <a:cubicBezTo>
                  <a:pt x="3591" y="2958"/>
                  <a:pt x="3450" y="2979"/>
                  <a:pt x="3450" y="2979"/>
                </a:cubicBezTo>
                <a:cubicBezTo>
                  <a:pt x="3077" y="3013"/>
                  <a:pt x="2783" y="3159"/>
                  <a:pt x="2579" y="3408"/>
                </a:cubicBezTo>
                <a:cubicBezTo>
                  <a:pt x="2571" y="3419"/>
                  <a:pt x="2560" y="3432"/>
                  <a:pt x="2552" y="3442"/>
                </a:cubicBezTo>
                <a:cubicBezTo>
                  <a:pt x="2399" y="3291"/>
                  <a:pt x="1946" y="2907"/>
                  <a:pt x="1329" y="2876"/>
                </a:cubicBezTo>
                <a:cubicBezTo>
                  <a:pt x="1305" y="2876"/>
                  <a:pt x="1279" y="2876"/>
                  <a:pt x="1252" y="2876"/>
                </a:cubicBezTo>
                <a:cubicBezTo>
                  <a:pt x="916" y="2876"/>
                  <a:pt x="585" y="2984"/>
                  <a:pt x="270" y="3204"/>
                </a:cubicBezTo>
                <a:cubicBezTo>
                  <a:pt x="219" y="3008"/>
                  <a:pt x="209" y="2812"/>
                  <a:pt x="230" y="2640"/>
                </a:cubicBezTo>
                <a:cubicBezTo>
                  <a:pt x="331" y="1822"/>
                  <a:pt x="892" y="1523"/>
                  <a:pt x="892" y="1523"/>
                </a:cubicBezTo>
                <a:cubicBezTo>
                  <a:pt x="892" y="1523"/>
                  <a:pt x="799" y="1191"/>
                  <a:pt x="1369" y="654"/>
                </a:cubicBezTo>
                <a:cubicBezTo>
                  <a:pt x="1755" y="286"/>
                  <a:pt x="2195" y="217"/>
                  <a:pt x="2439" y="209"/>
                </a:cubicBezTo>
                <a:lnTo>
                  <a:pt x="2439" y="0"/>
                </a:lnTo>
                <a:lnTo>
                  <a:pt x="2439" y="0"/>
                </a:lnTo>
                <a:cubicBezTo>
                  <a:pt x="2436" y="0"/>
                  <a:pt x="2433" y="0"/>
                  <a:pt x="2431" y="0"/>
                </a:cubicBezTo>
                <a:cubicBezTo>
                  <a:pt x="2171" y="10"/>
                  <a:pt x="1665" y="87"/>
                  <a:pt x="1226" y="503"/>
                </a:cubicBezTo>
                <a:cubicBezTo>
                  <a:pt x="964" y="749"/>
                  <a:pt x="794" y="993"/>
                  <a:pt x="720" y="1226"/>
                </a:cubicBezTo>
                <a:cubicBezTo>
                  <a:pt x="696" y="1300"/>
                  <a:pt x="686" y="1364"/>
                  <a:pt x="680" y="1414"/>
                </a:cubicBezTo>
                <a:cubicBezTo>
                  <a:pt x="487" y="1560"/>
                  <a:pt x="108" y="1925"/>
                  <a:pt x="23" y="2614"/>
                </a:cubicBezTo>
                <a:cubicBezTo>
                  <a:pt x="0" y="2815"/>
                  <a:pt x="16" y="3037"/>
                  <a:pt x="69" y="3254"/>
                </a:cubicBezTo>
                <a:cubicBezTo>
                  <a:pt x="84" y="3320"/>
                  <a:pt x="132" y="3373"/>
                  <a:pt x="196" y="3400"/>
                </a:cubicBezTo>
                <a:cubicBezTo>
                  <a:pt x="219" y="3408"/>
                  <a:pt x="243" y="3413"/>
                  <a:pt x="270" y="3413"/>
                </a:cubicBezTo>
                <a:cubicBezTo>
                  <a:pt x="309" y="3413"/>
                  <a:pt x="352" y="3400"/>
                  <a:pt x="386" y="3376"/>
                </a:cubicBezTo>
                <a:cubicBezTo>
                  <a:pt x="667" y="3180"/>
                  <a:pt x="958" y="3082"/>
                  <a:pt x="1252" y="3082"/>
                </a:cubicBezTo>
                <a:cubicBezTo>
                  <a:pt x="1276" y="3082"/>
                  <a:pt x="1297" y="3082"/>
                  <a:pt x="1321" y="3082"/>
                </a:cubicBezTo>
                <a:cubicBezTo>
                  <a:pt x="1859" y="3109"/>
                  <a:pt x="2261" y="3448"/>
                  <a:pt x="2407" y="3590"/>
                </a:cubicBezTo>
                <a:cubicBezTo>
                  <a:pt x="2447" y="3628"/>
                  <a:pt x="2500" y="3649"/>
                  <a:pt x="2552" y="3649"/>
                </a:cubicBezTo>
                <a:cubicBezTo>
                  <a:pt x="2558" y="3649"/>
                  <a:pt x="2563" y="3649"/>
                  <a:pt x="2569" y="3649"/>
                </a:cubicBezTo>
                <a:cubicBezTo>
                  <a:pt x="2627" y="3644"/>
                  <a:pt x="2682" y="3615"/>
                  <a:pt x="2717" y="3567"/>
                </a:cubicBezTo>
                <a:cubicBezTo>
                  <a:pt x="2725" y="3556"/>
                  <a:pt x="2732" y="3548"/>
                  <a:pt x="2740" y="3540"/>
                </a:cubicBezTo>
                <a:cubicBezTo>
                  <a:pt x="2907" y="3334"/>
                  <a:pt x="3154" y="3214"/>
                  <a:pt x="3469" y="3185"/>
                </a:cubicBezTo>
                <a:cubicBezTo>
                  <a:pt x="3474" y="3185"/>
                  <a:pt x="3477" y="3185"/>
                  <a:pt x="3482" y="3183"/>
                </a:cubicBezTo>
                <a:cubicBezTo>
                  <a:pt x="3482" y="3183"/>
                  <a:pt x="3599" y="3167"/>
                  <a:pt x="3691" y="3164"/>
                </a:cubicBezTo>
                <a:cubicBezTo>
                  <a:pt x="3694" y="3164"/>
                  <a:pt x="3699" y="3164"/>
                  <a:pt x="3704" y="3164"/>
                </a:cubicBezTo>
                <a:cubicBezTo>
                  <a:pt x="3710" y="3164"/>
                  <a:pt x="3715" y="3164"/>
                  <a:pt x="3720" y="3164"/>
                </a:cubicBezTo>
                <a:cubicBezTo>
                  <a:pt x="3728" y="3164"/>
                  <a:pt x="3736" y="3164"/>
                  <a:pt x="3741" y="3164"/>
                </a:cubicBezTo>
                <a:cubicBezTo>
                  <a:pt x="3826" y="3164"/>
                  <a:pt x="4128" y="3156"/>
                  <a:pt x="4443" y="3061"/>
                </a:cubicBezTo>
                <a:cubicBezTo>
                  <a:pt x="4690" y="2987"/>
                  <a:pt x="4891" y="2876"/>
                  <a:pt x="5042" y="2733"/>
                </a:cubicBezTo>
                <a:cubicBezTo>
                  <a:pt x="5201" y="2582"/>
                  <a:pt x="5307" y="2396"/>
                  <a:pt x="5355" y="2182"/>
                </a:cubicBezTo>
                <a:cubicBezTo>
                  <a:pt x="5460" y="1705"/>
                  <a:pt x="5267" y="1435"/>
                  <a:pt x="5087" y="1289"/>
                </a:cubicBezTo>
                <a:cubicBezTo>
                  <a:pt x="4896" y="1138"/>
                  <a:pt x="4637" y="1057"/>
                  <a:pt x="4351" y="1057"/>
                </a:cubicBezTo>
                <a:cubicBezTo>
                  <a:pt x="4195" y="1057"/>
                  <a:pt x="4038" y="1083"/>
                  <a:pt x="3908" y="1130"/>
                </a:cubicBezTo>
                <a:cubicBezTo>
                  <a:pt x="3850" y="1030"/>
                  <a:pt x="3734" y="850"/>
                  <a:pt x="3556" y="659"/>
                </a:cubicBezTo>
                <a:cubicBezTo>
                  <a:pt x="3246" y="331"/>
                  <a:pt x="2889" y="111"/>
                  <a:pt x="2492" y="8"/>
                </a:cubicBezTo>
                <a:cubicBezTo>
                  <a:pt x="2473" y="3"/>
                  <a:pt x="2457" y="0"/>
                  <a:pt x="2439" y="0"/>
                </a:cubicBezTo>
                <a:lnTo>
                  <a:pt x="2439" y="209"/>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151" name="Freeform 6"/>
          <p:cNvSpPr>
            <a:spLocks noChangeArrowheads="1"/>
          </p:cNvSpPr>
          <p:nvPr/>
        </p:nvSpPr>
        <p:spPr bwMode="auto">
          <a:xfrm>
            <a:off x="7968293" y="5610428"/>
            <a:ext cx="3643207" cy="2840055"/>
          </a:xfrm>
          <a:custGeom>
            <a:avLst/>
            <a:gdLst>
              <a:gd name="T0" fmla="*/ 4388 w 5967"/>
              <a:gd name="T1" fmla="*/ 4650 h 4651"/>
              <a:gd name="T2" fmla="*/ 4388 w 5967"/>
              <a:gd name="T3" fmla="*/ 4650 h 4651"/>
              <a:gd name="T4" fmla="*/ 4364 w 5967"/>
              <a:gd name="T5" fmla="*/ 4647 h 4651"/>
              <a:gd name="T6" fmla="*/ 2979 w 5967"/>
              <a:gd name="T7" fmla="*/ 3702 h 4651"/>
              <a:gd name="T8" fmla="*/ 2780 w 5967"/>
              <a:gd name="T9" fmla="*/ 3167 h 4651"/>
              <a:gd name="T10" fmla="*/ 2460 w 5967"/>
              <a:gd name="T11" fmla="*/ 3212 h 4651"/>
              <a:gd name="T12" fmla="*/ 1960 w 5967"/>
              <a:gd name="T13" fmla="*/ 3082 h 4651"/>
              <a:gd name="T14" fmla="*/ 1279 w 5967"/>
              <a:gd name="T15" fmla="*/ 3262 h 4651"/>
              <a:gd name="T16" fmla="*/ 392 w 5967"/>
              <a:gd name="T17" fmla="*/ 2883 h 4651"/>
              <a:gd name="T18" fmla="*/ 13 w 5967"/>
              <a:gd name="T19" fmla="*/ 2388 h 4651"/>
              <a:gd name="T20" fmla="*/ 0 w 5967"/>
              <a:gd name="T21" fmla="*/ 2333 h 4651"/>
              <a:gd name="T22" fmla="*/ 283 w 5967"/>
              <a:gd name="T23" fmla="*/ 1520 h 4651"/>
              <a:gd name="T24" fmla="*/ 1070 w 5967"/>
              <a:gd name="T25" fmla="*/ 1136 h 4651"/>
              <a:gd name="T26" fmla="*/ 1311 w 5967"/>
              <a:gd name="T27" fmla="*/ 1115 h 4651"/>
              <a:gd name="T28" fmla="*/ 1321 w 5967"/>
              <a:gd name="T29" fmla="*/ 1115 h 4651"/>
              <a:gd name="T30" fmla="*/ 1329 w 5967"/>
              <a:gd name="T31" fmla="*/ 1115 h 4651"/>
              <a:gd name="T32" fmla="*/ 1353 w 5967"/>
              <a:gd name="T33" fmla="*/ 1115 h 4651"/>
              <a:gd name="T34" fmla="*/ 2023 w 5967"/>
              <a:gd name="T35" fmla="*/ 1017 h 4651"/>
              <a:gd name="T36" fmla="*/ 2881 w 5967"/>
              <a:gd name="T37" fmla="*/ 198 h 4651"/>
              <a:gd name="T38" fmla="*/ 2892 w 5967"/>
              <a:gd name="T39" fmla="*/ 145 h 4651"/>
              <a:gd name="T40" fmla="*/ 2971 w 5967"/>
              <a:gd name="T41" fmla="*/ 61 h 4651"/>
              <a:gd name="T42" fmla="*/ 3501 w 5967"/>
              <a:gd name="T43" fmla="*/ 0 h 4651"/>
              <a:gd name="T44" fmla="*/ 4333 w 5967"/>
              <a:gd name="T45" fmla="*/ 254 h 4651"/>
              <a:gd name="T46" fmla="*/ 4860 w 5967"/>
              <a:gd name="T47" fmla="*/ 1271 h 4651"/>
              <a:gd name="T48" fmla="*/ 4788 w 5967"/>
              <a:gd name="T49" fmla="*/ 1382 h 4651"/>
              <a:gd name="T50" fmla="*/ 4441 w 5967"/>
              <a:gd name="T51" fmla="*/ 1625 h 4651"/>
              <a:gd name="T52" fmla="*/ 4359 w 5967"/>
              <a:gd name="T53" fmla="*/ 2235 h 4651"/>
              <a:gd name="T54" fmla="*/ 4367 w 5967"/>
              <a:gd name="T55" fmla="*/ 2240 h 4651"/>
              <a:gd name="T56" fmla="*/ 4372 w 5967"/>
              <a:gd name="T57" fmla="*/ 2240 h 4651"/>
              <a:gd name="T58" fmla="*/ 4375 w 5967"/>
              <a:gd name="T59" fmla="*/ 2227 h 4651"/>
              <a:gd name="T60" fmla="*/ 4454 w 5967"/>
              <a:gd name="T61" fmla="*/ 1636 h 4651"/>
              <a:gd name="T62" fmla="*/ 5034 w 5967"/>
              <a:gd name="T63" fmla="*/ 1364 h 4651"/>
              <a:gd name="T64" fmla="*/ 5108 w 5967"/>
              <a:gd name="T65" fmla="*/ 1366 h 4651"/>
              <a:gd name="T66" fmla="*/ 5884 w 5967"/>
              <a:gd name="T67" fmla="*/ 1753 h 4651"/>
              <a:gd name="T68" fmla="*/ 5911 w 5967"/>
              <a:gd name="T69" fmla="*/ 1814 h 4651"/>
              <a:gd name="T70" fmla="*/ 5132 w 5967"/>
              <a:gd name="T71" fmla="*/ 3246 h 4651"/>
              <a:gd name="T72" fmla="*/ 4333 w 5967"/>
              <a:gd name="T73" fmla="*/ 3585 h 4651"/>
              <a:gd name="T74" fmla="*/ 4356 w 5967"/>
              <a:gd name="T75" fmla="*/ 3948 h 4651"/>
              <a:gd name="T76" fmla="*/ 4714 w 5967"/>
              <a:gd name="T77" fmla="*/ 4247 h 4651"/>
              <a:gd name="T78" fmla="*/ 4783 w 5967"/>
              <a:gd name="T79" fmla="*/ 4332 h 4651"/>
              <a:gd name="T80" fmla="*/ 4740 w 5967"/>
              <a:gd name="T81" fmla="*/ 4430 h 4651"/>
              <a:gd name="T82" fmla="*/ 4446 w 5967"/>
              <a:gd name="T83" fmla="*/ 4631 h 4651"/>
              <a:gd name="T84" fmla="*/ 4388 w 5967"/>
              <a:gd name="T85" fmla="*/ 4650 h 4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67" h="4651">
                <a:moveTo>
                  <a:pt x="4388" y="4650"/>
                </a:moveTo>
                <a:lnTo>
                  <a:pt x="4388" y="4650"/>
                </a:lnTo>
                <a:cubicBezTo>
                  <a:pt x="4380" y="4650"/>
                  <a:pt x="4372" y="4647"/>
                  <a:pt x="4364" y="4647"/>
                </a:cubicBezTo>
                <a:cubicBezTo>
                  <a:pt x="3556" y="4446"/>
                  <a:pt x="3167" y="4022"/>
                  <a:pt x="2979" y="3702"/>
                </a:cubicBezTo>
                <a:cubicBezTo>
                  <a:pt x="2855" y="3487"/>
                  <a:pt x="2805" y="3291"/>
                  <a:pt x="2780" y="3167"/>
                </a:cubicBezTo>
                <a:cubicBezTo>
                  <a:pt x="2672" y="3196"/>
                  <a:pt x="2563" y="3212"/>
                  <a:pt x="2460" y="3212"/>
                </a:cubicBezTo>
                <a:cubicBezTo>
                  <a:pt x="2216" y="3212"/>
                  <a:pt x="2044" y="3132"/>
                  <a:pt x="1960" y="3082"/>
                </a:cubicBezTo>
                <a:cubicBezTo>
                  <a:pt x="1729" y="3201"/>
                  <a:pt x="1499" y="3262"/>
                  <a:pt x="1279" y="3262"/>
                </a:cubicBezTo>
                <a:cubicBezTo>
                  <a:pt x="956" y="3262"/>
                  <a:pt x="659" y="3135"/>
                  <a:pt x="392" y="2883"/>
                </a:cubicBezTo>
                <a:cubicBezTo>
                  <a:pt x="186" y="2690"/>
                  <a:pt x="58" y="2473"/>
                  <a:pt x="13" y="2388"/>
                </a:cubicBezTo>
                <a:cubicBezTo>
                  <a:pt x="3" y="2373"/>
                  <a:pt x="0" y="2354"/>
                  <a:pt x="0" y="2333"/>
                </a:cubicBezTo>
                <a:cubicBezTo>
                  <a:pt x="13" y="2105"/>
                  <a:pt x="74" y="1776"/>
                  <a:pt x="283" y="1520"/>
                </a:cubicBezTo>
                <a:cubicBezTo>
                  <a:pt x="466" y="1297"/>
                  <a:pt x="731" y="1167"/>
                  <a:pt x="1070" y="1136"/>
                </a:cubicBezTo>
                <a:cubicBezTo>
                  <a:pt x="1311" y="1115"/>
                  <a:pt x="1311" y="1115"/>
                  <a:pt x="1311" y="1115"/>
                </a:cubicBezTo>
                <a:cubicBezTo>
                  <a:pt x="1313" y="1115"/>
                  <a:pt x="1316" y="1115"/>
                  <a:pt x="1321" y="1115"/>
                </a:cubicBezTo>
                <a:cubicBezTo>
                  <a:pt x="1321" y="1115"/>
                  <a:pt x="1327" y="1115"/>
                  <a:pt x="1329" y="1115"/>
                </a:cubicBezTo>
                <a:cubicBezTo>
                  <a:pt x="1332" y="1115"/>
                  <a:pt x="1340" y="1115"/>
                  <a:pt x="1353" y="1115"/>
                </a:cubicBezTo>
                <a:cubicBezTo>
                  <a:pt x="1432" y="1115"/>
                  <a:pt x="1719" y="1107"/>
                  <a:pt x="2023" y="1017"/>
                </a:cubicBezTo>
                <a:cubicBezTo>
                  <a:pt x="2497" y="873"/>
                  <a:pt x="2794" y="590"/>
                  <a:pt x="2881" y="198"/>
                </a:cubicBezTo>
                <a:cubicBezTo>
                  <a:pt x="2884" y="180"/>
                  <a:pt x="2887" y="164"/>
                  <a:pt x="2892" y="145"/>
                </a:cubicBezTo>
                <a:cubicBezTo>
                  <a:pt x="2897" y="103"/>
                  <a:pt x="2929" y="71"/>
                  <a:pt x="2971" y="61"/>
                </a:cubicBezTo>
                <a:cubicBezTo>
                  <a:pt x="3159" y="21"/>
                  <a:pt x="3340" y="0"/>
                  <a:pt x="3501" y="0"/>
                </a:cubicBezTo>
                <a:cubicBezTo>
                  <a:pt x="3832" y="0"/>
                  <a:pt x="4113" y="84"/>
                  <a:pt x="4333" y="254"/>
                </a:cubicBezTo>
                <a:cubicBezTo>
                  <a:pt x="4735" y="561"/>
                  <a:pt x="4835" y="1067"/>
                  <a:pt x="4860" y="1271"/>
                </a:cubicBezTo>
                <a:cubicBezTo>
                  <a:pt x="4865" y="1318"/>
                  <a:pt x="4835" y="1366"/>
                  <a:pt x="4788" y="1382"/>
                </a:cubicBezTo>
                <a:cubicBezTo>
                  <a:pt x="4645" y="1424"/>
                  <a:pt x="4523" y="1509"/>
                  <a:pt x="4441" y="1625"/>
                </a:cubicBezTo>
                <a:cubicBezTo>
                  <a:pt x="4308" y="1803"/>
                  <a:pt x="4279" y="2036"/>
                  <a:pt x="4359" y="2235"/>
                </a:cubicBezTo>
                <a:cubicBezTo>
                  <a:pt x="4359" y="2240"/>
                  <a:pt x="4364" y="2240"/>
                  <a:pt x="4367" y="2240"/>
                </a:cubicBezTo>
                <a:cubicBezTo>
                  <a:pt x="4367" y="2240"/>
                  <a:pt x="4369" y="2240"/>
                  <a:pt x="4372" y="2240"/>
                </a:cubicBezTo>
                <a:cubicBezTo>
                  <a:pt x="4375" y="2237"/>
                  <a:pt x="4377" y="2232"/>
                  <a:pt x="4375" y="2227"/>
                </a:cubicBezTo>
                <a:cubicBezTo>
                  <a:pt x="4298" y="2036"/>
                  <a:pt x="4327" y="1808"/>
                  <a:pt x="4454" y="1636"/>
                </a:cubicBezTo>
                <a:cubicBezTo>
                  <a:pt x="4584" y="1462"/>
                  <a:pt x="4791" y="1364"/>
                  <a:pt x="5034" y="1364"/>
                </a:cubicBezTo>
                <a:cubicBezTo>
                  <a:pt x="5058" y="1364"/>
                  <a:pt x="5084" y="1364"/>
                  <a:pt x="5108" y="1366"/>
                </a:cubicBezTo>
                <a:cubicBezTo>
                  <a:pt x="5476" y="1395"/>
                  <a:pt x="5733" y="1591"/>
                  <a:pt x="5884" y="1753"/>
                </a:cubicBezTo>
                <a:cubicBezTo>
                  <a:pt x="5900" y="1769"/>
                  <a:pt x="5911" y="1790"/>
                  <a:pt x="5911" y="1814"/>
                </a:cubicBezTo>
                <a:cubicBezTo>
                  <a:pt x="5966" y="2399"/>
                  <a:pt x="5696" y="2894"/>
                  <a:pt x="5132" y="3246"/>
                </a:cubicBezTo>
                <a:cubicBezTo>
                  <a:pt x="4801" y="3453"/>
                  <a:pt x="4467" y="3551"/>
                  <a:pt x="4333" y="3585"/>
                </a:cubicBezTo>
                <a:cubicBezTo>
                  <a:pt x="4295" y="3720"/>
                  <a:pt x="4303" y="3842"/>
                  <a:pt x="4356" y="3948"/>
                </a:cubicBezTo>
                <a:cubicBezTo>
                  <a:pt x="4459" y="4157"/>
                  <a:pt x="4711" y="4247"/>
                  <a:pt x="4714" y="4247"/>
                </a:cubicBezTo>
                <a:cubicBezTo>
                  <a:pt x="4751" y="4260"/>
                  <a:pt x="4777" y="4292"/>
                  <a:pt x="4783" y="4332"/>
                </a:cubicBezTo>
                <a:cubicBezTo>
                  <a:pt x="4791" y="4369"/>
                  <a:pt x="4772" y="4409"/>
                  <a:pt x="4740" y="4430"/>
                </a:cubicBezTo>
                <a:cubicBezTo>
                  <a:pt x="4446" y="4631"/>
                  <a:pt x="4446" y="4631"/>
                  <a:pt x="4446" y="4631"/>
                </a:cubicBezTo>
                <a:cubicBezTo>
                  <a:pt x="4431" y="4642"/>
                  <a:pt x="4409" y="4650"/>
                  <a:pt x="4388" y="4650"/>
                </a:cubicBezTo>
              </a:path>
            </a:pathLst>
          </a:custGeom>
          <a:solidFill>
            <a:schemeClr val="accent6"/>
          </a:solidFill>
          <a:ln>
            <a:noFill/>
          </a:ln>
          <a:effectLst/>
        </p:spPr>
        <p:txBody>
          <a:bodyPr wrap="none" anchor="ctr"/>
          <a:lstStyle/>
          <a:p>
            <a:endParaRPr lang="en-US" sz="2107" dirty="0"/>
          </a:p>
        </p:txBody>
      </p:sp>
      <p:sp>
        <p:nvSpPr>
          <p:cNvPr id="152" name="Freeform 7"/>
          <p:cNvSpPr>
            <a:spLocks noChangeArrowheads="1"/>
          </p:cNvSpPr>
          <p:nvPr/>
        </p:nvSpPr>
        <p:spPr bwMode="auto">
          <a:xfrm>
            <a:off x="7900926" y="5545759"/>
            <a:ext cx="3775246" cy="2966699"/>
          </a:xfrm>
          <a:custGeom>
            <a:avLst/>
            <a:gdLst>
              <a:gd name="T0" fmla="*/ 3607 w 6182"/>
              <a:gd name="T1" fmla="*/ 209 h 4860"/>
              <a:gd name="T2" fmla="*/ 4862 w 6182"/>
              <a:gd name="T3" fmla="*/ 1388 h 4860"/>
              <a:gd name="T4" fmla="*/ 4370 w 6182"/>
              <a:gd name="T5" fmla="*/ 2381 h 4860"/>
              <a:gd name="T6" fmla="*/ 4515 w 6182"/>
              <a:gd name="T7" fmla="*/ 2441 h 4860"/>
              <a:gd name="T8" fmla="*/ 4645 w 6182"/>
              <a:gd name="T9" fmla="*/ 1803 h 4860"/>
              <a:gd name="T10" fmla="*/ 5206 w 6182"/>
              <a:gd name="T11" fmla="*/ 1575 h 4860"/>
              <a:gd name="T12" fmla="*/ 4356 w 6182"/>
              <a:gd name="T13" fmla="*/ 3604 h 4860"/>
              <a:gd name="T14" fmla="*/ 4494 w 6182"/>
              <a:gd name="T15" fmla="*/ 4653 h 4860"/>
              <a:gd name="T16" fmla="*/ 2566 w 6182"/>
              <a:gd name="T17" fmla="*/ 3215 h 4860"/>
              <a:gd name="T18" fmla="*/ 1385 w 6182"/>
              <a:gd name="T19" fmla="*/ 3265 h 4860"/>
              <a:gd name="T20" fmla="*/ 469 w 6182"/>
              <a:gd name="T21" fmla="*/ 1692 h 4860"/>
              <a:gd name="T22" fmla="*/ 1427 w 6182"/>
              <a:gd name="T23" fmla="*/ 1324 h 4860"/>
              <a:gd name="T24" fmla="*/ 1459 w 6182"/>
              <a:gd name="T25" fmla="*/ 1324 h 4860"/>
              <a:gd name="T26" fmla="*/ 3088 w 6182"/>
              <a:gd name="T27" fmla="*/ 326 h 4860"/>
              <a:gd name="T28" fmla="*/ 3607 w 6182"/>
              <a:gd name="T29" fmla="*/ 209 h 4860"/>
              <a:gd name="T30" fmla="*/ 3607 w 6182"/>
              <a:gd name="T31" fmla="*/ 0 h 4860"/>
              <a:gd name="T32" fmla="*/ 3053 w 6182"/>
              <a:gd name="T33" fmla="*/ 66 h 4860"/>
              <a:gd name="T34" fmla="*/ 2886 w 6182"/>
              <a:gd name="T35" fmla="*/ 281 h 4860"/>
              <a:gd name="T36" fmla="*/ 1459 w 6182"/>
              <a:gd name="T37" fmla="*/ 1117 h 4860"/>
              <a:gd name="T38" fmla="*/ 1427 w 6182"/>
              <a:gd name="T39" fmla="*/ 1117 h 4860"/>
              <a:gd name="T40" fmla="*/ 1168 w 6182"/>
              <a:gd name="T41" fmla="*/ 1138 h 4860"/>
              <a:gd name="T42" fmla="*/ 307 w 6182"/>
              <a:gd name="T43" fmla="*/ 1562 h 4860"/>
              <a:gd name="T44" fmla="*/ 27 w 6182"/>
              <a:gd name="T45" fmla="*/ 2542 h 4860"/>
              <a:gd name="T46" fmla="*/ 1385 w 6182"/>
              <a:gd name="T47" fmla="*/ 3474 h 4860"/>
              <a:gd name="T48" fmla="*/ 2566 w 6182"/>
              <a:gd name="T49" fmla="*/ 3421 h 4860"/>
              <a:gd name="T50" fmla="*/ 2995 w 6182"/>
              <a:gd name="T51" fmla="*/ 3861 h 4860"/>
              <a:gd name="T52" fmla="*/ 4446 w 6182"/>
              <a:gd name="T53" fmla="*/ 4851 h 4860"/>
              <a:gd name="T54" fmla="*/ 4611 w 6182"/>
              <a:gd name="T55" fmla="*/ 4822 h 4860"/>
              <a:gd name="T56" fmla="*/ 4995 w 6182"/>
              <a:gd name="T57" fmla="*/ 4422 h 4860"/>
              <a:gd name="T58" fmla="*/ 4629 w 6182"/>
              <a:gd name="T59" fmla="*/ 4110 h 4860"/>
              <a:gd name="T60" fmla="*/ 5291 w 6182"/>
              <a:gd name="T61" fmla="*/ 3442 h 4860"/>
              <a:gd name="T62" fmla="*/ 6067 w 6182"/>
              <a:gd name="T63" fmla="*/ 1787 h 4860"/>
              <a:gd name="T64" fmla="*/ 5140 w 6182"/>
              <a:gd name="T65" fmla="*/ 1366 h 4860"/>
              <a:gd name="T66" fmla="*/ 5069 w 6182"/>
              <a:gd name="T67" fmla="*/ 1363 h 4860"/>
              <a:gd name="T68" fmla="*/ 3607 w 6182"/>
              <a:gd name="T69" fmla="*/ 0 h 4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82" h="4860">
                <a:moveTo>
                  <a:pt x="3607" y="209"/>
                </a:moveTo>
                <a:lnTo>
                  <a:pt x="3607" y="209"/>
                </a:lnTo>
                <a:cubicBezTo>
                  <a:pt x="3917" y="209"/>
                  <a:pt x="4174" y="286"/>
                  <a:pt x="4375" y="442"/>
                </a:cubicBezTo>
                <a:cubicBezTo>
                  <a:pt x="4751" y="728"/>
                  <a:pt x="4841" y="1210"/>
                  <a:pt x="4862" y="1388"/>
                </a:cubicBezTo>
                <a:cubicBezTo>
                  <a:pt x="4701" y="1440"/>
                  <a:pt x="4560" y="1536"/>
                  <a:pt x="4462" y="1671"/>
                </a:cubicBezTo>
                <a:cubicBezTo>
                  <a:pt x="4311" y="1877"/>
                  <a:pt x="4274" y="2150"/>
                  <a:pt x="4370" y="2381"/>
                </a:cubicBezTo>
                <a:cubicBezTo>
                  <a:pt x="4385" y="2423"/>
                  <a:pt x="4428" y="2449"/>
                  <a:pt x="4473" y="2449"/>
                </a:cubicBezTo>
                <a:cubicBezTo>
                  <a:pt x="4486" y="2449"/>
                  <a:pt x="4502" y="2446"/>
                  <a:pt x="4515" y="2441"/>
                </a:cubicBezTo>
                <a:cubicBezTo>
                  <a:pt x="4573" y="2420"/>
                  <a:pt x="4600" y="2354"/>
                  <a:pt x="4579" y="2296"/>
                </a:cubicBezTo>
                <a:cubicBezTo>
                  <a:pt x="4513" y="2137"/>
                  <a:pt x="4539" y="1949"/>
                  <a:pt x="4645" y="1803"/>
                </a:cubicBezTo>
                <a:cubicBezTo>
                  <a:pt x="4753" y="1652"/>
                  <a:pt x="4928" y="1573"/>
                  <a:pt x="5140" y="1573"/>
                </a:cubicBezTo>
                <a:cubicBezTo>
                  <a:pt x="5162" y="1573"/>
                  <a:pt x="5185" y="1573"/>
                  <a:pt x="5206" y="1575"/>
                </a:cubicBezTo>
                <a:cubicBezTo>
                  <a:pt x="5548" y="1602"/>
                  <a:pt x="5787" y="1790"/>
                  <a:pt x="5916" y="1928"/>
                </a:cubicBezTo>
                <a:cubicBezTo>
                  <a:pt x="6040" y="3259"/>
                  <a:pt x="4356" y="3604"/>
                  <a:pt x="4356" y="3604"/>
                </a:cubicBezTo>
                <a:cubicBezTo>
                  <a:pt x="4142" y="4237"/>
                  <a:pt x="4788" y="4451"/>
                  <a:pt x="4788" y="4451"/>
                </a:cubicBezTo>
                <a:cubicBezTo>
                  <a:pt x="4494" y="4653"/>
                  <a:pt x="4494" y="4653"/>
                  <a:pt x="4494" y="4653"/>
                </a:cubicBezTo>
                <a:cubicBezTo>
                  <a:pt x="3001" y="4282"/>
                  <a:pt x="2976" y="3138"/>
                  <a:pt x="2976" y="3138"/>
                </a:cubicBezTo>
                <a:cubicBezTo>
                  <a:pt x="2821" y="3194"/>
                  <a:pt x="2683" y="3215"/>
                  <a:pt x="2566" y="3215"/>
                </a:cubicBezTo>
                <a:cubicBezTo>
                  <a:pt x="2248" y="3215"/>
                  <a:pt x="2073" y="3066"/>
                  <a:pt x="2073" y="3066"/>
                </a:cubicBezTo>
                <a:cubicBezTo>
                  <a:pt x="1816" y="3209"/>
                  <a:pt x="1589" y="3265"/>
                  <a:pt x="1385" y="3265"/>
                </a:cubicBezTo>
                <a:cubicBezTo>
                  <a:pt x="691" y="3265"/>
                  <a:pt x="294" y="2603"/>
                  <a:pt x="209" y="2446"/>
                </a:cubicBezTo>
                <a:cubicBezTo>
                  <a:pt x="220" y="2240"/>
                  <a:pt x="273" y="1930"/>
                  <a:pt x="469" y="1692"/>
                </a:cubicBezTo>
                <a:cubicBezTo>
                  <a:pt x="633" y="1491"/>
                  <a:pt x="874" y="1374"/>
                  <a:pt x="1187" y="1345"/>
                </a:cubicBezTo>
                <a:cubicBezTo>
                  <a:pt x="1427" y="1324"/>
                  <a:pt x="1427" y="1324"/>
                  <a:pt x="1427" y="1324"/>
                </a:cubicBezTo>
                <a:cubicBezTo>
                  <a:pt x="1427" y="1324"/>
                  <a:pt x="1427" y="1324"/>
                  <a:pt x="1430" y="1324"/>
                </a:cubicBezTo>
                <a:cubicBezTo>
                  <a:pt x="1430" y="1324"/>
                  <a:pt x="1441" y="1324"/>
                  <a:pt x="1459" y="1324"/>
                </a:cubicBezTo>
                <a:cubicBezTo>
                  <a:pt x="1552" y="1324"/>
                  <a:pt x="1843" y="1316"/>
                  <a:pt x="2158" y="1221"/>
                </a:cubicBezTo>
                <a:cubicBezTo>
                  <a:pt x="2669" y="1067"/>
                  <a:pt x="2993" y="757"/>
                  <a:pt x="3088" y="326"/>
                </a:cubicBezTo>
                <a:cubicBezTo>
                  <a:pt x="3093" y="307"/>
                  <a:pt x="3096" y="289"/>
                  <a:pt x="3099" y="267"/>
                </a:cubicBezTo>
                <a:cubicBezTo>
                  <a:pt x="3281" y="228"/>
                  <a:pt x="3451" y="209"/>
                  <a:pt x="3607" y="209"/>
                </a:cubicBezTo>
                <a:lnTo>
                  <a:pt x="3607" y="0"/>
                </a:lnTo>
                <a:lnTo>
                  <a:pt x="3607" y="0"/>
                </a:lnTo>
                <a:lnTo>
                  <a:pt x="3607" y="0"/>
                </a:lnTo>
                <a:cubicBezTo>
                  <a:pt x="3437" y="0"/>
                  <a:pt x="3250" y="24"/>
                  <a:pt x="3053" y="66"/>
                </a:cubicBezTo>
                <a:cubicBezTo>
                  <a:pt x="2971" y="84"/>
                  <a:pt x="2911" y="151"/>
                  <a:pt x="2894" y="233"/>
                </a:cubicBezTo>
                <a:cubicBezTo>
                  <a:pt x="2892" y="249"/>
                  <a:pt x="2889" y="267"/>
                  <a:pt x="2886" y="281"/>
                </a:cubicBezTo>
                <a:cubicBezTo>
                  <a:pt x="2805" y="640"/>
                  <a:pt x="2540" y="889"/>
                  <a:pt x="2098" y="1022"/>
                </a:cubicBezTo>
                <a:cubicBezTo>
                  <a:pt x="1809" y="1109"/>
                  <a:pt x="1536" y="1117"/>
                  <a:pt x="1459" y="1117"/>
                </a:cubicBezTo>
                <a:cubicBezTo>
                  <a:pt x="1449" y="1117"/>
                  <a:pt x="1443" y="1117"/>
                  <a:pt x="1441" y="1117"/>
                </a:cubicBezTo>
                <a:cubicBezTo>
                  <a:pt x="1435" y="1117"/>
                  <a:pt x="1430" y="1117"/>
                  <a:pt x="1427" y="1117"/>
                </a:cubicBezTo>
                <a:cubicBezTo>
                  <a:pt x="1419" y="1117"/>
                  <a:pt x="1414" y="1117"/>
                  <a:pt x="1409" y="1117"/>
                </a:cubicBezTo>
                <a:cubicBezTo>
                  <a:pt x="1168" y="1138"/>
                  <a:pt x="1168" y="1138"/>
                  <a:pt x="1168" y="1138"/>
                </a:cubicBezTo>
                <a:lnTo>
                  <a:pt x="1168" y="1138"/>
                </a:lnTo>
                <a:cubicBezTo>
                  <a:pt x="800" y="1173"/>
                  <a:pt x="509" y="1316"/>
                  <a:pt x="307" y="1562"/>
                </a:cubicBezTo>
                <a:cubicBezTo>
                  <a:pt x="82" y="1840"/>
                  <a:pt x="16" y="2190"/>
                  <a:pt x="3" y="2433"/>
                </a:cubicBezTo>
                <a:cubicBezTo>
                  <a:pt x="0" y="2471"/>
                  <a:pt x="8" y="2510"/>
                  <a:pt x="27" y="2542"/>
                </a:cubicBezTo>
                <a:cubicBezTo>
                  <a:pt x="74" y="2632"/>
                  <a:pt x="209" y="2860"/>
                  <a:pt x="426" y="3066"/>
                </a:cubicBezTo>
                <a:cubicBezTo>
                  <a:pt x="710" y="3331"/>
                  <a:pt x="1041" y="3474"/>
                  <a:pt x="1385" y="3474"/>
                </a:cubicBezTo>
                <a:cubicBezTo>
                  <a:pt x="1605" y="3474"/>
                  <a:pt x="1833" y="3416"/>
                  <a:pt x="2063" y="3305"/>
                </a:cubicBezTo>
                <a:cubicBezTo>
                  <a:pt x="2169" y="3357"/>
                  <a:pt x="2338" y="3421"/>
                  <a:pt x="2566" y="3421"/>
                </a:cubicBezTo>
                <a:cubicBezTo>
                  <a:pt x="2646" y="3421"/>
                  <a:pt x="2728" y="3413"/>
                  <a:pt x="2810" y="3397"/>
                </a:cubicBezTo>
                <a:cubicBezTo>
                  <a:pt x="2839" y="3524"/>
                  <a:pt x="2897" y="3689"/>
                  <a:pt x="2995" y="3861"/>
                </a:cubicBezTo>
                <a:cubicBezTo>
                  <a:pt x="3122" y="4078"/>
                  <a:pt x="3292" y="4266"/>
                  <a:pt x="3503" y="4425"/>
                </a:cubicBezTo>
                <a:cubicBezTo>
                  <a:pt x="3760" y="4618"/>
                  <a:pt x="4078" y="4761"/>
                  <a:pt x="4446" y="4851"/>
                </a:cubicBezTo>
                <a:cubicBezTo>
                  <a:pt x="4462" y="4856"/>
                  <a:pt x="4478" y="4859"/>
                  <a:pt x="4494" y="4859"/>
                </a:cubicBezTo>
                <a:cubicBezTo>
                  <a:pt x="4537" y="4859"/>
                  <a:pt x="4576" y="4846"/>
                  <a:pt x="4611" y="4822"/>
                </a:cubicBezTo>
                <a:cubicBezTo>
                  <a:pt x="4905" y="4623"/>
                  <a:pt x="4905" y="4623"/>
                  <a:pt x="4905" y="4623"/>
                </a:cubicBezTo>
                <a:cubicBezTo>
                  <a:pt x="4971" y="4578"/>
                  <a:pt x="5005" y="4499"/>
                  <a:pt x="4995" y="4422"/>
                </a:cubicBezTo>
                <a:cubicBezTo>
                  <a:pt x="4981" y="4342"/>
                  <a:pt x="4928" y="4279"/>
                  <a:pt x="4854" y="4255"/>
                </a:cubicBezTo>
                <a:cubicBezTo>
                  <a:pt x="4844" y="4252"/>
                  <a:pt x="4722" y="4208"/>
                  <a:pt x="4629" y="4110"/>
                </a:cubicBezTo>
                <a:cubicBezTo>
                  <a:pt x="4537" y="4014"/>
                  <a:pt x="4504" y="3908"/>
                  <a:pt x="4526" y="3776"/>
                </a:cubicBezTo>
                <a:cubicBezTo>
                  <a:pt x="4690" y="3728"/>
                  <a:pt x="4995" y="3627"/>
                  <a:pt x="5291" y="3442"/>
                </a:cubicBezTo>
                <a:cubicBezTo>
                  <a:pt x="5892" y="3066"/>
                  <a:pt x="6181" y="2536"/>
                  <a:pt x="6120" y="1909"/>
                </a:cubicBezTo>
                <a:cubicBezTo>
                  <a:pt x="6117" y="1864"/>
                  <a:pt x="6096" y="1821"/>
                  <a:pt x="6067" y="1787"/>
                </a:cubicBezTo>
                <a:cubicBezTo>
                  <a:pt x="5903" y="1612"/>
                  <a:pt x="5625" y="1401"/>
                  <a:pt x="5222" y="1369"/>
                </a:cubicBezTo>
                <a:cubicBezTo>
                  <a:pt x="5196" y="1366"/>
                  <a:pt x="5167" y="1366"/>
                  <a:pt x="5140" y="1366"/>
                </a:cubicBezTo>
                <a:cubicBezTo>
                  <a:pt x="5116" y="1366"/>
                  <a:pt x="5093" y="1366"/>
                  <a:pt x="5069" y="1369"/>
                </a:cubicBezTo>
                <a:cubicBezTo>
                  <a:pt x="5069" y="1366"/>
                  <a:pt x="5069" y="1366"/>
                  <a:pt x="5069" y="1363"/>
                </a:cubicBezTo>
                <a:cubicBezTo>
                  <a:pt x="5042" y="1149"/>
                  <a:pt x="4936" y="609"/>
                  <a:pt x="4502" y="278"/>
                </a:cubicBezTo>
                <a:cubicBezTo>
                  <a:pt x="4264" y="92"/>
                  <a:pt x="3962" y="0"/>
                  <a:pt x="3607" y="0"/>
                </a:cubicBezTo>
                <a:lnTo>
                  <a:pt x="3607" y="209"/>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153" name="Freeform 8"/>
          <p:cNvSpPr>
            <a:spLocks noChangeArrowheads="1"/>
          </p:cNvSpPr>
          <p:nvPr/>
        </p:nvSpPr>
        <p:spPr bwMode="auto">
          <a:xfrm>
            <a:off x="10385421" y="4872122"/>
            <a:ext cx="1562914" cy="1743374"/>
          </a:xfrm>
          <a:custGeom>
            <a:avLst/>
            <a:gdLst>
              <a:gd name="T0" fmla="*/ 1891 w 2560"/>
              <a:gd name="T1" fmla="*/ 2858 h 2859"/>
              <a:gd name="T2" fmla="*/ 1891 w 2560"/>
              <a:gd name="T3" fmla="*/ 2858 h 2859"/>
              <a:gd name="T4" fmla="*/ 1825 w 2560"/>
              <a:gd name="T5" fmla="*/ 2833 h 2859"/>
              <a:gd name="T6" fmla="*/ 1155 w 2560"/>
              <a:gd name="T7" fmla="*/ 2555 h 2859"/>
              <a:gd name="T8" fmla="*/ 1081 w 2560"/>
              <a:gd name="T9" fmla="*/ 2553 h 2859"/>
              <a:gd name="T10" fmla="*/ 1028 w 2560"/>
              <a:gd name="T11" fmla="*/ 2553 h 2859"/>
              <a:gd name="T12" fmla="*/ 1023 w 2560"/>
              <a:gd name="T13" fmla="*/ 2555 h 2859"/>
              <a:gd name="T14" fmla="*/ 919 w 2560"/>
              <a:gd name="T15" fmla="*/ 2463 h 2859"/>
              <a:gd name="T16" fmla="*/ 390 w 2560"/>
              <a:gd name="T17" fmla="*/ 1446 h 2859"/>
              <a:gd name="T18" fmla="*/ 80 w 2560"/>
              <a:gd name="T19" fmla="*/ 1276 h 2859"/>
              <a:gd name="T20" fmla="*/ 16 w 2560"/>
              <a:gd name="T21" fmla="*/ 1147 h 2859"/>
              <a:gd name="T22" fmla="*/ 331 w 2560"/>
              <a:gd name="T23" fmla="*/ 845 h 2859"/>
              <a:gd name="T24" fmla="*/ 342 w 2560"/>
              <a:gd name="T25" fmla="*/ 842 h 2859"/>
              <a:gd name="T26" fmla="*/ 874 w 2560"/>
              <a:gd name="T27" fmla="*/ 488 h 2859"/>
              <a:gd name="T28" fmla="*/ 941 w 2560"/>
              <a:gd name="T29" fmla="*/ 112 h 2859"/>
              <a:gd name="T30" fmla="*/ 991 w 2560"/>
              <a:gd name="T31" fmla="*/ 16 h 2859"/>
              <a:gd name="T32" fmla="*/ 1044 w 2560"/>
              <a:gd name="T33" fmla="*/ 0 h 2859"/>
              <a:gd name="T34" fmla="*/ 1100 w 2560"/>
              <a:gd name="T35" fmla="*/ 16 h 2859"/>
              <a:gd name="T36" fmla="*/ 1989 w 2560"/>
              <a:gd name="T37" fmla="*/ 2791 h 2859"/>
              <a:gd name="T38" fmla="*/ 1918 w 2560"/>
              <a:gd name="T39" fmla="*/ 2855 h 2859"/>
              <a:gd name="T40" fmla="*/ 1891 w 2560"/>
              <a:gd name="T41" fmla="*/ 2858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0" h="2859">
                <a:moveTo>
                  <a:pt x="1891" y="2858"/>
                </a:moveTo>
                <a:lnTo>
                  <a:pt x="1891" y="2858"/>
                </a:lnTo>
                <a:cubicBezTo>
                  <a:pt x="1867" y="2858"/>
                  <a:pt x="1844" y="2850"/>
                  <a:pt x="1825" y="2833"/>
                </a:cubicBezTo>
                <a:cubicBezTo>
                  <a:pt x="1627" y="2670"/>
                  <a:pt x="1401" y="2574"/>
                  <a:pt x="1155" y="2555"/>
                </a:cubicBezTo>
                <a:cubicBezTo>
                  <a:pt x="1131" y="2553"/>
                  <a:pt x="1105" y="2553"/>
                  <a:pt x="1081" y="2553"/>
                </a:cubicBezTo>
                <a:cubicBezTo>
                  <a:pt x="1065" y="2553"/>
                  <a:pt x="1046" y="2553"/>
                  <a:pt x="1028" y="2553"/>
                </a:cubicBezTo>
                <a:cubicBezTo>
                  <a:pt x="1028" y="2553"/>
                  <a:pt x="1025" y="2555"/>
                  <a:pt x="1023" y="2555"/>
                </a:cubicBezTo>
                <a:cubicBezTo>
                  <a:pt x="972" y="2555"/>
                  <a:pt x="927" y="2516"/>
                  <a:pt x="919" y="2463"/>
                </a:cubicBezTo>
                <a:cubicBezTo>
                  <a:pt x="895" y="2262"/>
                  <a:pt x="795" y="1759"/>
                  <a:pt x="390" y="1446"/>
                </a:cubicBezTo>
                <a:cubicBezTo>
                  <a:pt x="297" y="1374"/>
                  <a:pt x="191" y="1319"/>
                  <a:pt x="80" y="1276"/>
                </a:cubicBezTo>
                <a:cubicBezTo>
                  <a:pt x="27" y="1258"/>
                  <a:pt x="0" y="1200"/>
                  <a:pt x="16" y="1147"/>
                </a:cubicBezTo>
                <a:cubicBezTo>
                  <a:pt x="66" y="1004"/>
                  <a:pt x="178" y="895"/>
                  <a:pt x="331" y="845"/>
                </a:cubicBezTo>
                <a:cubicBezTo>
                  <a:pt x="334" y="842"/>
                  <a:pt x="339" y="842"/>
                  <a:pt x="342" y="842"/>
                </a:cubicBezTo>
                <a:cubicBezTo>
                  <a:pt x="604" y="784"/>
                  <a:pt x="784" y="665"/>
                  <a:pt x="874" y="488"/>
                </a:cubicBezTo>
                <a:cubicBezTo>
                  <a:pt x="930" y="381"/>
                  <a:pt x="951" y="254"/>
                  <a:pt x="941" y="112"/>
                </a:cubicBezTo>
                <a:cubicBezTo>
                  <a:pt x="938" y="72"/>
                  <a:pt x="956" y="35"/>
                  <a:pt x="991" y="16"/>
                </a:cubicBezTo>
                <a:cubicBezTo>
                  <a:pt x="1007" y="5"/>
                  <a:pt x="1025" y="0"/>
                  <a:pt x="1044" y="0"/>
                </a:cubicBezTo>
                <a:cubicBezTo>
                  <a:pt x="1062" y="0"/>
                  <a:pt x="1081" y="5"/>
                  <a:pt x="1100" y="16"/>
                </a:cubicBezTo>
                <a:cubicBezTo>
                  <a:pt x="2559" y="940"/>
                  <a:pt x="2148" y="2375"/>
                  <a:pt x="1989" y="2791"/>
                </a:cubicBezTo>
                <a:cubicBezTo>
                  <a:pt x="1976" y="2823"/>
                  <a:pt x="1949" y="2847"/>
                  <a:pt x="1918" y="2855"/>
                </a:cubicBezTo>
                <a:cubicBezTo>
                  <a:pt x="1910" y="2858"/>
                  <a:pt x="1899" y="2858"/>
                  <a:pt x="1891" y="2858"/>
                </a:cubicBezTo>
              </a:path>
            </a:pathLst>
          </a:custGeom>
          <a:solidFill>
            <a:schemeClr val="accent3"/>
          </a:solidFill>
          <a:ln>
            <a:noFill/>
          </a:ln>
          <a:effectLst/>
        </p:spPr>
        <p:txBody>
          <a:bodyPr wrap="none" anchor="ctr"/>
          <a:lstStyle/>
          <a:p>
            <a:endParaRPr lang="en-US" sz="2107" dirty="0"/>
          </a:p>
        </p:txBody>
      </p:sp>
      <p:sp>
        <p:nvSpPr>
          <p:cNvPr id="154" name="Freeform 9"/>
          <p:cNvSpPr>
            <a:spLocks noChangeArrowheads="1"/>
          </p:cNvSpPr>
          <p:nvPr/>
        </p:nvSpPr>
        <p:spPr bwMode="auto">
          <a:xfrm>
            <a:off x="10312665" y="4807453"/>
            <a:ext cx="1552135" cy="1872712"/>
          </a:xfrm>
          <a:custGeom>
            <a:avLst/>
            <a:gdLst>
              <a:gd name="T0" fmla="*/ 1160 w 2546"/>
              <a:gd name="T1" fmla="*/ 206 h 3067"/>
              <a:gd name="T2" fmla="*/ 1160 w 2546"/>
              <a:gd name="T3" fmla="*/ 206 h 3067"/>
              <a:gd name="T4" fmla="*/ 2007 w 2546"/>
              <a:gd name="T5" fmla="*/ 2857 h 3067"/>
              <a:gd name="T6" fmla="*/ 1279 w 2546"/>
              <a:gd name="T7" fmla="*/ 2555 h 3067"/>
              <a:gd name="T8" fmla="*/ 1197 w 2546"/>
              <a:gd name="T9" fmla="*/ 2553 h 3067"/>
              <a:gd name="T10" fmla="*/ 1139 w 2546"/>
              <a:gd name="T11" fmla="*/ 2553 h 3067"/>
              <a:gd name="T12" fmla="*/ 569 w 2546"/>
              <a:gd name="T13" fmla="*/ 1467 h 3067"/>
              <a:gd name="T14" fmla="*/ 230 w 2546"/>
              <a:gd name="T15" fmla="*/ 1281 h 3067"/>
              <a:gd name="T16" fmla="*/ 479 w 2546"/>
              <a:gd name="T17" fmla="*/ 1046 h 3067"/>
              <a:gd name="T18" fmla="*/ 1083 w 2546"/>
              <a:gd name="T19" fmla="*/ 638 h 3067"/>
              <a:gd name="T20" fmla="*/ 1160 w 2546"/>
              <a:gd name="T21" fmla="*/ 206 h 3067"/>
              <a:gd name="T22" fmla="*/ 1160 w 2546"/>
              <a:gd name="T23" fmla="*/ 0 h 3067"/>
              <a:gd name="T24" fmla="*/ 1160 w 2546"/>
              <a:gd name="T25" fmla="*/ 0 h 3067"/>
              <a:gd name="T26" fmla="*/ 1051 w 2546"/>
              <a:gd name="T27" fmla="*/ 29 h 3067"/>
              <a:gd name="T28" fmla="*/ 953 w 2546"/>
              <a:gd name="T29" fmla="*/ 223 h 3067"/>
              <a:gd name="T30" fmla="*/ 898 w 2546"/>
              <a:gd name="T31" fmla="*/ 543 h 3067"/>
              <a:gd name="T32" fmla="*/ 437 w 2546"/>
              <a:gd name="T33" fmla="*/ 842 h 3067"/>
              <a:gd name="T34" fmla="*/ 416 w 2546"/>
              <a:gd name="T35" fmla="*/ 850 h 3067"/>
              <a:gd name="T36" fmla="*/ 34 w 2546"/>
              <a:gd name="T37" fmla="*/ 1215 h 3067"/>
              <a:gd name="T38" fmla="*/ 159 w 2546"/>
              <a:gd name="T39" fmla="*/ 1477 h 3067"/>
              <a:gd name="T40" fmla="*/ 442 w 2546"/>
              <a:gd name="T41" fmla="*/ 1631 h 3067"/>
              <a:gd name="T42" fmla="*/ 935 w 2546"/>
              <a:gd name="T43" fmla="*/ 2579 h 3067"/>
              <a:gd name="T44" fmla="*/ 1139 w 2546"/>
              <a:gd name="T45" fmla="*/ 2762 h 3067"/>
              <a:gd name="T46" fmla="*/ 1149 w 2546"/>
              <a:gd name="T47" fmla="*/ 2759 h 3067"/>
              <a:gd name="T48" fmla="*/ 1197 w 2546"/>
              <a:gd name="T49" fmla="*/ 2759 h 3067"/>
              <a:gd name="T50" fmla="*/ 1263 w 2546"/>
              <a:gd name="T51" fmla="*/ 2762 h 3067"/>
              <a:gd name="T52" fmla="*/ 1875 w 2546"/>
              <a:gd name="T53" fmla="*/ 3016 h 3067"/>
              <a:gd name="T54" fmla="*/ 2007 w 2546"/>
              <a:gd name="T55" fmla="*/ 3066 h 3067"/>
              <a:gd name="T56" fmla="*/ 2060 w 2546"/>
              <a:gd name="T57" fmla="*/ 3059 h 3067"/>
              <a:gd name="T58" fmla="*/ 2201 w 2546"/>
              <a:gd name="T59" fmla="*/ 2931 h 3067"/>
              <a:gd name="T60" fmla="*/ 2370 w 2546"/>
              <a:gd name="T61" fmla="*/ 1676 h 3067"/>
              <a:gd name="T62" fmla="*/ 2076 w 2546"/>
              <a:gd name="T63" fmla="*/ 823 h 3067"/>
              <a:gd name="T64" fmla="*/ 1271 w 2546"/>
              <a:gd name="T65" fmla="*/ 32 h 3067"/>
              <a:gd name="T66" fmla="*/ 1160 w 2546"/>
              <a:gd name="T67" fmla="*/ 0 h 3067"/>
              <a:gd name="T68" fmla="*/ 1160 w 2546"/>
              <a:gd name="T69" fmla="*/ 206 h 3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46" h="3067">
                <a:moveTo>
                  <a:pt x="1160" y="206"/>
                </a:moveTo>
                <a:lnTo>
                  <a:pt x="1160" y="206"/>
                </a:lnTo>
                <a:cubicBezTo>
                  <a:pt x="2545" y="1083"/>
                  <a:pt x="2171" y="2431"/>
                  <a:pt x="2007" y="2857"/>
                </a:cubicBezTo>
                <a:cubicBezTo>
                  <a:pt x="1843" y="2719"/>
                  <a:pt x="1599" y="2579"/>
                  <a:pt x="1279" y="2555"/>
                </a:cubicBezTo>
                <a:cubicBezTo>
                  <a:pt x="1252" y="2553"/>
                  <a:pt x="1223" y="2553"/>
                  <a:pt x="1197" y="2553"/>
                </a:cubicBezTo>
                <a:cubicBezTo>
                  <a:pt x="1178" y="2553"/>
                  <a:pt x="1157" y="2553"/>
                  <a:pt x="1139" y="2553"/>
                </a:cubicBezTo>
                <a:cubicBezTo>
                  <a:pt x="1112" y="2333"/>
                  <a:pt x="1003" y="1803"/>
                  <a:pt x="569" y="1467"/>
                </a:cubicBezTo>
                <a:cubicBezTo>
                  <a:pt x="466" y="1390"/>
                  <a:pt x="355" y="1327"/>
                  <a:pt x="230" y="1281"/>
                </a:cubicBezTo>
                <a:cubicBezTo>
                  <a:pt x="257" y="1205"/>
                  <a:pt x="320" y="1099"/>
                  <a:pt x="479" y="1046"/>
                </a:cubicBezTo>
                <a:cubicBezTo>
                  <a:pt x="773" y="982"/>
                  <a:pt x="977" y="844"/>
                  <a:pt x="1083" y="638"/>
                </a:cubicBezTo>
                <a:cubicBezTo>
                  <a:pt x="1157" y="495"/>
                  <a:pt x="1170" y="339"/>
                  <a:pt x="1160" y="206"/>
                </a:cubicBezTo>
                <a:lnTo>
                  <a:pt x="1160" y="0"/>
                </a:lnTo>
                <a:lnTo>
                  <a:pt x="1160" y="0"/>
                </a:lnTo>
                <a:cubicBezTo>
                  <a:pt x="1123" y="0"/>
                  <a:pt x="1085" y="10"/>
                  <a:pt x="1051" y="29"/>
                </a:cubicBezTo>
                <a:cubicBezTo>
                  <a:pt x="985" y="69"/>
                  <a:pt x="948" y="146"/>
                  <a:pt x="953" y="223"/>
                </a:cubicBezTo>
                <a:cubicBezTo>
                  <a:pt x="961" y="347"/>
                  <a:pt x="945" y="455"/>
                  <a:pt x="898" y="543"/>
                </a:cubicBezTo>
                <a:cubicBezTo>
                  <a:pt x="821" y="694"/>
                  <a:pt x="670" y="792"/>
                  <a:pt x="437" y="842"/>
                </a:cubicBezTo>
                <a:cubicBezTo>
                  <a:pt x="429" y="844"/>
                  <a:pt x="421" y="848"/>
                  <a:pt x="416" y="850"/>
                </a:cubicBezTo>
                <a:cubicBezTo>
                  <a:pt x="230" y="911"/>
                  <a:pt x="95" y="1041"/>
                  <a:pt x="34" y="1215"/>
                </a:cubicBezTo>
                <a:cubicBezTo>
                  <a:pt x="0" y="1321"/>
                  <a:pt x="56" y="1438"/>
                  <a:pt x="159" y="1477"/>
                </a:cubicBezTo>
                <a:cubicBezTo>
                  <a:pt x="262" y="1515"/>
                  <a:pt x="357" y="1567"/>
                  <a:pt x="442" y="1631"/>
                </a:cubicBezTo>
                <a:cubicBezTo>
                  <a:pt x="815" y="1920"/>
                  <a:pt x="911" y="2391"/>
                  <a:pt x="935" y="2579"/>
                </a:cubicBezTo>
                <a:cubicBezTo>
                  <a:pt x="945" y="2683"/>
                  <a:pt x="1035" y="2762"/>
                  <a:pt x="1139" y="2762"/>
                </a:cubicBezTo>
                <a:cubicBezTo>
                  <a:pt x="1144" y="2762"/>
                  <a:pt x="1147" y="2762"/>
                  <a:pt x="1149" y="2759"/>
                </a:cubicBezTo>
                <a:cubicBezTo>
                  <a:pt x="1165" y="2759"/>
                  <a:pt x="1181" y="2759"/>
                  <a:pt x="1197" y="2759"/>
                </a:cubicBezTo>
                <a:cubicBezTo>
                  <a:pt x="1218" y="2759"/>
                  <a:pt x="1242" y="2759"/>
                  <a:pt x="1263" y="2762"/>
                </a:cubicBezTo>
                <a:cubicBezTo>
                  <a:pt x="1488" y="2780"/>
                  <a:pt x="1695" y="2865"/>
                  <a:pt x="1875" y="3016"/>
                </a:cubicBezTo>
                <a:cubicBezTo>
                  <a:pt x="1912" y="3048"/>
                  <a:pt x="1960" y="3066"/>
                  <a:pt x="2007" y="3066"/>
                </a:cubicBezTo>
                <a:cubicBezTo>
                  <a:pt x="2026" y="3066"/>
                  <a:pt x="2042" y="3064"/>
                  <a:pt x="2060" y="3059"/>
                </a:cubicBezTo>
                <a:cubicBezTo>
                  <a:pt x="2124" y="3043"/>
                  <a:pt x="2176" y="2995"/>
                  <a:pt x="2201" y="2931"/>
                </a:cubicBezTo>
                <a:cubicBezTo>
                  <a:pt x="2291" y="2696"/>
                  <a:pt x="2433" y="2219"/>
                  <a:pt x="2370" y="1676"/>
                </a:cubicBezTo>
                <a:cubicBezTo>
                  <a:pt x="2333" y="1369"/>
                  <a:pt x="2235" y="1080"/>
                  <a:pt x="2076" y="823"/>
                </a:cubicBezTo>
                <a:cubicBezTo>
                  <a:pt x="1888" y="516"/>
                  <a:pt x="1618" y="252"/>
                  <a:pt x="1271" y="32"/>
                </a:cubicBezTo>
                <a:cubicBezTo>
                  <a:pt x="1237" y="10"/>
                  <a:pt x="1197" y="0"/>
                  <a:pt x="1160" y="0"/>
                </a:cubicBezTo>
                <a:lnTo>
                  <a:pt x="1160" y="206"/>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155" name="Freeform 10"/>
          <p:cNvSpPr>
            <a:spLocks noChangeArrowheads="1"/>
          </p:cNvSpPr>
          <p:nvPr/>
        </p:nvSpPr>
        <p:spPr bwMode="auto">
          <a:xfrm>
            <a:off x="8113805" y="4085313"/>
            <a:ext cx="2859055" cy="1541282"/>
          </a:xfrm>
          <a:custGeom>
            <a:avLst/>
            <a:gdLst>
              <a:gd name="T0" fmla="*/ 2770 w 4685"/>
              <a:gd name="T1" fmla="*/ 2524 h 2525"/>
              <a:gd name="T2" fmla="*/ 2770 w 4685"/>
              <a:gd name="T3" fmla="*/ 2524 h 2525"/>
              <a:gd name="T4" fmla="*/ 2704 w 4685"/>
              <a:gd name="T5" fmla="*/ 2502 h 2525"/>
              <a:gd name="T6" fmla="*/ 2667 w 4685"/>
              <a:gd name="T7" fmla="*/ 2423 h 2525"/>
              <a:gd name="T8" fmla="*/ 2402 w 4685"/>
              <a:gd name="T9" fmla="*/ 1883 h 2525"/>
              <a:gd name="T10" fmla="*/ 1719 w 4685"/>
              <a:gd name="T11" fmla="*/ 1668 h 2525"/>
              <a:gd name="T12" fmla="*/ 1319 w 4685"/>
              <a:gd name="T13" fmla="*/ 1732 h 2525"/>
              <a:gd name="T14" fmla="*/ 1284 w 4685"/>
              <a:gd name="T15" fmla="*/ 1740 h 2525"/>
              <a:gd name="T16" fmla="*/ 1194 w 4685"/>
              <a:gd name="T17" fmla="*/ 1687 h 2525"/>
              <a:gd name="T18" fmla="*/ 866 w 4685"/>
              <a:gd name="T19" fmla="*/ 1250 h 2525"/>
              <a:gd name="T20" fmla="*/ 69 w 4685"/>
              <a:gd name="T21" fmla="*/ 694 h 2525"/>
              <a:gd name="T22" fmla="*/ 8 w 4685"/>
              <a:gd name="T23" fmla="*/ 620 h 2525"/>
              <a:gd name="T24" fmla="*/ 32 w 4685"/>
              <a:gd name="T25" fmla="*/ 527 h 2525"/>
              <a:gd name="T26" fmla="*/ 884 w 4685"/>
              <a:gd name="T27" fmla="*/ 40 h 2525"/>
              <a:gd name="T28" fmla="*/ 887 w 4685"/>
              <a:gd name="T29" fmla="*/ 40 h 2525"/>
              <a:gd name="T30" fmla="*/ 1319 w 4685"/>
              <a:gd name="T31" fmla="*/ 0 h 2525"/>
              <a:gd name="T32" fmla="*/ 2201 w 4685"/>
              <a:gd name="T33" fmla="*/ 201 h 2525"/>
              <a:gd name="T34" fmla="*/ 2884 w 4685"/>
              <a:gd name="T35" fmla="*/ 114 h 2525"/>
              <a:gd name="T36" fmla="*/ 4581 w 4685"/>
              <a:gd name="T37" fmla="*/ 1136 h 2525"/>
              <a:gd name="T38" fmla="*/ 4587 w 4685"/>
              <a:gd name="T39" fmla="*/ 1149 h 2525"/>
              <a:gd name="T40" fmla="*/ 4573 w 4685"/>
              <a:gd name="T41" fmla="*/ 1764 h 2525"/>
              <a:gd name="T42" fmla="*/ 4075 w 4685"/>
              <a:gd name="T43" fmla="*/ 2102 h 2525"/>
              <a:gd name="T44" fmla="*/ 4054 w 4685"/>
              <a:gd name="T45" fmla="*/ 2105 h 2525"/>
              <a:gd name="T46" fmla="*/ 3662 w 4685"/>
              <a:gd name="T47" fmla="*/ 2274 h 2525"/>
              <a:gd name="T48" fmla="*/ 3623 w 4685"/>
              <a:gd name="T49" fmla="*/ 2386 h 2525"/>
              <a:gd name="T50" fmla="*/ 3588 w 4685"/>
              <a:gd name="T51" fmla="*/ 2465 h 2525"/>
              <a:gd name="T52" fmla="*/ 3519 w 4685"/>
              <a:gd name="T53" fmla="*/ 2489 h 2525"/>
              <a:gd name="T54" fmla="*/ 3506 w 4685"/>
              <a:gd name="T55" fmla="*/ 2489 h 2525"/>
              <a:gd name="T56" fmla="*/ 3263 w 4685"/>
              <a:gd name="T57" fmla="*/ 2470 h 2525"/>
              <a:gd name="T58" fmla="*/ 2788 w 4685"/>
              <a:gd name="T59" fmla="*/ 2521 h 2525"/>
              <a:gd name="T60" fmla="*/ 2770 w 4685"/>
              <a:gd name="T61" fmla="*/ 2524 h 2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85" h="2525">
                <a:moveTo>
                  <a:pt x="2770" y="2524"/>
                </a:moveTo>
                <a:lnTo>
                  <a:pt x="2770" y="2524"/>
                </a:lnTo>
                <a:cubicBezTo>
                  <a:pt x="2746" y="2524"/>
                  <a:pt x="2723" y="2516"/>
                  <a:pt x="2704" y="2502"/>
                </a:cubicBezTo>
                <a:cubicBezTo>
                  <a:pt x="2680" y="2481"/>
                  <a:pt x="2667" y="2455"/>
                  <a:pt x="2667" y="2423"/>
                </a:cubicBezTo>
                <a:cubicBezTo>
                  <a:pt x="2659" y="2203"/>
                  <a:pt x="2566" y="2015"/>
                  <a:pt x="2402" y="1883"/>
                </a:cubicBezTo>
                <a:cubicBezTo>
                  <a:pt x="2227" y="1745"/>
                  <a:pt x="1986" y="1668"/>
                  <a:pt x="1719" y="1668"/>
                </a:cubicBezTo>
                <a:cubicBezTo>
                  <a:pt x="1576" y="1668"/>
                  <a:pt x="1438" y="1692"/>
                  <a:pt x="1319" y="1732"/>
                </a:cubicBezTo>
                <a:cubicBezTo>
                  <a:pt x="1308" y="1737"/>
                  <a:pt x="1295" y="1740"/>
                  <a:pt x="1284" y="1740"/>
                </a:cubicBezTo>
                <a:cubicBezTo>
                  <a:pt x="1247" y="1740"/>
                  <a:pt x="1213" y="1721"/>
                  <a:pt x="1194" y="1687"/>
                </a:cubicBezTo>
                <a:cubicBezTo>
                  <a:pt x="1133" y="1584"/>
                  <a:pt x="1028" y="1422"/>
                  <a:pt x="866" y="1250"/>
                </a:cubicBezTo>
                <a:cubicBezTo>
                  <a:pt x="633" y="998"/>
                  <a:pt x="365" y="813"/>
                  <a:pt x="69" y="694"/>
                </a:cubicBezTo>
                <a:cubicBezTo>
                  <a:pt x="37" y="681"/>
                  <a:pt x="13" y="654"/>
                  <a:pt x="8" y="620"/>
                </a:cubicBezTo>
                <a:cubicBezTo>
                  <a:pt x="0" y="588"/>
                  <a:pt x="8" y="551"/>
                  <a:pt x="32" y="527"/>
                </a:cubicBezTo>
                <a:cubicBezTo>
                  <a:pt x="193" y="355"/>
                  <a:pt x="471" y="132"/>
                  <a:pt x="884" y="40"/>
                </a:cubicBezTo>
                <a:cubicBezTo>
                  <a:pt x="887" y="40"/>
                  <a:pt x="887" y="40"/>
                  <a:pt x="887" y="40"/>
                </a:cubicBezTo>
                <a:cubicBezTo>
                  <a:pt x="1033" y="13"/>
                  <a:pt x="1176" y="0"/>
                  <a:pt x="1319" y="0"/>
                </a:cubicBezTo>
                <a:cubicBezTo>
                  <a:pt x="1780" y="0"/>
                  <a:pt x="2092" y="143"/>
                  <a:pt x="2201" y="201"/>
                </a:cubicBezTo>
                <a:cubicBezTo>
                  <a:pt x="2439" y="143"/>
                  <a:pt x="2669" y="114"/>
                  <a:pt x="2884" y="114"/>
                </a:cubicBezTo>
                <a:cubicBezTo>
                  <a:pt x="4007" y="114"/>
                  <a:pt x="4468" y="895"/>
                  <a:pt x="4581" y="1136"/>
                </a:cubicBezTo>
                <a:cubicBezTo>
                  <a:pt x="4584" y="1141"/>
                  <a:pt x="4584" y="1144"/>
                  <a:pt x="4587" y="1149"/>
                </a:cubicBezTo>
                <a:cubicBezTo>
                  <a:pt x="4629" y="1284"/>
                  <a:pt x="4684" y="1544"/>
                  <a:pt x="4573" y="1764"/>
                </a:cubicBezTo>
                <a:cubicBezTo>
                  <a:pt x="4489" y="1930"/>
                  <a:pt x="4319" y="2044"/>
                  <a:pt x="4075" y="2102"/>
                </a:cubicBezTo>
                <a:cubicBezTo>
                  <a:pt x="4067" y="2102"/>
                  <a:pt x="4062" y="2105"/>
                  <a:pt x="4054" y="2105"/>
                </a:cubicBezTo>
                <a:cubicBezTo>
                  <a:pt x="3938" y="2108"/>
                  <a:pt x="3724" y="2145"/>
                  <a:pt x="3662" y="2274"/>
                </a:cubicBezTo>
                <a:cubicBezTo>
                  <a:pt x="3628" y="2346"/>
                  <a:pt x="3623" y="2378"/>
                  <a:pt x="3623" y="2386"/>
                </a:cubicBezTo>
                <a:cubicBezTo>
                  <a:pt x="3623" y="2415"/>
                  <a:pt x="3612" y="2444"/>
                  <a:pt x="3588" y="2465"/>
                </a:cubicBezTo>
                <a:cubicBezTo>
                  <a:pt x="3570" y="2481"/>
                  <a:pt x="3546" y="2489"/>
                  <a:pt x="3519" y="2489"/>
                </a:cubicBezTo>
                <a:cubicBezTo>
                  <a:pt x="3517" y="2489"/>
                  <a:pt x="3511" y="2489"/>
                  <a:pt x="3506" y="2489"/>
                </a:cubicBezTo>
                <a:cubicBezTo>
                  <a:pt x="3429" y="2478"/>
                  <a:pt x="3347" y="2470"/>
                  <a:pt x="3263" y="2470"/>
                </a:cubicBezTo>
                <a:cubicBezTo>
                  <a:pt x="3114" y="2470"/>
                  <a:pt x="2955" y="2489"/>
                  <a:pt x="2788" y="2521"/>
                </a:cubicBezTo>
                <a:cubicBezTo>
                  <a:pt x="2783" y="2524"/>
                  <a:pt x="2775" y="2524"/>
                  <a:pt x="2770" y="2524"/>
                </a:cubicBezTo>
              </a:path>
            </a:pathLst>
          </a:custGeom>
          <a:solidFill>
            <a:schemeClr val="accent1"/>
          </a:solidFill>
          <a:ln>
            <a:noFill/>
          </a:ln>
          <a:effectLst/>
        </p:spPr>
        <p:txBody>
          <a:bodyPr wrap="none" anchor="ctr"/>
          <a:lstStyle/>
          <a:p>
            <a:endParaRPr lang="en-US" sz="2107" dirty="0"/>
          </a:p>
        </p:txBody>
      </p:sp>
      <p:sp>
        <p:nvSpPr>
          <p:cNvPr id="156" name="Freeform 11"/>
          <p:cNvSpPr>
            <a:spLocks noChangeArrowheads="1"/>
          </p:cNvSpPr>
          <p:nvPr/>
        </p:nvSpPr>
        <p:spPr bwMode="auto">
          <a:xfrm>
            <a:off x="8046439" y="4020644"/>
            <a:ext cx="2996484" cy="1667926"/>
          </a:xfrm>
          <a:custGeom>
            <a:avLst/>
            <a:gdLst>
              <a:gd name="T0" fmla="*/ 1428 w 4906"/>
              <a:gd name="T1" fmla="*/ 209 h 2734"/>
              <a:gd name="T2" fmla="*/ 1428 w 4906"/>
              <a:gd name="T3" fmla="*/ 209 h 2734"/>
              <a:gd name="T4" fmla="*/ 2294 w 4906"/>
              <a:gd name="T5" fmla="*/ 416 h 2734"/>
              <a:gd name="T6" fmla="*/ 2993 w 4906"/>
              <a:gd name="T7" fmla="*/ 323 h 2734"/>
              <a:gd name="T8" fmla="*/ 4598 w 4906"/>
              <a:gd name="T9" fmla="*/ 1287 h 2734"/>
              <a:gd name="T10" fmla="*/ 4590 w 4906"/>
              <a:gd name="T11" fmla="*/ 1822 h 2734"/>
              <a:gd name="T12" fmla="*/ 4161 w 4906"/>
              <a:gd name="T13" fmla="*/ 2108 h 2734"/>
              <a:gd name="T14" fmla="*/ 3676 w 4906"/>
              <a:gd name="T15" fmla="*/ 2336 h 2734"/>
              <a:gd name="T16" fmla="*/ 3628 w 4906"/>
              <a:gd name="T17" fmla="*/ 2492 h 2734"/>
              <a:gd name="T18" fmla="*/ 3372 w 4906"/>
              <a:gd name="T19" fmla="*/ 2473 h 2734"/>
              <a:gd name="T20" fmla="*/ 2879 w 4906"/>
              <a:gd name="T21" fmla="*/ 2526 h 2734"/>
              <a:gd name="T22" fmla="*/ 2575 w 4906"/>
              <a:gd name="T23" fmla="*/ 1909 h 2734"/>
              <a:gd name="T24" fmla="*/ 1828 w 4906"/>
              <a:gd name="T25" fmla="*/ 1671 h 2734"/>
              <a:gd name="T26" fmla="*/ 1393 w 4906"/>
              <a:gd name="T27" fmla="*/ 1740 h 2734"/>
              <a:gd name="T28" fmla="*/ 1052 w 4906"/>
              <a:gd name="T29" fmla="*/ 1284 h 2734"/>
              <a:gd name="T30" fmla="*/ 217 w 4906"/>
              <a:gd name="T31" fmla="*/ 704 h 2734"/>
              <a:gd name="T32" fmla="*/ 1017 w 4906"/>
              <a:gd name="T33" fmla="*/ 246 h 2734"/>
              <a:gd name="T34" fmla="*/ 1428 w 4906"/>
              <a:gd name="T35" fmla="*/ 209 h 2734"/>
              <a:gd name="T36" fmla="*/ 1428 w 4906"/>
              <a:gd name="T37" fmla="*/ 0 h 2734"/>
              <a:gd name="T38" fmla="*/ 1428 w 4906"/>
              <a:gd name="T39" fmla="*/ 0 h 2734"/>
              <a:gd name="T40" fmla="*/ 978 w 4906"/>
              <a:gd name="T41" fmla="*/ 42 h 2734"/>
              <a:gd name="T42" fmla="*/ 972 w 4906"/>
              <a:gd name="T43" fmla="*/ 45 h 2734"/>
              <a:gd name="T44" fmla="*/ 67 w 4906"/>
              <a:gd name="T45" fmla="*/ 561 h 2734"/>
              <a:gd name="T46" fmla="*/ 14 w 4906"/>
              <a:gd name="T47" fmla="*/ 749 h 2734"/>
              <a:gd name="T48" fmla="*/ 141 w 4906"/>
              <a:gd name="T49" fmla="*/ 895 h 2734"/>
              <a:gd name="T50" fmla="*/ 901 w 4906"/>
              <a:gd name="T51" fmla="*/ 1427 h 2734"/>
              <a:gd name="T52" fmla="*/ 1216 w 4906"/>
              <a:gd name="T53" fmla="*/ 1846 h 2734"/>
              <a:gd name="T54" fmla="*/ 1393 w 4906"/>
              <a:gd name="T55" fmla="*/ 1949 h 2734"/>
              <a:gd name="T56" fmla="*/ 1462 w 4906"/>
              <a:gd name="T57" fmla="*/ 1936 h 2734"/>
              <a:gd name="T58" fmla="*/ 1828 w 4906"/>
              <a:gd name="T59" fmla="*/ 1880 h 2734"/>
              <a:gd name="T60" fmla="*/ 2445 w 4906"/>
              <a:gd name="T61" fmla="*/ 2071 h 2734"/>
              <a:gd name="T62" fmla="*/ 2673 w 4906"/>
              <a:gd name="T63" fmla="*/ 2534 h 2734"/>
              <a:gd name="T64" fmla="*/ 2749 w 4906"/>
              <a:gd name="T65" fmla="*/ 2688 h 2734"/>
              <a:gd name="T66" fmla="*/ 2879 w 4906"/>
              <a:gd name="T67" fmla="*/ 2733 h 2734"/>
              <a:gd name="T68" fmla="*/ 2919 w 4906"/>
              <a:gd name="T69" fmla="*/ 2730 h 2734"/>
              <a:gd name="T70" fmla="*/ 3372 w 4906"/>
              <a:gd name="T71" fmla="*/ 2682 h 2734"/>
              <a:gd name="T72" fmla="*/ 3599 w 4906"/>
              <a:gd name="T73" fmla="*/ 2696 h 2734"/>
              <a:gd name="T74" fmla="*/ 3628 w 4906"/>
              <a:gd name="T75" fmla="*/ 2698 h 2734"/>
              <a:gd name="T76" fmla="*/ 3766 w 4906"/>
              <a:gd name="T77" fmla="*/ 2648 h 2734"/>
              <a:gd name="T78" fmla="*/ 3838 w 4906"/>
              <a:gd name="T79" fmla="*/ 2495 h 2734"/>
              <a:gd name="T80" fmla="*/ 3864 w 4906"/>
              <a:gd name="T81" fmla="*/ 2426 h 2734"/>
              <a:gd name="T82" fmla="*/ 4166 w 4906"/>
              <a:gd name="T83" fmla="*/ 2315 h 2734"/>
              <a:gd name="T84" fmla="*/ 4208 w 4906"/>
              <a:gd name="T85" fmla="*/ 2309 h 2734"/>
              <a:gd name="T86" fmla="*/ 4775 w 4906"/>
              <a:gd name="T87" fmla="*/ 1917 h 2734"/>
              <a:gd name="T88" fmla="*/ 4793 w 4906"/>
              <a:gd name="T89" fmla="*/ 1224 h 2734"/>
              <a:gd name="T90" fmla="*/ 4783 w 4906"/>
              <a:gd name="T91" fmla="*/ 1197 h 2734"/>
              <a:gd name="T92" fmla="*/ 2993 w 4906"/>
              <a:gd name="T93" fmla="*/ 116 h 2734"/>
              <a:gd name="T94" fmla="*/ 2323 w 4906"/>
              <a:gd name="T95" fmla="*/ 196 h 2734"/>
              <a:gd name="T96" fmla="*/ 1428 w 4906"/>
              <a:gd name="T97" fmla="*/ 0 h 2734"/>
              <a:gd name="T98" fmla="*/ 1428 w 4906"/>
              <a:gd name="T99" fmla="*/ 209 h 2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6" h="2734">
                <a:moveTo>
                  <a:pt x="1428" y="209"/>
                </a:moveTo>
                <a:lnTo>
                  <a:pt x="1428" y="209"/>
                </a:lnTo>
                <a:cubicBezTo>
                  <a:pt x="1968" y="209"/>
                  <a:pt x="2294" y="416"/>
                  <a:pt x="2294" y="416"/>
                </a:cubicBezTo>
                <a:cubicBezTo>
                  <a:pt x="2553" y="352"/>
                  <a:pt x="2784" y="323"/>
                  <a:pt x="2993" y="323"/>
                </a:cubicBezTo>
                <a:cubicBezTo>
                  <a:pt x="4055" y="323"/>
                  <a:pt x="4486" y="1057"/>
                  <a:pt x="4598" y="1287"/>
                </a:cubicBezTo>
                <a:cubicBezTo>
                  <a:pt x="4629" y="1393"/>
                  <a:pt x="4688" y="1631"/>
                  <a:pt x="4590" y="1822"/>
                </a:cubicBezTo>
                <a:cubicBezTo>
                  <a:pt x="4518" y="1962"/>
                  <a:pt x="4375" y="2058"/>
                  <a:pt x="4161" y="2108"/>
                </a:cubicBezTo>
                <a:cubicBezTo>
                  <a:pt x="4111" y="2108"/>
                  <a:pt x="3779" y="2124"/>
                  <a:pt x="3676" y="2336"/>
                </a:cubicBezTo>
                <a:cubicBezTo>
                  <a:pt x="3641" y="2407"/>
                  <a:pt x="3628" y="2457"/>
                  <a:pt x="3628" y="2492"/>
                </a:cubicBezTo>
                <a:cubicBezTo>
                  <a:pt x="3546" y="2481"/>
                  <a:pt x="3461" y="2473"/>
                  <a:pt x="3372" y="2473"/>
                </a:cubicBezTo>
                <a:cubicBezTo>
                  <a:pt x="3215" y="2473"/>
                  <a:pt x="3051" y="2492"/>
                  <a:pt x="2879" y="2526"/>
                </a:cubicBezTo>
                <a:cubicBezTo>
                  <a:pt x="2868" y="2275"/>
                  <a:pt x="2765" y="2060"/>
                  <a:pt x="2575" y="1909"/>
                </a:cubicBezTo>
                <a:cubicBezTo>
                  <a:pt x="2368" y="1742"/>
                  <a:pt x="2090" y="1671"/>
                  <a:pt x="1828" y="1671"/>
                </a:cubicBezTo>
                <a:cubicBezTo>
                  <a:pt x="1672" y="1671"/>
                  <a:pt x="1523" y="1698"/>
                  <a:pt x="1393" y="1740"/>
                </a:cubicBezTo>
                <a:cubicBezTo>
                  <a:pt x="1335" y="1639"/>
                  <a:pt x="1221" y="1467"/>
                  <a:pt x="1052" y="1284"/>
                </a:cubicBezTo>
                <a:cubicBezTo>
                  <a:pt x="808" y="1022"/>
                  <a:pt x="525" y="826"/>
                  <a:pt x="217" y="704"/>
                </a:cubicBezTo>
                <a:cubicBezTo>
                  <a:pt x="355" y="556"/>
                  <a:pt x="617" y="336"/>
                  <a:pt x="1017" y="246"/>
                </a:cubicBezTo>
                <a:cubicBezTo>
                  <a:pt x="1163" y="220"/>
                  <a:pt x="1300" y="209"/>
                  <a:pt x="1428" y="209"/>
                </a:cubicBezTo>
                <a:lnTo>
                  <a:pt x="1428" y="0"/>
                </a:lnTo>
                <a:lnTo>
                  <a:pt x="1428" y="0"/>
                </a:lnTo>
                <a:cubicBezTo>
                  <a:pt x="1279" y="0"/>
                  <a:pt x="1129" y="16"/>
                  <a:pt x="978" y="42"/>
                </a:cubicBezTo>
                <a:cubicBezTo>
                  <a:pt x="975" y="45"/>
                  <a:pt x="975" y="45"/>
                  <a:pt x="972" y="45"/>
                </a:cubicBezTo>
                <a:cubicBezTo>
                  <a:pt x="530" y="143"/>
                  <a:pt x="236" y="381"/>
                  <a:pt x="67" y="561"/>
                </a:cubicBezTo>
                <a:cubicBezTo>
                  <a:pt x="19" y="612"/>
                  <a:pt x="0" y="680"/>
                  <a:pt x="14" y="749"/>
                </a:cubicBezTo>
                <a:cubicBezTo>
                  <a:pt x="29" y="816"/>
                  <a:pt x="77" y="871"/>
                  <a:pt x="141" y="895"/>
                </a:cubicBezTo>
                <a:cubicBezTo>
                  <a:pt x="422" y="1009"/>
                  <a:pt x="675" y="1186"/>
                  <a:pt x="901" y="1427"/>
                </a:cubicBezTo>
                <a:cubicBezTo>
                  <a:pt x="1055" y="1591"/>
                  <a:pt x="1155" y="1745"/>
                  <a:pt x="1216" y="1846"/>
                </a:cubicBezTo>
                <a:cubicBezTo>
                  <a:pt x="1253" y="1912"/>
                  <a:pt x="1322" y="1949"/>
                  <a:pt x="1393" y="1949"/>
                </a:cubicBezTo>
                <a:cubicBezTo>
                  <a:pt x="1417" y="1949"/>
                  <a:pt x="1438" y="1943"/>
                  <a:pt x="1462" y="1936"/>
                </a:cubicBezTo>
                <a:cubicBezTo>
                  <a:pt x="1571" y="1899"/>
                  <a:pt x="1698" y="1880"/>
                  <a:pt x="1828" y="1880"/>
                </a:cubicBezTo>
                <a:cubicBezTo>
                  <a:pt x="2071" y="1880"/>
                  <a:pt x="2291" y="1946"/>
                  <a:pt x="2445" y="2071"/>
                </a:cubicBezTo>
                <a:cubicBezTo>
                  <a:pt x="2588" y="2185"/>
                  <a:pt x="2665" y="2341"/>
                  <a:pt x="2673" y="2534"/>
                </a:cubicBezTo>
                <a:cubicBezTo>
                  <a:pt x="2673" y="2595"/>
                  <a:pt x="2702" y="2651"/>
                  <a:pt x="2749" y="2688"/>
                </a:cubicBezTo>
                <a:cubicBezTo>
                  <a:pt x="2786" y="2717"/>
                  <a:pt x="2832" y="2733"/>
                  <a:pt x="2879" y="2733"/>
                </a:cubicBezTo>
                <a:cubicBezTo>
                  <a:pt x="2892" y="2733"/>
                  <a:pt x="2905" y="2733"/>
                  <a:pt x="2919" y="2730"/>
                </a:cubicBezTo>
                <a:cubicBezTo>
                  <a:pt x="3078" y="2698"/>
                  <a:pt x="3231" y="2682"/>
                  <a:pt x="3372" y="2682"/>
                </a:cubicBezTo>
                <a:cubicBezTo>
                  <a:pt x="3451" y="2682"/>
                  <a:pt x="3528" y="2688"/>
                  <a:pt x="3599" y="2696"/>
                </a:cubicBezTo>
                <a:cubicBezTo>
                  <a:pt x="3610" y="2698"/>
                  <a:pt x="3620" y="2698"/>
                  <a:pt x="3628" y="2698"/>
                </a:cubicBezTo>
                <a:cubicBezTo>
                  <a:pt x="3679" y="2698"/>
                  <a:pt x="3726" y="2680"/>
                  <a:pt x="3766" y="2648"/>
                </a:cubicBezTo>
                <a:cubicBezTo>
                  <a:pt x="3808" y="2611"/>
                  <a:pt x="3835" y="2555"/>
                  <a:pt x="3838" y="2495"/>
                </a:cubicBezTo>
                <a:cubicBezTo>
                  <a:pt x="3838" y="2492"/>
                  <a:pt x="3843" y="2471"/>
                  <a:pt x="3864" y="2426"/>
                </a:cubicBezTo>
                <a:cubicBezTo>
                  <a:pt x="3896" y="2359"/>
                  <a:pt x="4044" y="2317"/>
                  <a:pt x="4166" y="2315"/>
                </a:cubicBezTo>
                <a:cubicBezTo>
                  <a:pt x="4179" y="2315"/>
                  <a:pt x="4195" y="2312"/>
                  <a:pt x="4208" y="2309"/>
                </a:cubicBezTo>
                <a:cubicBezTo>
                  <a:pt x="4484" y="2246"/>
                  <a:pt x="4674" y="2113"/>
                  <a:pt x="4775" y="1917"/>
                </a:cubicBezTo>
                <a:cubicBezTo>
                  <a:pt x="4905" y="1663"/>
                  <a:pt x="4841" y="1374"/>
                  <a:pt x="4793" y="1224"/>
                </a:cubicBezTo>
                <a:cubicBezTo>
                  <a:pt x="4791" y="1215"/>
                  <a:pt x="4788" y="1205"/>
                  <a:pt x="4783" y="1197"/>
                </a:cubicBezTo>
                <a:cubicBezTo>
                  <a:pt x="4661" y="943"/>
                  <a:pt x="4176" y="116"/>
                  <a:pt x="2993" y="116"/>
                </a:cubicBezTo>
                <a:cubicBezTo>
                  <a:pt x="2781" y="116"/>
                  <a:pt x="2556" y="143"/>
                  <a:pt x="2323" y="196"/>
                </a:cubicBezTo>
                <a:cubicBezTo>
                  <a:pt x="2180" y="127"/>
                  <a:pt x="1865" y="0"/>
                  <a:pt x="1428" y="0"/>
                </a:cubicBezTo>
                <a:lnTo>
                  <a:pt x="1428" y="209"/>
                </a:lnTo>
              </a:path>
            </a:pathLst>
          </a:custGeom>
          <a:solidFill>
            <a:srgbClr val="FFFFFF"/>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157" name="TextBox 156"/>
          <p:cNvSpPr txBox="1"/>
          <p:nvPr/>
        </p:nvSpPr>
        <p:spPr>
          <a:xfrm>
            <a:off x="4127254" y="3316426"/>
            <a:ext cx="5421877" cy="393510"/>
          </a:xfrm>
          <a:prstGeom prst="rect">
            <a:avLst/>
          </a:prstGeom>
          <a:noFill/>
        </p:spPr>
        <p:txBody>
          <a:bodyPr wrap="square" lIns="68584" tIns="34292" rIns="68584" bIns="34292" rtlCol="0">
            <a:spAutoFit/>
          </a:bodyPr>
          <a:lstStyle/>
          <a:p>
            <a:r>
              <a:rPr lang="en-GB" sz="2107" b="1" dirty="0">
                <a:solidFill>
                  <a:schemeClr val="tx2"/>
                </a:solidFill>
                <a:latin typeface="Lato Regular"/>
                <a:cs typeface="Lato Regular"/>
              </a:rPr>
              <a:t>Lack of Infrastructure and Resources</a:t>
            </a:r>
            <a:endParaRPr lang="id-ID" sz="2107" b="1" dirty="0">
              <a:solidFill>
                <a:schemeClr val="tx2"/>
              </a:solidFill>
              <a:latin typeface="Lato Regular"/>
              <a:cs typeface="Lato Regular"/>
            </a:endParaRPr>
          </a:p>
        </p:txBody>
      </p:sp>
      <p:sp>
        <p:nvSpPr>
          <p:cNvPr id="158" name="TextBox 157"/>
          <p:cNvSpPr txBox="1"/>
          <p:nvPr/>
        </p:nvSpPr>
        <p:spPr>
          <a:xfrm>
            <a:off x="4060397" y="8249349"/>
            <a:ext cx="4599081" cy="393510"/>
          </a:xfrm>
          <a:prstGeom prst="rect">
            <a:avLst/>
          </a:prstGeom>
          <a:noFill/>
        </p:spPr>
        <p:txBody>
          <a:bodyPr wrap="square" lIns="68584" tIns="34292" rIns="68584" bIns="34292" rtlCol="0">
            <a:spAutoFit/>
          </a:bodyPr>
          <a:lstStyle/>
          <a:p>
            <a:r>
              <a:rPr lang="en-US" sz="2107" b="1" dirty="0">
                <a:solidFill>
                  <a:schemeClr val="tx2"/>
                </a:solidFill>
                <a:latin typeface="Lato Regular"/>
                <a:cs typeface="Lato Regular"/>
              </a:rPr>
              <a:t>Data Privacy Regulations</a:t>
            </a:r>
            <a:endParaRPr lang="id-ID" sz="2107" b="1" dirty="0">
              <a:solidFill>
                <a:schemeClr val="tx2"/>
              </a:solidFill>
              <a:latin typeface="Lato Regular"/>
              <a:cs typeface="Lato Regular"/>
            </a:endParaRPr>
          </a:p>
        </p:txBody>
      </p:sp>
      <p:sp>
        <p:nvSpPr>
          <p:cNvPr id="161" name="TextBox 160"/>
          <p:cNvSpPr txBox="1"/>
          <p:nvPr/>
        </p:nvSpPr>
        <p:spPr>
          <a:xfrm>
            <a:off x="1239205" y="6981527"/>
            <a:ext cx="2416827" cy="393510"/>
          </a:xfrm>
          <a:prstGeom prst="rect">
            <a:avLst/>
          </a:prstGeom>
          <a:noFill/>
        </p:spPr>
        <p:txBody>
          <a:bodyPr wrap="square" lIns="68584" tIns="34292" rIns="68584" bIns="34292" rtlCol="0">
            <a:spAutoFit/>
          </a:bodyPr>
          <a:lstStyle/>
          <a:p>
            <a:pPr algn="ctr"/>
            <a:r>
              <a:rPr lang="en-US" sz="2107" b="1" dirty="0">
                <a:solidFill>
                  <a:schemeClr val="tx2"/>
                </a:solidFill>
                <a:latin typeface="Lato Regular"/>
                <a:cs typeface="Lato Regular"/>
              </a:rPr>
              <a:t>Political will</a:t>
            </a:r>
            <a:endParaRPr lang="id-ID" sz="2107" b="1" dirty="0">
              <a:solidFill>
                <a:schemeClr val="tx2"/>
              </a:solidFill>
              <a:latin typeface="Lato Regular"/>
              <a:cs typeface="Lato Regular"/>
            </a:endParaRPr>
          </a:p>
        </p:txBody>
      </p:sp>
      <p:sp>
        <p:nvSpPr>
          <p:cNvPr id="162" name="TextBox 161"/>
          <p:cNvSpPr txBox="1"/>
          <p:nvPr/>
        </p:nvSpPr>
        <p:spPr>
          <a:xfrm rot="19348483">
            <a:off x="787907" y="4307307"/>
            <a:ext cx="2416827" cy="393510"/>
          </a:xfrm>
          <a:prstGeom prst="rect">
            <a:avLst/>
          </a:prstGeom>
          <a:noFill/>
        </p:spPr>
        <p:txBody>
          <a:bodyPr wrap="square" lIns="68584" tIns="34292" rIns="68584" bIns="34292" rtlCol="0">
            <a:spAutoFit/>
          </a:bodyPr>
          <a:lstStyle/>
          <a:p>
            <a:pPr algn="ctr"/>
            <a:r>
              <a:rPr lang="en-US" sz="2107" b="1" dirty="0">
                <a:solidFill>
                  <a:schemeClr val="tx2"/>
                </a:solidFill>
                <a:latin typeface="Lato Regular"/>
                <a:cs typeface="Lato Regular"/>
              </a:rPr>
              <a:t>Leadership</a:t>
            </a:r>
            <a:endParaRPr lang="id-ID" sz="2107" b="1" dirty="0">
              <a:solidFill>
                <a:schemeClr val="tx2"/>
              </a:solidFill>
              <a:latin typeface="Lato Regular"/>
              <a:cs typeface="Lato Regular"/>
            </a:endParaRPr>
          </a:p>
        </p:txBody>
      </p:sp>
      <p:sp>
        <p:nvSpPr>
          <p:cNvPr id="165" name="TextBox 164"/>
          <p:cNvSpPr txBox="1"/>
          <p:nvPr/>
        </p:nvSpPr>
        <p:spPr>
          <a:xfrm>
            <a:off x="11040226" y="4677941"/>
            <a:ext cx="3723945" cy="393510"/>
          </a:xfrm>
          <a:prstGeom prst="rect">
            <a:avLst/>
          </a:prstGeom>
          <a:noFill/>
        </p:spPr>
        <p:txBody>
          <a:bodyPr wrap="square" lIns="68584" tIns="34292" rIns="68584" bIns="34292" rtlCol="0">
            <a:spAutoFit/>
          </a:bodyPr>
          <a:lstStyle/>
          <a:p>
            <a:pPr algn="r"/>
            <a:r>
              <a:rPr lang="en-GB" sz="2107" b="1" dirty="0">
                <a:solidFill>
                  <a:schemeClr val="tx2"/>
                </a:solidFill>
                <a:latin typeface="Lato Regular"/>
                <a:cs typeface="Lato Regular"/>
              </a:rPr>
              <a:t>Shortage of Skilled Personnel</a:t>
            </a:r>
            <a:endParaRPr lang="id-ID" sz="2107" b="1" dirty="0">
              <a:solidFill>
                <a:schemeClr val="tx2"/>
              </a:solidFill>
              <a:latin typeface="Lato Regular"/>
              <a:cs typeface="Lato Regular"/>
            </a:endParaRPr>
          </a:p>
        </p:txBody>
      </p:sp>
      <p:sp>
        <p:nvSpPr>
          <p:cNvPr id="166" name="TextBox 165"/>
          <p:cNvSpPr txBox="1"/>
          <p:nvPr/>
        </p:nvSpPr>
        <p:spPr>
          <a:xfrm>
            <a:off x="11795093" y="3435497"/>
            <a:ext cx="2416827" cy="393510"/>
          </a:xfrm>
          <a:prstGeom prst="rect">
            <a:avLst/>
          </a:prstGeom>
          <a:noFill/>
        </p:spPr>
        <p:txBody>
          <a:bodyPr wrap="square" lIns="68584" tIns="34292" rIns="68584" bIns="34292" rtlCol="0">
            <a:spAutoFit/>
          </a:bodyPr>
          <a:lstStyle/>
          <a:p>
            <a:pPr algn="r"/>
            <a:r>
              <a:rPr lang="en-US" sz="2107" b="1" dirty="0">
                <a:solidFill>
                  <a:schemeClr val="tx2"/>
                </a:solidFill>
                <a:latin typeface="Lato Regular"/>
                <a:cs typeface="Lato Regular"/>
              </a:rPr>
              <a:t>Lack of exposure</a:t>
            </a:r>
            <a:endParaRPr lang="id-ID" sz="2107" b="1" dirty="0">
              <a:solidFill>
                <a:schemeClr val="tx2"/>
              </a:solidFill>
              <a:latin typeface="Lato Regular"/>
              <a:cs typeface="Lato Regular"/>
            </a:endParaRPr>
          </a:p>
        </p:txBody>
      </p:sp>
      <p:sp>
        <p:nvSpPr>
          <p:cNvPr id="167" name="TextBox 166"/>
          <p:cNvSpPr txBox="1"/>
          <p:nvPr/>
        </p:nvSpPr>
        <p:spPr>
          <a:xfrm rot="2420416">
            <a:off x="15179292" y="4544184"/>
            <a:ext cx="2416827" cy="393510"/>
          </a:xfrm>
          <a:prstGeom prst="rect">
            <a:avLst/>
          </a:prstGeom>
          <a:noFill/>
        </p:spPr>
        <p:txBody>
          <a:bodyPr wrap="square" lIns="68584" tIns="34292" rIns="68584" bIns="34292" rtlCol="0">
            <a:spAutoFit/>
          </a:bodyPr>
          <a:lstStyle/>
          <a:p>
            <a:pPr algn="ctr"/>
            <a:r>
              <a:rPr lang="en-US" sz="2107" b="1" dirty="0">
                <a:solidFill>
                  <a:schemeClr val="tx2"/>
                </a:solidFill>
                <a:latin typeface="Lato Regular"/>
                <a:cs typeface="Lato Regular"/>
              </a:rPr>
              <a:t>Digital Divide</a:t>
            </a:r>
            <a:endParaRPr lang="id-ID" sz="2107" b="1" dirty="0">
              <a:solidFill>
                <a:schemeClr val="tx2"/>
              </a:solidFill>
              <a:latin typeface="Lato Regular"/>
              <a:cs typeface="Lato Regular"/>
            </a:endParaRPr>
          </a:p>
        </p:txBody>
      </p:sp>
      <p:sp>
        <p:nvSpPr>
          <p:cNvPr id="168" name="TextBox 167"/>
          <p:cNvSpPr txBox="1"/>
          <p:nvPr/>
        </p:nvSpPr>
        <p:spPr>
          <a:xfrm>
            <a:off x="14731763" y="7178908"/>
            <a:ext cx="2416827" cy="393510"/>
          </a:xfrm>
          <a:prstGeom prst="rect">
            <a:avLst/>
          </a:prstGeom>
          <a:noFill/>
        </p:spPr>
        <p:txBody>
          <a:bodyPr wrap="square" lIns="68584" tIns="34292" rIns="68584" bIns="34292" rtlCol="0">
            <a:spAutoFit/>
          </a:bodyPr>
          <a:lstStyle/>
          <a:p>
            <a:pPr algn="ctr"/>
            <a:r>
              <a:rPr lang="en-US" sz="2107" b="1" dirty="0">
                <a:solidFill>
                  <a:schemeClr val="tx2"/>
                </a:solidFill>
                <a:latin typeface="Lato Regular"/>
                <a:cs typeface="Lato Regular"/>
              </a:rPr>
              <a:t>Cost Constraints</a:t>
            </a:r>
            <a:endParaRPr lang="id-ID" sz="2107" b="1" dirty="0">
              <a:solidFill>
                <a:schemeClr val="tx2"/>
              </a:solidFill>
              <a:latin typeface="Lato Regular"/>
              <a:cs typeface="Lato Regular"/>
            </a:endParaRPr>
          </a:p>
        </p:txBody>
      </p:sp>
      <p:sp>
        <p:nvSpPr>
          <p:cNvPr id="169" name="TextBox 168"/>
          <p:cNvSpPr txBox="1"/>
          <p:nvPr/>
        </p:nvSpPr>
        <p:spPr>
          <a:xfrm>
            <a:off x="11551846" y="8350197"/>
            <a:ext cx="2416827" cy="393510"/>
          </a:xfrm>
          <a:prstGeom prst="rect">
            <a:avLst/>
          </a:prstGeom>
          <a:noFill/>
        </p:spPr>
        <p:txBody>
          <a:bodyPr wrap="square" lIns="68584" tIns="34292" rIns="68584" bIns="34292" rtlCol="0">
            <a:spAutoFit/>
          </a:bodyPr>
          <a:lstStyle/>
          <a:p>
            <a:pPr algn="r"/>
            <a:r>
              <a:rPr lang="en-US" sz="2107" b="1" dirty="0">
                <a:solidFill>
                  <a:schemeClr val="tx2"/>
                </a:solidFill>
                <a:latin typeface="Lato Regular"/>
                <a:cs typeface="Lato Regular"/>
              </a:rPr>
              <a:t>Vision</a:t>
            </a:r>
            <a:endParaRPr lang="id-ID" sz="2107" b="1" dirty="0">
              <a:solidFill>
                <a:schemeClr val="tx2"/>
              </a:solidFill>
              <a:latin typeface="Lato Regular"/>
              <a:cs typeface="Lato Regular"/>
            </a:endParaRPr>
          </a:p>
        </p:txBody>
      </p:sp>
      <p:sp>
        <p:nvSpPr>
          <p:cNvPr id="170" name="Freeform 22"/>
          <p:cNvSpPr>
            <a:spLocks noChangeArrowheads="1"/>
          </p:cNvSpPr>
          <p:nvPr/>
        </p:nvSpPr>
        <p:spPr bwMode="auto">
          <a:xfrm>
            <a:off x="9466624" y="6525661"/>
            <a:ext cx="609837" cy="609842"/>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endParaRPr lang="en-US" sz="2107" dirty="0"/>
          </a:p>
        </p:txBody>
      </p:sp>
      <p:sp>
        <p:nvSpPr>
          <p:cNvPr id="171" name="Freeform 70"/>
          <p:cNvSpPr>
            <a:spLocks noChangeArrowheads="1"/>
          </p:cNvSpPr>
          <p:nvPr/>
        </p:nvSpPr>
        <p:spPr bwMode="auto">
          <a:xfrm>
            <a:off x="10883678" y="5464798"/>
            <a:ext cx="656305" cy="586609"/>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p:spPr>
        <p:txBody>
          <a:bodyPr wrap="none" anchor="ctr"/>
          <a:lstStyle/>
          <a:p>
            <a:endParaRPr lang="en-US" sz="2107" dirty="0"/>
          </a:p>
        </p:txBody>
      </p:sp>
      <p:sp>
        <p:nvSpPr>
          <p:cNvPr id="172" name="Freeform 110"/>
          <p:cNvSpPr>
            <a:spLocks noChangeArrowheads="1"/>
          </p:cNvSpPr>
          <p:nvPr/>
        </p:nvSpPr>
        <p:spPr bwMode="auto">
          <a:xfrm>
            <a:off x="9464612" y="4537232"/>
            <a:ext cx="609837" cy="493681"/>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p:spPr>
        <p:txBody>
          <a:bodyPr wrap="none" anchor="ctr"/>
          <a:lstStyle/>
          <a:p>
            <a:endParaRPr lang="en-US" sz="2107" dirty="0"/>
          </a:p>
        </p:txBody>
      </p:sp>
      <p:sp>
        <p:nvSpPr>
          <p:cNvPr id="173" name="Freeform 119"/>
          <p:cNvSpPr>
            <a:spLocks noChangeArrowheads="1"/>
          </p:cNvSpPr>
          <p:nvPr/>
        </p:nvSpPr>
        <p:spPr bwMode="auto">
          <a:xfrm>
            <a:off x="7833723" y="5281773"/>
            <a:ext cx="656301" cy="586605"/>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p:spPr>
        <p:txBody>
          <a:bodyPr wrap="none" anchor="ctr"/>
          <a:lstStyle/>
          <a:p>
            <a:endParaRPr lang="en-US" sz="2107" dirty="0"/>
          </a:p>
        </p:txBody>
      </p:sp>
      <p:sp>
        <p:nvSpPr>
          <p:cNvPr id="174" name="Freeform 158"/>
          <p:cNvSpPr>
            <a:spLocks noChangeArrowheads="1"/>
          </p:cNvSpPr>
          <p:nvPr/>
        </p:nvSpPr>
        <p:spPr bwMode="auto">
          <a:xfrm>
            <a:off x="7060417" y="6533284"/>
            <a:ext cx="656305" cy="307822"/>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bg1"/>
          </a:solidFill>
          <a:ln>
            <a:noFill/>
          </a:ln>
          <a:effectLst/>
        </p:spPr>
        <p:txBody>
          <a:bodyPr wrap="none" anchor="ctr"/>
          <a:lstStyle/>
          <a:p>
            <a:endParaRPr lang="en-US" sz="2107" dirty="0"/>
          </a:p>
        </p:txBody>
      </p:sp>
      <p:sp>
        <p:nvSpPr>
          <p:cNvPr id="2" name="TextBox 1">
            <a:extLst>
              <a:ext uri="{FF2B5EF4-FFF2-40B4-BE49-F238E27FC236}">
                <a16:creationId xmlns:a16="http://schemas.microsoft.com/office/drawing/2014/main" id="{76237D00-D104-D59B-A825-EBA8B9BFDA9E}"/>
              </a:ext>
            </a:extLst>
          </p:cNvPr>
          <p:cNvSpPr txBox="1"/>
          <p:nvPr/>
        </p:nvSpPr>
        <p:spPr>
          <a:xfrm>
            <a:off x="2575561" y="2398928"/>
            <a:ext cx="13578840" cy="786113"/>
          </a:xfrm>
          <a:prstGeom prst="rect">
            <a:avLst/>
          </a:prstGeom>
          <a:noFill/>
        </p:spPr>
        <p:txBody>
          <a:bodyPr wrap="square" rtlCol="0">
            <a:spAutoFit/>
          </a:bodyPr>
          <a:lstStyle/>
          <a:p>
            <a:pPr algn="just">
              <a:lnSpc>
                <a:spcPct val="120000"/>
              </a:lnSpc>
            </a:pPr>
            <a:r>
              <a:rPr lang="en-GB" sz="1951" dirty="0">
                <a:solidFill>
                  <a:srgbClr val="FF0000"/>
                </a:solidFill>
                <a:latin typeface="Lato Regular"/>
                <a:cs typeface="Lato Regular"/>
              </a:rPr>
              <a:t>Implementing Artificial Intelligence (AI) in smaller community libraries can be both exciting and challenging. Let’s explore some of the hurdles that smaller libraries might face:</a:t>
            </a:r>
            <a:endParaRPr lang="en-US" sz="1951" dirty="0">
              <a:solidFill>
                <a:srgbClr val="FF0000"/>
              </a:solidFill>
              <a:latin typeface="Lato Light"/>
              <a:cs typeface="Lato Light"/>
            </a:endParaRPr>
          </a:p>
        </p:txBody>
      </p:sp>
    </p:spTree>
    <p:extLst>
      <p:ext uri="{BB962C8B-B14F-4D97-AF65-F5344CB8AC3E}">
        <p14:creationId xmlns:p14="http://schemas.microsoft.com/office/powerpoint/2010/main" val="380831971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49"/>
                                        </p:tgtEl>
                                        <p:attrNameLst>
                                          <p:attrName>style.visibility</p:attrName>
                                        </p:attrNameLst>
                                      </p:cBhvr>
                                      <p:to>
                                        <p:strVal val="visible"/>
                                      </p:to>
                                    </p:set>
                                    <p:anim calcmode="lin" valueType="num">
                                      <p:cBhvr>
                                        <p:cTn id="14" dur="500" fill="hold"/>
                                        <p:tgtEl>
                                          <p:spTgt spid="149"/>
                                        </p:tgtEl>
                                        <p:attrNameLst>
                                          <p:attrName>ppt_w</p:attrName>
                                        </p:attrNameLst>
                                      </p:cBhvr>
                                      <p:tavLst>
                                        <p:tav tm="0">
                                          <p:val>
                                            <p:fltVal val="0"/>
                                          </p:val>
                                        </p:tav>
                                        <p:tav tm="100000">
                                          <p:val>
                                            <p:strVal val="#ppt_w"/>
                                          </p:val>
                                        </p:tav>
                                      </p:tavLst>
                                    </p:anim>
                                    <p:anim calcmode="lin" valueType="num">
                                      <p:cBhvr>
                                        <p:cTn id="15" dur="500" fill="hold"/>
                                        <p:tgtEl>
                                          <p:spTgt spid="149"/>
                                        </p:tgtEl>
                                        <p:attrNameLst>
                                          <p:attrName>ppt_h</p:attrName>
                                        </p:attrNameLst>
                                      </p:cBhvr>
                                      <p:tavLst>
                                        <p:tav tm="0">
                                          <p:val>
                                            <p:fltVal val="0"/>
                                          </p:val>
                                        </p:tav>
                                        <p:tav tm="100000">
                                          <p:val>
                                            <p:strVal val="#ppt_h"/>
                                          </p:val>
                                        </p:tav>
                                      </p:tavLst>
                                    </p:anim>
                                  </p:childTnLst>
                                </p:cTn>
                              </p:par>
                              <p:par>
                                <p:cTn id="16" presetID="23" presetClass="entr" presetSubtype="16" fill="hold" grpId="0" nodeType="withEffect">
                                  <p:stCondLst>
                                    <p:cond delay="0"/>
                                  </p:stCondLst>
                                  <p:childTnLst>
                                    <p:set>
                                      <p:cBhvr>
                                        <p:cTn id="17" dur="1" fill="hold">
                                          <p:stCondLst>
                                            <p:cond delay="0"/>
                                          </p:stCondLst>
                                        </p:cTn>
                                        <p:tgtEl>
                                          <p:spTgt spid="173"/>
                                        </p:tgtEl>
                                        <p:attrNameLst>
                                          <p:attrName>style.visibility</p:attrName>
                                        </p:attrNameLst>
                                      </p:cBhvr>
                                      <p:to>
                                        <p:strVal val="visible"/>
                                      </p:to>
                                    </p:set>
                                    <p:anim calcmode="lin" valueType="num">
                                      <p:cBhvr>
                                        <p:cTn id="18" dur="500" fill="hold"/>
                                        <p:tgtEl>
                                          <p:spTgt spid="173"/>
                                        </p:tgtEl>
                                        <p:attrNameLst>
                                          <p:attrName>ppt_w</p:attrName>
                                        </p:attrNameLst>
                                      </p:cBhvr>
                                      <p:tavLst>
                                        <p:tav tm="0">
                                          <p:val>
                                            <p:fltVal val="0"/>
                                          </p:val>
                                        </p:tav>
                                        <p:tav tm="100000">
                                          <p:val>
                                            <p:strVal val="#ppt_w"/>
                                          </p:val>
                                        </p:tav>
                                      </p:tavLst>
                                    </p:anim>
                                    <p:anim calcmode="lin" valueType="num">
                                      <p:cBhvr>
                                        <p:cTn id="19" dur="500" fill="hold"/>
                                        <p:tgtEl>
                                          <p:spTgt spid="173"/>
                                        </p:tgtEl>
                                        <p:attrNameLst>
                                          <p:attrName>ppt_h</p:attrName>
                                        </p:attrNameLst>
                                      </p:cBhvr>
                                      <p:tavLst>
                                        <p:tav tm="0">
                                          <p:val>
                                            <p:fltVal val="0"/>
                                          </p:val>
                                        </p:tav>
                                        <p:tav tm="100000">
                                          <p:val>
                                            <p:strVal val="#ppt_h"/>
                                          </p:val>
                                        </p:tav>
                                      </p:tavLst>
                                    </p:anim>
                                  </p:childTnLst>
                                </p:cTn>
                              </p:par>
                              <p:par>
                                <p:cTn id="20" presetID="23" presetClass="entr" presetSubtype="16" fill="hold" grpId="0" nodeType="withEffect">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500" fill="hold"/>
                                        <p:tgtEl>
                                          <p:spTgt spid="155"/>
                                        </p:tgtEl>
                                        <p:attrNameLst>
                                          <p:attrName>ppt_w</p:attrName>
                                        </p:attrNameLst>
                                      </p:cBhvr>
                                      <p:tavLst>
                                        <p:tav tm="0">
                                          <p:val>
                                            <p:fltVal val="0"/>
                                          </p:val>
                                        </p:tav>
                                        <p:tav tm="100000">
                                          <p:val>
                                            <p:strVal val="#ppt_w"/>
                                          </p:val>
                                        </p:tav>
                                      </p:tavLst>
                                    </p:anim>
                                    <p:anim calcmode="lin" valueType="num">
                                      <p:cBhvr>
                                        <p:cTn id="23" dur="500" fill="hold"/>
                                        <p:tgtEl>
                                          <p:spTgt spid="155"/>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172"/>
                                        </p:tgtEl>
                                        <p:attrNameLst>
                                          <p:attrName>style.visibility</p:attrName>
                                        </p:attrNameLst>
                                      </p:cBhvr>
                                      <p:to>
                                        <p:strVal val="visible"/>
                                      </p:to>
                                    </p:set>
                                    <p:anim calcmode="lin" valueType="num">
                                      <p:cBhvr>
                                        <p:cTn id="26" dur="500" fill="hold"/>
                                        <p:tgtEl>
                                          <p:spTgt spid="172"/>
                                        </p:tgtEl>
                                        <p:attrNameLst>
                                          <p:attrName>ppt_w</p:attrName>
                                        </p:attrNameLst>
                                      </p:cBhvr>
                                      <p:tavLst>
                                        <p:tav tm="0">
                                          <p:val>
                                            <p:fltVal val="0"/>
                                          </p:val>
                                        </p:tav>
                                        <p:tav tm="100000">
                                          <p:val>
                                            <p:strVal val="#ppt_w"/>
                                          </p:val>
                                        </p:tav>
                                      </p:tavLst>
                                    </p:anim>
                                    <p:anim calcmode="lin" valueType="num">
                                      <p:cBhvr>
                                        <p:cTn id="27" dur="500" fill="hold"/>
                                        <p:tgtEl>
                                          <p:spTgt spid="172"/>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153"/>
                                        </p:tgtEl>
                                        <p:attrNameLst>
                                          <p:attrName>style.visibility</p:attrName>
                                        </p:attrNameLst>
                                      </p:cBhvr>
                                      <p:to>
                                        <p:strVal val="visible"/>
                                      </p:to>
                                    </p:set>
                                    <p:anim calcmode="lin" valueType="num">
                                      <p:cBhvr>
                                        <p:cTn id="30" dur="500" fill="hold"/>
                                        <p:tgtEl>
                                          <p:spTgt spid="153"/>
                                        </p:tgtEl>
                                        <p:attrNameLst>
                                          <p:attrName>ppt_w</p:attrName>
                                        </p:attrNameLst>
                                      </p:cBhvr>
                                      <p:tavLst>
                                        <p:tav tm="0">
                                          <p:val>
                                            <p:fltVal val="0"/>
                                          </p:val>
                                        </p:tav>
                                        <p:tav tm="100000">
                                          <p:val>
                                            <p:strVal val="#ppt_w"/>
                                          </p:val>
                                        </p:tav>
                                      </p:tavLst>
                                    </p:anim>
                                    <p:anim calcmode="lin" valueType="num">
                                      <p:cBhvr>
                                        <p:cTn id="31" dur="500" fill="hold"/>
                                        <p:tgtEl>
                                          <p:spTgt spid="153"/>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fltVal val="0"/>
                                          </p:val>
                                        </p:tav>
                                        <p:tav tm="100000">
                                          <p:val>
                                            <p:strVal val="#ppt_w"/>
                                          </p:val>
                                        </p:tav>
                                      </p:tavLst>
                                    </p:anim>
                                    <p:anim calcmode="lin" valueType="num">
                                      <p:cBhvr>
                                        <p:cTn id="35" dur="500" fill="hold"/>
                                        <p:tgtEl>
                                          <p:spTgt spid="171"/>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151"/>
                                        </p:tgtEl>
                                        <p:attrNameLst>
                                          <p:attrName>style.visibility</p:attrName>
                                        </p:attrNameLst>
                                      </p:cBhvr>
                                      <p:to>
                                        <p:strVal val="visible"/>
                                      </p:to>
                                    </p:set>
                                    <p:anim calcmode="lin" valueType="num">
                                      <p:cBhvr>
                                        <p:cTn id="38" dur="500" fill="hold"/>
                                        <p:tgtEl>
                                          <p:spTgt spid="151"/>
                                        </p:tgtEl>
                                        <p:attrNameLst>
                                          <p:attrName>ppt_w</p:attrName>
                                        </p:attrNameLst>
                                      </p:cBhvr>
                                      <p:tavLst>
                                        <p:tav tm="0">
                                          <p:val>
                                            <p:fltVal val="0"/>
                                          </p:val>
                                        </p:tav>
                                        <p:tav tm="100000">
                                          <p:val>
                                            <p:strVal val="#ppt_w"/>
                                          </p:val>
                                        </p:tav>
                                      </p:tavLst>
                                    </p:anim>
                                    <p:anim calcmode="lin" valueType="num">
                                      <p:cBhvr>
                                        <p:cTn id="39" dur="500" fill="hold"/>
                                        <p:tgtEl>
                                          <p:spTgt spid="15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70"/>
                                        </p:tgtEl>
                                        <p:attrNameLst>
                                          <p:attrName>style.visibility</p:attrName>
                                        </p:attrNameLst>
                                      </p:cBhvr>
                                      <p:to>
                                        <p:strVal val="visible"/>
                                      </p:to>
                                    </p:set>
                                    <p:anim calcmode="lin" valueType="num">
                                      <p:cBhvr>
                                        <p:cTn id="42" dur="500" fill="hold"/>
                                        <p:tgtEl>
                                          <p:spTgt spid="170"/>
                                        </p:tgtEl>
                                        <p:attrNameLst>
                                          <p:attrName>ppt_w</p:attrName>
                                        </p:attrNameLst>
                                      </p:cBhvr>
                                      <p:tavLst>
                                        <p:tav tm="0">
                                          <p:val>
                                            <p:fltVal val="0"/>
                                          </p:val>
                                        </p:tav>
                                        <p:tav tm="100000">
                                          <p:val>
                                            <p:strVal val="#ppt_w"/>
                                          </p:val>
                                        </p:tav>
                                      </p:tavLst>
                                    </p:anim>
                                    <p:anim calcmode="lin" valueType="num">
                                      <p:cBhvr>
                                        <p:cTn id="43" dur="500" fill="hold"/>
                                        <p:tgtEl>
                                          <p:spTgt spid="170"/>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147"/>
                                        </p:tgtEl>
                                        <p:attrNameLst>
                                          <p:attrName>style.visibility</p:attrName>
                                        </p:attrNameLst>
                                      </p:cBhvr>
                                      <p:to>
                                        <p:strVal val="visible"/>
                                      </p:to>
                                    </p:set>
                                    <p:anim calcmode="lin" valueType="num">
                                      <p:cBhvr>
                                        <p:cTn id="46" dur="500" fill="hold"/>
                                        <p:tgtEl>
                                          <p:spTgt spid="147"/>
                                        </p:tgtEl>
                                        <p:attrNameLst>
                                          <p:attrName>ppt_w</p:attrName>
                                        </p:attrNameLst>
                                      </p:cBhvr>
                                      <p:tavLst>
                                        <p:tav tm="0">
                                          <p:val>
                                            <p:fltVal val="0"/>
                                          </p:val>
                                        </p:tav>
                                        <p:tav tm="100000">
                                          <p:val>
                                            <p:strVal val="#ppt_w"/>
                                          </p:val>
                                        </p:tav>
                                      </p:tavLst>
                                    </p:anim>
                                    <p:anim calcmode="lin" valueType="num">
                                      <p:cBhvr>
                                        <p:cTn id="47" dur="500" fill="hold"/>
                                        <p:tgtEl>
                                          <p:spTgt spid="147"/>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174"/>
                                        </p:tgtEl>
                                        <p:attrNameLst>
                                          <p:attrName>style.visibility</p:attrName>
                                        </p:attrNameLst>
                                      </p:cBhvr>
                                      <p:to>
                                        <p:strVal val="visible"/>
                                      </p:to>
                                    </p:set>
                                    <p:anim calcmode="lin" valueType="num">
                                      <p:cBhvr>
                                        <p:cTn id="50" dur="500" fill="hold"/>
                                        <p:tgtEl>
                                          <p:spTgt spid="174"/>
                                        </p:tgtEl>
                                        <p:attrNameLst>
                                          <p:attrName>ppt_w</p:attrName>
                                        </p:attrNameLst>
                                      </p:cBhvr>
                                      <p:tavLst>
                                        <p:tav tm="0">
                                          <p:val>
                                            <p:fltVal val="0"/>
                                          </p:val>
                                        </p:tav>
                                        <p:tav tm="100000">
                                          <p:val>
                                            <p:strVal val="#ppt_w"/>
                                          </p:val>
                                        </p:tav>
                                      </p:tavLst>
                                    </p:anim>
                                    <p:anim calcmode="lin" valueType="num">
                                      <p:cBhvr>
                                        <p:cTn id="51" dur="500" fill="hold"/>
                                        <p:tgtEl>
                                          <p:spTgt spid="174"/>
                                        </p:tgtEl>
                                        <p:attrNameLst>
                                          <p:attrName>ppt_h</p:attrName>
                                        </p:attrNameLst>
                                      </p:cBhvr>
                                      <p:tavLst>
                                        <p:tav tm="0">
                                          <p:val>
                                            <p:fltVal val="0"/>
                                          </p:val>
                                        </p:tav>
                                        <p:tav tm="100000">
                                          <p:val>
                                            <p:strVal val="#ppt_h"/>
                                          </p:val>
                                        </p:tav>
                                      </p:tavLst>
                                    </p:anim>
                                  </p:childTnLst>
                                </p:cTn>
                              </p:par>
                            </p:childTnLst>
                          </p:cTn>
                        </p:par>
                        <p:par>
                          <p:cTn id="52" fill="hold">
                            <p:stCondLst>
                              <p:cond delay="1500"/>
                            </p:stCondLst>
                            <p:childTnLst>
                              <p:par>
                                <p:cTn id="53" presetID="22" presetClass="entr" presetSubtype="2" fill="hold" grpId="0" nodeType="after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ipe(right)">
                                      <p:cBhvr>
                                        <p:cTn id="55" dur="500"/>
                                        <p:tgtEl>
                                          <p:spTgt spid="7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left)">
                                      <p:cBhvr>
                                        <p:cTn id="58" dur="500"/>
                                        <p:tgtEl>
                                          <p:spTgt spid="74"/>
                                        </p:tgtEl>
                                      </p:cBhvr>
                                    </p:animEffect>
                                  </p:childTnLst>
                                </p:cTn>
                              </p:par>
                            </p:childTnLst>
                          </p:cTn>
                        </p:par>
                        <p:par>
                          <p:cTn id="59" fill="hold">
                            <p:stCondLst>
                              <p:cond delay="2000"/>
                            </p:stCondLst>
                            <p:childTnLst>
                              <p:par>
                                <p:cTn id="60" presetID="53" presetClass="entr" presetSubtype="16" fill="hold" grpId="0" nodeType="afterEffect">
                                  <p:stCondLst>
                                    <p:cond delay="0"/>
                                  </p:stCondLst>
                                  <p:childTnLst>
                                    <p:set>
                                      <p:cBhvr>
                                        <p:cTn id="61" dur="1" fill="hold">
                                          <p:stCondLst>
                                            <p:cond delay="0"/>
                                          </p:stCondLst>
                                        </p:cTn>
                                        <p:tgtEl>
                                          <p:spTgt spid="157"/>
                                        </p:tgtEl>
                                        <p:attrNameLst>
                                          <p:attrName>style.visibility</p:attrName>
                                        </p:attrNameLst>
                                      </p:cBhvr>
                                      <p:to>
                                        <p:strVal val="visible"/>
                                      </p:to>
                                    </p:set>
                                    <p:anim calcmode="lin" valueType="num">
                                      <p:cBhvr>
                                        <p:cTn id="62" dur="500" fill="hold"/>
                                        <p:tgtEl>
                                          <p:spTgt spid="157"/>
                                        </p:tgtEl>
                                        <p:attrNameLst>
                                          <p:attrName>ppt_w</p:attrName>
                                        </p:attrNameLst>
                                      </p:cBhvr>
                                      <p:tavLst>
                                        <p:tav tm="0">
                                          <p:val>
                                            <p:fltVal val="0"/>
                                          </p:val>
                                        </p:tav>
                                        <p:tav tm="100000">
                                          <p:val>
                                            <p:strVal val="#ppt_w"/>
                                          </p:val>
                                        </p:tav>
                                      </p:tavLst>
                                    </p:anim>
                                    <p:anim calcmode="lin" valueType="num">
                                      <p:cBhvr>
                                        <p:cTn id="63" dur="500" fill="hold"/>
                                        <p:tgtEl>
                                          <p:spTgt spid="157"/>
                                        </p:tgtEl>
                                        <p:attrNameLst>
                                          <p:attrName>ppt_h</p:attrName>
                                        </p:attrNameLst>
                                      </p:cBhvr>
                                      <p:tavLst>
                                        <p:tav tm="0">
                                          <p:val>
                                            <p:fltVal val="0"/>
                                          </p:val>
                                        </p:tav>
                                        <p:tav tm="100000">
                                          <p:val>
                                            <p:strVal val="#ppt_h"/>
                                          </p:val>
                                        </p:tav>
                                      </p:tavLst>
                                    </p:anim>
                                    <p:animEffect transition="in" filter="fade">
                                      <p:cBhvr>
                                        <p:cTn id="64" dur="500"/>
                                        <p:tgtEl>
                                          <p:spTgt spid="15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2"/>
                                        </p:tgtEl>
                                        <p:attrNameLst>
                                          <p:attrName>style.visibility</p:attrName>
                                        </p:attrNameLst>
                                      </p:cBhvr>
                                      <p:to>
                                        <p:strVal val="visible"/>
                                      </p:to>
                                    </p:set>
                                    <p:anim calcmode="lin" valueType="num">
                                      <p:cBhvr>
                                        <p:cTn id="67" dur="500" fill="hold"/>
                                        <p:tgtEl>
                                          <p:spTgt spid="162"/>
                                        </p:tgtEl>
                                        <p:attrNameLst>
                                          <p:attrName>ppt_w</p:attrName>
                                        </p:attrNameLst>
                                      </p:cBhvr>
                                      <p:tavLst>
                                        <p:tav tm="0">
                                          <p:val>
                                            <p:fltVal val="0"/>
                                          </p:val>
                                        </p:tav>
                                        <p:tav tm="100000">
                                          <p:val>
                                            <p:strVal val="#ppt_w"/>
                                          </p:val>
                                        </p:tav>
                                      </p:tavLst>
                                    </p:anim>
                                    <p:anim calcmode="lin" valueType="num">
                                      <p:cBhvr>
                                        <p:cTn id="68" dur="500" fill="hold"/>
                                        <p:tgtEl>
                                          <p:spTgt spid="162"/>
                                        </p:tgtEl>
                                        <p:attrNameLst>
                                          <p:attrName>ppt_h</p:attrName>
                                        </p:attrNameLst>
                                      </p:cBhvr>
                                      <p:tavLst>
                                        <p:tav tm="0">
                                          <p:val>
                                            <p:fltVal val="0"/>
                                          </p:val>
                                        </p:tav>
                                        <p:tav tm="100000">
                                          <p:val>
                                            <p:strVal val="#ppt_h"/>
                                          </p:val>
                                        </p:tav>
                                      </p:tavLst>
                                    </p:anim>
                                    <p:animEffect transition="in" filter="fade">
                                      <p:cBhvr>
                                        <p:cTn id="69" dur="500"/>
                                        <p:tgtEl>
                                          <p:spTgt spid="16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6"/>
                                        </p:tgtEl>
                                        <p:attrNameLst>
                                          <p:attrName>style.visibility</p:attrName>
                                        </p:attrNameLst>
                                      </p:cBhvr>
                                      <p:to>
                                        <p:strVal val="visible"/>
                                      </p:to>
                                    </p:set>
                                    <p:anim calcmode="lin" valueType="num">
                                      <p:cBhvr>
                                        <p:cTn id="72" dur="500" fill="hold"/>
                                        <p:tgtEl>
                                          <p:spTgt spid="146"/>
                                        </p:tgtEl>
                                        <p:attrNameLst>
                                          <p:attrName>ppt_w</p:attrName>
                                        </p:attrNameLst>
                                      </p:cBhvr>
                                      <p:tavLst>
                                        <p:tav tm="0">
                                          <p:val>
                                            <p:fltVal val="0"/>
                                          </p:val>
                                        </p:tav>
                                        <p:tav tm="100000">
                                          <p:val>
                                            <p:strVal val="#ppt_w"/>
                                          </p:val>
                                        </p:tav>
                                      </p:tavLst>
                                    </p:anim>
                                    <p:anim calcmode="lin" valueType="num">
                                      <p:cBhvr>
                                        <p:cTn id="73" dur="500" fill="hold"/>
                                        <p:tgtEl>
                                          <p:spTgt spid="146"/>
                                        </p:tgtEl>
                                        <p:attrNameLst>
                                          <p:attrName>ppt_h</p:attrName>
                                        </p:attrNameLst>
                                      </p:cBhvr>
                                      <p:tavLst>
                                        <p:tav tm="0">
                                          <p:val>
                                            <p:fltVal val="0"/>
                                          </p:val>
                                        </p:tav>
                                        <p:tav tm="100000">
                                          <p:val>
                                            <p:strVal val="#ppt_h"/>
                                          </p:val>
                                        </p:tav>
                                      </p:tavLst>
                                    </p:anim>
                                    <p:animEffect transition="in" filter="fade">
                                      <p:cBhvr>
                                        <p:cTn id="74" dur="500"/>
                                        <p:tgtEl>
                                          <p:spTgt spid="14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1"/>
                                        </p:tgtEl>
                                        <p:attrNameLst>
                                          <p:attrName>style.visibility</p:attrName>
                                        </p:attrNameLst>
                                      </p:cBhvr>
                                      <p:to>
                                        <p:strVal val="visible"/>
                                      </p:to>
                                    </p:set>
                                    <p:anim calcmode="lin" valueType="num">
                                      <p:cBhvr>
                                        <p:cTn id="77" dur="500" fill="hold"/>
                                        <p:tgtEl>
                                          <p:spTgt spid="161"/>
                                        </p:tgtEl>
                                        <p:attrNameLst>
                                          <p:attrName>ppt_w</p:attrName>
                                        </p:attrNameLst>
                                      </p:cBhvr>
                                      <p:tavLst>
                                        <p:tav tm="0">
                                          <p:val>
                                            <p:fltVal val="0"/>
                                          </p:val>
                                        </p:tav>
                                        <p:tav tm="100000">
                                          <p:val>
                                            <p:strVal val="#ppt_w"/>
                                          </p:val>
                                        </p:tav>
                                      </p:tavLst>
                                    </p:anim>
                                    <p:anim calcmode="lin" valueType="num">
                                      <p:cBhvr>
                                        <p:cTn id="78" dur="500" fill="hold"/>
                                        <p:tgtEl>
                                          <p:spTgt spid="161"/>
                                        </p:tgtEl>
                                        <p:attrNameLst>
                                          <p:attrName>ppt_h</p:attrName>
                                        </p:attrNameLst>
                                      </p:cBhvr>
                                      <p:tavLst>
                                        <p:tav tm="0">
                                          <p:val>
                                            <p:fltVal val="0"/>
                                          </p:val>
                                        </p:tav>
                                        <p:tav tm="100000">
                                          <p:val>
                                            <p:strVal val="#ppt_h"/>
                                          </p:val>
                                        </p:tav>
                                      </p:tavLst>
                                    </p:anim>
                                    <p:animEffect transition="in" filter="fade">
                                      <p:cBhvr>
                                        <p:cTn id="79" dur="500"/>
                                        <p:tgtEl>
                                          <p:spTgt spid="16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58"/>
                                        </p:tgtEl>
                                        <p:attrNameLst>
                                          <p:attrName>style.visibility</p:attrName>
                                        </p:attrNameLst>
                                      </p:cBhvr>
                                      <p:to>
                                        <p:strVal val="visible"/>
                                      </p:to>
                                    </p:set>
                                    <p:anim calcmode="lin" valueType="num">
                                      <p:cBhvr>
                                        <p:cTn id="82" dur="500" fill="hold"/>
                                        <p:tgtEl>
                                          <p:spTgt spid="158"/>
                                        </p:tgtEl>
                                        <p:attrNameLst>
                                          <p:attrName>ppt_w</p:attrName>
                                        </p:attrNameLst>
                                      </p:cBhvr>
                                      <p:tavLst>
                                        <p:tav tm="0">
                                          <p:val>
                                            <p:fltVal val="0"/>
                                          </p:val>
                                        </p:tav>
                                        <p:tav tm="100000">
                                          <p:val>
                                            <p:strVal val="#ppt_w"/>
                                          </p:val>
                                        </p:tav>
                                      </p:tavLst>
                                    </p:anim>
                                    <p:anim calcmode="lin" valueType="num">
                                      <p:cBhvr>
                                        <p:cTn id="83" dur="500" fill="hold"/>
                                        <p:tgtEl>
                                          <p:spTgt spid="158"/>
                                        </p:tgtEl>
                                        <p:attrNameLst>
                                          <p:attrName>ppt_h</p:attrName>
                                        </p:attrNameLst>
                                      </p:cBhvr>
                                      <p:tavLst>
                                        <p:tav tm="0">
                                          <p:val>
                                            <p:fltVal val="0"/>
                                          </p:val>
                                        </p:tav>
                                        <p:tav tm="100000">
                                          <p:val>
                                            <p:strVal val="#ppt_h"/>
                                          </p:val>
                                        </p:tav>
                                      </p:tavLst>
                                    </p:anim>
                                    <p:animEffect transition="in" filter="fade">
                                      <p:cBhvr>
                                        <p:cTn id="84" dur="500"/>
                                        <p:tgtEl>
                                          <p:spTgt spid="15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6"/>
                                        </p:tgtEl>
                                        <p:attrNameLst>
                                          <p:attrName>style.visibility</p:attrName>
                                        </p:attrNameLst>
                                      </p:cBhvr>
                                      <p:to>
                                        <p:strVal val="visible"/>
                                      </p:to>
                                    </p:set>
                                    <p:anim calcmode="lin" valueType="num">
                                      <p:cBhvr>
                                        <p:cTn id="87" dur="500" fill="hold"/>
                                        <p:tgtEl>
                                          <p:spTgt spid="76"/>
                                        </p:tgtEl>
                                        <p:attrNameLst>
                                          <p:attrName>ppt_w</p:attrName>
                                        </p:attrNameLst>
                                      </p:cBhvr>
                                      <p:tavLst>
                                        <p:tav tm="0">
                                          <p:val>
                                            <p:fltVal val="0"/>
                                          </p:val>
                                        </p:tav>
                                        <p:tav tm="100000">
                                          <p:val>
                                            <p:strVal val="#ppt_w"/>
                                          </p:val>
                                        </p:tav>
                                      </p:tavLst>
                                    </p:anim>
                                    <p:anim calcmode="lin" valueType="num">
                                      <p:cBhvr>
                                        <p:cTn id="88" dur="500" fill="hold"/>
                                        <p:tgtEl>
                                          <p:spTgt spid="76"/>
                                        </p:tgtEl>
                                        <p:attrNameLst>
                                          <p:attrName>ppt_h</p:attrName>
                                        </p:attrNameLst>
                                      </p:cBhvr>
                                      <p:tavLst>
                                        <p:tav tm="0">
                                          <p:val>
                                            <p:fltVal val="0"/>
                                          </p:val>
                                        </p:tav>
                                        <p:tav tm="100000">
                                          <p:val>
                                            <p:strVal val="#ppt_h"/>
                                          </p:val>
                                        </p:tav>
                                      </p:tavLst>
                                    </p:anim>
                                    <p:animEffect transition="in" filter="fade">
                                      <p:cBhvr>
                                        <p:cTn id="89" dur="500"/>
                                        <p:tgtEl>
                                          <p:spTgt spid="7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45"/>
                                        </p:tgtEl>
                                        <p:attrNameLst>
                                          <p:attrName>style.visibility</p:attrName>
                                        </p:attrNameLst>
                                      </p:cBhvr>
                                      <p:to>
                                        <p:strVal val="visible"/>
                                      </p:to>
                                    </p:set>
                                    <p:anim calcmode="lin" valueType="num">
                                      <p:cBhvr>
                                        <p:cTn id="92" dur="500" fill="hold"/>
                                        <p:tgtEl>
                                          <p:spTgt spid="145"/>
                                        </p:tgtEl>
                                        <p:attrNameLst>
                                          <p:attrName>ppt_w</p:attrName>
                                        </p:attrNameLst>
                                      </p:cBhvr>
                                      <p:tavLst>
                                        <p:tav tm="0">
                                          <p:val>
                                            <p:fltVal val="0"/>
                                          </p:val>
                                        </p:tav>
                                        <p:tav tm="100000">
                                          <p:val>
                                            <p:strVal val="#ppt_w"/>
                                          </p:val>
                                        </p:tav>
                                      </p:tavLst>
                                    </p:anim>
                                    <p:anim calcmode="lin" valueType="num">
                                      <p:cBhvr>
                                        <p:cTn id="93" dur="500" fill="hold"/>
                                        <p:tgtEl>
                                          <p:spTgt spid="145"/>
                                        </p:tgtEl>
                                        <p:attrNameLst>
                                          <p:attrName>ppt_h</p:attrName>
                                        </p:attrNameLst>
                                      </p:cBhvr>
                                      <p:tavLst>
                                        <p:tav tm="0">
                                          <p:val>
                                            <p:fltVal val="0"/>
                                          </p:val>
                                        </p:tav>
                                        <p:tav tm="100000">
                                          <p:val>
                                            <p:strVal val="#ppt_h"/>
                                          </p:val>
                                        </p:tav>
                                      </p:tavLst>
                                    </p:anim>
                                    <p:animEffect transition="in" filter="fade">
                                      <p:cBhvr>
                                        <p:cTn id="94" dur="500"/>
                                        <p:tgtEl>
                                          <p:spTgt spid="14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65"/>
                                        </p:tgtEl>
                                        <p:attrNameLst>
                                          <p:attrName>style.visibility</p:attrName>
                                        </p:attrNameLst>
                                      </p:cBhvr>
                                      <p:to>
                                        <p:strVal val="visible"/>
                                      </p:to>
                                    </p:set>
                                    <p:anim calcmode="lin" valueType="num">
                                      <p:cBhvr>
                                        <p:cTn id="97" dur="500" fill="hold"/>
                                        <p:tgtEl>
                                          <p:spTgt spid="165"/>
                                        </p:tgtEl>
                                        <p:attrNameLst>
                                          <p:attrName>ppt_w</p:attrName>
                                        </p:attrNameLst>
                                      </p:cBhvr>
                                      <p:tavLst>
                                        <p:tav tm="0">
                                          <p:val>
                                            <p:fltVal val="0"/>
                                          </p:val>
                                        </p:tav>
                                        <p:tav tm="100000">
                                          <p:val>
                                            <p:strVal val="#ppt_w"/>
                                          </p:val>
                                        </p:tav>
                                      </p:tavLst>
                                    </p:anim>
                                    <p:anim calcmode="lin" valueType="num">
                                      <p:cBhvr>
                                        <p:cTn id="98" dur="500" fill="hold"/>
                                        <p:tgtEl>
                                          <p:spTgt spid="165"/>
                                        </p:tgtEl>
                                        <p:attrNameLst>
                                          <p:attrName>ppt_h</p:attrName>
                                        </p:attrNameLst>
                                      </p:cBhvr>
                                      <p:tavLst>
                                        <p:tav tm="0">
                                          <p:val>
                                            <p:fltVal val="0"/>
                                          </p:val>
                                        </p:tav>
                                        <p:tav tm="100000">
                                          <p:val>
                                            <p:strVal val="#ppt_h"/>
                                          </p:val>
                                        </p:tav>
                                      </p:tavLst>
                                    </p:anim>
                                    <p:animEffect transition="in" filter="fade">
                                      <p:cBhvr>
                                        <p:cTn id="99" dur="500"/>
                                        <p:tgtEl>
                                          <p:spTgt spid="16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66"/>
                                        </p:tgtEl>
                                        <p:attrNameLst>
                                          <p:attrName>style.visibility</p:attrName>
                                        </p:attrNameLst>
                                      </p:cBhvr>
                                      <p:to>
                                        <p:strVal val="visible"/>
                                      </p:to>
                                    </p:set>
                                    <p:anim calcmode="lin" valueType="num">
                                      <p:cBhvr>
                                        <p:cTn id="102" dur="500" fill="hold"/>
                                        <p:tgtEl>
                                          <p:spTgt spid="166"/>
                                        </p:tgtEl>
                                        <p:attrNameLst>
                                          <p:attrName>ppt_w</p:attrName>
                                        </p:attrNameLst>
                                      </p:cBhvr>
                                      <p:tavLst>
                                        <p:tav tm="0">
                                          <p:val>
                                            <p:fltVal val="0"/>
                                          </p:val>
                                        </p:tav>
                                        <p:tav tm="100000">
                                          <p:val>
                                            <p:strVal val="#ppt_w"/>
                                          </p:val>
                                        </p:tav>
                                      </p:tavLst>
                                    </p:anim>
                                    <p:anim calcmode="lin" valueType="num">
                                      <p:cBhvr>
                                        <p:cTn id="103" dur="500" fill="hold"/>
                                        <p:tgtEl>
                                          <p:spTgt spid="166"/>
                                        </p:tgtEl>
                                        <p:attrNameLst>
                                          <p:attrName>ppt_h</p:attrName>
                                        </p:attrNameLst>
                                      </p:cBhvr>
                                      <p:tavLst>
                                        <p:tav tm="0">
                                          <p:val>
                                            <p:fltVal val="0"/>
                                          </p:val>
                                        </p:tav>
                                        <p:tav tm="100000">
                                          <p:val>
                                            <p:strVal val="#ppt_h"/>
                                          </p:val>
                                        </p:tav>
                                      </p:tavLst>
                                    </p:anim>
                                    <p:animEffect transition="in" filter="fade">
                                      <p:cBhvr>
                                        <p:cTn id="104" dur="500"/>
                                        <p:tgtEl>
                                          <p:spTgt spid="166"/>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67"/>
                                        </p:tgtEl>
                                        <p:attrNameLst>
                                          <p:attrName>style.visibility</p:attrName>
                                        </p:attrNameLst>
                                      </p:cBhvr>
                                      <p:to>
                                        <p:strVal val="visible"/>
                                      </p:to>
                                    </p:set>
                                    <p:anim calcmode="lin" valueType="num">
                                      <p:cBhvr>
                                        <p:cTn id="107" dur="500" fill="hold"/>
                                        <p:tgtEl>
                                          <p:spTgt spid="167"/>
                                        </p:tgtEl>
                                        <p:attrNameLst>
                                          <p:attrName>ppt_w</p:attrName>
                                        </p:attrNameLst>
                                      </p:cBhvr>
                                      <p:tavLst>
                                        <p:tav tm="0">
                                          <p:val>
                                            <p:fltVal val="0"/>
                                          </p:val>
                                        </p:tav>
                                        <p:tav tm="100000">
                                          <p:val>
                                            <p:strVal val="#ppt_w"/>
                                          </p:val>
                                        </p:tav>
                                      </p:tavLst>
                                    </p:anim>
                                    <p:anim calcmode="lin" valueType="num">
                                      <p:cBhvr>
                                        <p:cTn id="108" dur="500" fill="hold"/>
                                        <p:tgtEl>
                                          <p:spTgt spid="167"/>
                                        </p:tgtEl>
                                        <p:attrNameLst>
                                          <p:attrName>ppt_h</p:attrName>
                                        </p:attrNameLst>
                                      </p:cBhvr>
                                      <p:tavLst>
                                        <p:tav tm="0">
                                          <p:val>
                                            <p:fltVal val="0"/>
                                          </p:val>
                                        </p:tav>
                                        <p:tav tm="100000">
                                          <p:val>
                                            <p:strVal val="#ppt_h"/>
                                          </p:val>
                                        </p:tav>
                                      </p:tavLst>
                                    </p:anim>
                                    <p:animEffect transition="in" filter="fade">
                                      <p:cBhvr>
                                        <p:cTn id="109" dur="500"/>
                                        <p:tgtEl>
                                          <p:spTgt spid="167"/>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68"/>
                                        </p:tgtEl>
                                        <p:attrNameLst>
                                          <p:attrName>style.visibility</p:attrName>
                                        </p:attrNameLst>
                                      </p:cBhvr>
                                      <p:to>
                                        <p:strVal val="visible"/>
                                      </p:to>
                                    </p:set>
                                    <p:anim calcmode="lin" valueType="num">
                                      <p:cBhvr>
                                        <p:cTn id="112" dur="500" fill="hold"/>
                                        <p:tgtEl>
                                          <p:spTgt spid="168"/>
                                        </p:tgtEl>
                                        <p:attrNameLst>
                                          <p:attrName>ppt_w</p:attrName>
                                        </p:attrNameLst>
                                      </p:cBhvr>
                                      <p:tavLst>
                                        <p:tav tm="0">
                                          <p:val>
                                            <p:fltVal val="0"/>
                                          </p:val>
                                        </p:tav>
                                        <p:tav tm="100000">
                                          <p:val>
                                            <p:strVal val="#ppt_w"/>
                                          </p:val>
                                        </p:tav>
                                      </p:tavLst>
                                    </p:anim>
                                    <p:anim calcmode="lin" valueType="num">
                                      <p:cBhvr>
                                        <p:cTn id="113" dur="500" fill="hold"/>
                                        <p:tgtEl>
                                          <p:spTgt spid="168"/>
                                        </p:tgtEl>
                                        <p:attrNameLst>
                                          <p:attrName>ppt_h</p:attrName>
                                        </p:attrNameLst>
                                      </p:cBhvr>
                                      <p:tavLst>
                                        <p:tav tm="0">
                                          <p:val>
                                            <p:fltVal val="0"/>
                                          </p:val>
                                        </p:tav>
                                        <p:tav tm="100000">
                                          <p:val>
                                            <p:strVal val="#ppt_h"/>
                                          </p:val>
                                        </p:tav>
                                      </p:tavLst>
                                    </p:anim>
                                    <p:animEffect transition="in" filter="fade">
                                      <p:cBhvr>
                                        <p:cTn id="114" dur="500"/>
                                        <p:tgtEl>
                                          <p:spTgt spid="168"/>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69"/>
                                        </p:tgtEl>
                                        <p:attrNameLst>
                                          <p:attrName>style.visibility</p:attrName>
                                        </p:attrNameLst>
                                      </p:cBhvr>
                                      <p:to>
                                        <p:strVal val="visible"/>
                                      </p:to>
                                    </p:set>
                                    <p:anim calcmode="lin" valueType="num">
                                      <p:cBhvr>
                                        <p:cTn id="117" dur="500" fill="hold"/>
                                        <p:tgtEl>
                                          <p:spTgt spid="169"/>
                                        </p:tgtEl>
                                        <p:attrNameLst>
                                          <p:attrName>ppt_w</p:attrName>
                                        </p:attrNameLst>
                                      </p:cBhvr>
                                      <p:tavLst>
                                        <p:tav tm="0">
                                          <p:val>
                                            <p:fltVal val="0"/>
                                          </p:val>
                                        </p:tav>
                                        <p:tav tm="100000">
                                          <p:val>
                                            <p:strVal val="#ppt_w"/>
                                          </p:val>
                                        </p:tav>
                                      </p:tavLst>
                                    </p:anim>
                                    <p:anim calcmode="lin" valueType="num">
                                      <p:cBhvr>
                                        <p:cTn id="118" dur="500" fill="hold"/>
                                        <p:tgtEl>
                                          <p:spTgt spid="169"/>
                                        </p:tgtEl>
                                        <p:attrNameLst>
                                          <p:attrName>ppt_h</p:attrName>
                                        </p:attrNameLst>
                                      </p:cBhvr>
                                      <p:tavLst>
                                        <p:tav tm="0">
                                          <p:val>
                                            <p:fltVal val="0"/>
                                          </p:val>
                                        </p:tav>
                                        <p:tav tm="100000">
                                          <p:val>
                                            <p:strVal val="#ppt_h"/>
                                          </p:val>
                                        </p:tav>
                                      </p:tavLst>
                                    </p:anim>
                                    <p:animEffect transition="in" filter="fade">
                                      <p:cBhvr>
                                        <p:cTn id="119" dur="500"/>
                                        <p:tgtEl>
                                          <p:spTgt spid="169"/>
                                        </p:tgtEl>
                                      </p:cBhvr>
                                    </p:animEffect>
                                  </p:childTnLst>
                                </p:cTn>
                              </p:par>
                            </p:childTnLst>
                          </p:cTn>
                        </p:par>
                        <p:par>
                          <p:cTn id="120" fill="hold">
                            <p:stCondLst>
                              <p:cond delay="2500"/>
                            </p:stCondLst>
                            <p:childTnLst>
                              <p:par>
                                <p:cTn id="121" presetID="10" presetClass="entr" presetSubtype="0" fill="hold" grpId="0" nodeType="afterEffect">
                                  <p:stCondLst>
                                    <p:cond delay="0"/>
                                  </p:stCondLst>
                                  <p:childTnLst>
                                    <p:set>
                                      <p:cBhvr>
                                        <p:cTn id="122" dur="1" fill="hold">
                                          <p:stCondLst>
                                            <p:cond delay="0"/>
                                          </p:stCondLst>
                                        </p:cTn>
                                        <p:tgtEl>
                                          <p:spTgt spid="2"/>
                                        </p:tgtEl>
                                        <p:attrNameLst>
                                          <p:attrName>style.visibility</p:attrName>
                                        </p:attrNameLst>
                                      </p:cBhvr>
                                      <p:to>
                                        <p:strVal val="visible"/>
                                      </p:to>
                                    </p:set>
                                    <p:animEffect transition="in" filter="fade">
                                      <p:cBhvr>
                                        <p:cTn id="1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p:bldP spid="145" grpId="0"/>
      <p:bldP spid="146" grpId="0"/>
      <p:bldP spid="147" grpId="0" animBg="1"/>
      <p:bldP spid="149" grpId="0" animBg="1"/>
      <p:bldP spid="151" grpId="0" animBg="1"/>
      <p:bldP spid="153" grpId="0" animBg="1"/>
      <p:bldP spid="155" grpId="0" animBg="1"/>
      <p:bldP spid="157" grpId="0"/>
      <p:bldP spid="158" grpId="0"/>
      <p:bldP spid="161" grpId="0"/>
      <p:bldP spid="162" grpId="0"/>
      <p:bldP spid="165" grpId="0"/>
      <p:bldP spid="166" grpId="0"/>
      <p:bldP spid="167" grpId="0"/>
      <p:bldP spid="168" grpId="0"/>
      <p:bldP spid="169" grpId="0"/>
      <p:bldP spid="170" grpId="0" animBg="1"/>
      <p:bldP spid="171" grpId="0" animBg="1"/>
      <p:bldP spid="172" grpId="0" animBg="1"/>
      <p:bldP spid="173" grpId="0" animBg="1"/>
      <p:bldP spid="174"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
          <p:cNvSpPr>
            <a:spLocks noChangeArrowheads="1"/>
          </p:cNvSpPr>
          <p:nvPr/>
        </p:nvSpPr>
        <p:spPr bwMode="auto">
          <a:xfrm>
            <a:off x="3102680" y="8453536"/>
            <a:ext cx="3947784" cy="1003371"/>
          </a:xfrm>
          <a:custGeom>
            <a:avLst/>
            <a:gdLst>
              <a:gd name="T0" fmla="*/ 5208 w 8889"/>
              <a:gd name="T1" fmla="*/ 0 h 2263"/>
              <a:gd name="T2" fmla="*/ 5208 w 8889"/>
              <a:gd name="T3" fmla="*/ 0 h 2263"/>
              <a:gd name="T4" fmla="*/ 5208 w 8889"/>
              <a:gd name="T5" fmla="*/ 156 h 2263"/>
              <a:gd name="T6" fmla="*/ 5230 w 8889"/>
              <a:gd name="T7" fmla="*/ 222 h 2263"/>
              <a:gd name="T8" fmla="*/ 5296 w 8889"/>
              <a:gd name="T9" fmla="*/ 377 h 2263"/>
              <a:gd name="T10" fmla="*/ 5363 w 8889"/>
              <a:gd name="T11" fmla="*/ 621 h 2263"/>
              <a:gd name="T12" fmla="*/ 5363 w 8889"/>
              <a:gd name="T13" fmla="*/ 621 h 2263"/>
              <a:gd name="T14" fmla="*/ 5363 w 8889"/>
              <a:gd name="T15" fmla="*/ 643 h 2263"/>
              <a:gd name="T16" fmla="*/ 5363 w 8889"/>
              <a:gd name="T17" fmla="*/ 643 h 2263"/>
              <a:gd name="T18" fmla="*/ 4942 w 8889"/>
              <a:gd name="T19" fmla="*/ 975 h 2263"/>
              <a:gd name="T20" fmla="*/ 4521 w 8889"/>
              <a:gd name="T21" fmla="*/ 599 h 2263"/>
              <a:gd name="T22" fmla="*/ 4521 w 8889"/>
              <a:gd name="T23" fmla="*/ 599 h 2263"/>
              <a:gd name="T24" fmla="*/ 4609 w 8889"/>
              <a:gd name="T25" fmla="*/ 377 h 2263"/>
              <a:gd name="T26" fmla="*/ 4676 w 8889"/>
              <a:gd name="T27" fmla="*/ 244 h 2263"/>
              <a:gd name="T28" fmla="*/ 4698 w 8889"/>
              <a:gd name="T29" fmla="*/ 156 h 2263"/>
              <a:gd name="T30" fmla="*/ 4698 w 8889"/>
              <a:gd name="T31" fmla="*/ 156 h 2263"/>
              <a:gd name="T32" fmla="*/ 4698 w 8889"/>
              <a:gd name="T33" fmla="*/ 0 h 2263"/>
              <a:gd name="T34" fmla="*/ 177 w 8889"/>
              <a:gd name="T35" fmla="*/ 0 h 2263"/>
              <a:gd name="T36" fmla="*/ 0 w 8889"/>
              <a:gd name="T37" fmla="*/ 1020 h 2263"/>
              <a:gd name="T38" fmla="*/ 5496 w 8889"/>
              <a:gd name="T39" fmla="*/ 2262 h 2263"/>
              <a:gd name="T40" fmla="*/ 5961 w 8889"/>
              <a:gd name="T41" fmla="*/ 843 h 2263"/>
              <a:gd name="T42" fmla="*/ 8533 w 8889"/>
              <a:gd name="T43" fmla="*/ 843 h 2263"/>
              <a:gd name="T44" fmla="*/ 8888 w 8889"/>
              <a:gd name="T45" fmla="*/ 0 h 2263"/>
              <a:gd name="T46" fmla="*/ 5208 w 8889"/>
              <a:gd name="T47" fmla="*/ 0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9" h="2263">
                <a:moveTo>
                  <a:pt x="5208" y="0"/>
                </a:moveTo>
                <a:lnTo>
                  <a:pt x="5208" y="0"/>
                </a:lnTo>
                <a:cubicBezTo>
                  <a:pt x="5208" y="156"/>
                  <a:pt x="5208" y="156"/>
                  <a:pt x="5208" y="156"/>
                </a:cubicBezTo>
                <a:cubicBezTo>
                  <a:pt x="5230" y="222"/>
                  <a:pt x="5230" y="222"/>
                  <a:pt x="5230" y="222"/>
                </a:cubicBezTo>
                <a:cubicBezTo>
                  <a:pt x="5252" y="288"/>
                  <a:pt x="5252" y="311"/>
                  <a:pt x="5296" y="377"/>
                </a:cubicBezTo>
                <a:cubicBezTo>
                  <a:pt x="5363" y="444"/>
                  <a:pt x="5385" y="532"/>
                  <a:pt x="5363" y="621"/>
                </a:cubicBezTo>
                <a:lnTo>
                  <a:pt x="5363" y="621"/>
                </a:lnTo>
                <a:cubicBezTo>
                  <a:pt x="5363" y="643"/>
                  <a:pt x="5363" y="643"/>
                  <a:pt x="5363" y="643"/>
                </a:cubicBezTo>
                <a:lnTo>
                  <a:pt x="5363" y="643"/>
                </a:lnTo>
                <a:cubicBezTo>
                  <a:pt x="5363" y="820"/>
                  <a:pt x="5164" y="975"/>
                  <a:pt x="4942" y="975"/>
                </a:cubicBezTo>
                <a:cubicBezTo>
                  <a:pt x="4721" y="975"/>
                  <a:pt x="4521" y="798"/>
                  <a:pt x="4521" y="599"/>
                </a:cubicBezTo>
                <a:lnTo>
                  <a:pt x="4521" y="599"/>
                </a:lnTo>
                <a:cubicBezTo>
                  <a:pt x="4521" y="510"/>
                  <a:pt x="4543" y="444"/>
                  <a:pt x="4609" y="377"/>
                </a:cubicBezTo>
                <a:cubicBezTo>
                  <a:pt x="4632" y="333"/>
                  <a:pt x="4654" y="288"/>
                  <a:pt x="4676" y="244"/>
                </a:cubicBezTo>
                <a:cubicBezTo>
                  <a:pt x="4698" y="156"/>
                  <a:pt x="4698" y="156"/>
                  <a:pt x="4698" y="156"/>
                </a:cubicBezTo>
                <a:lnTo>
                  <a:pt x="4698" y="156"/>
                </a:lnTo>
                <a:cubicBezTo>
                  <a:pt x="4698" y="0"/>
                  <a:pt x="4698" y="0"/>
                  <a:pt x="4698" y="0"/>
                </a:cubicBezTo>
                <a:cubicBezTo>
                  <a:pt x="177" y="0"/>
                  <a:pt x="177" y="0"/>
                  <a:pt x="177" y="0"/>
                </a:cubicBezTo>
                <a:cubicBezTo>
                  <a:pt x="111" y="554"/>
                  <a:pt x="0" y="1020"/>
                  <a:pt x="0" y="1020"/>
                </a:cubicBezTo>
                <a:cubicBezTo>
                  <a:pt x="5496" y="2262"/>
                  <a:pt x="5496" y="2262"/>
                  <a:pt x="5496" y="2262"/>
                </a:cubicBezTo>
                <a:cubicBezTo>
                  <a:pt x="5496" y="2262"/>
                  <a:pt x="5696" y="931"/>
                  <a:pt x="5961" y="843"/>
                </a:cubicBezTo>
                <a:cubicBezTo>
                  <a:pt x="6250" y="731"/>
                  <a:pt x="8001" y="1486"/>
                  <a:pt x="8533" y="843"/>
                </a:cubicBezTo>
                <a:cubicBezTo>
                  <a:pt x="8754" y="554"/>
                  <a:pt x="8866" y="244"/>
                  <a:pt x="8888" y="0"/>
                </a:cubicBezTo>
                <a:lnTo>
                  <a:pt x="5208" y="0"/>
                </a:lnTo>
              </a:path>
            </a:pathLst>
          </a:custGeom>
          <a:solidFill>
            <a:schemeClr val="accent5"/>
          </a:solidFill>
          <a:ln>
            <a:noFill/>
          </a:ln>
          <a:effectLst/>
        </p:spPr>
        <p:txBody>
          <a:bodyPr wrap="none" lIns="182886" tIns="91443" rIns="182886" bIns="91443" anchor="ctr"/>
          <a:lstStyle/>
          <a:p>
            <a:endParaRPr lang="en-US" sz="2107" dirty="0">
              <a:latin typeface="Lato Light"/>
            </a:endParaRPr>
          </a:p>
        </p:txBody>
      </p:sp>
      <p:grpSp>
        <p:nvGrpSpPr>
          <p:cNvPr id="14" name="Group 13"/>
          <p:cNvGrpSpPr/>
          <p:nvPr/>
        </p:nvGrpSpPr>
        <p:grpSpPr>
          <a:xfrm>
            <a:off x="2601125" y="7046469"/>
            <a:ext cx="5109590" cy="1209139"/>
            <a:chOff x="1734083" y="4316414"/>
            <a:chExt cx="3406393" cy="805883"/>
          </a:xfrm>
        </p:grpSpPr>
        <p:sp>
          <p:nvSpPr>
            <p:cNvPr id="59" name="Freeform 5"/>
            <p:cNvSpPr>
              <a:spLocks noChangeArrowheads="1"/>
            </p:cNvSpPr>
            <p:nvPr/>
          </p:nvSpPr>
          <p:spPr bwMode="auto">
            <a:xfrm>
              <a:off x="1734083" y="4316414"/>
              <a:ext cx="1317887" cy="805883"/>
            </a:xfrm>
            <a:custGeom>
              <a:avLst/>
              <a:gdLst>
                <a:gd name="T0" fmla="*/ 1751 w 4456"/>
                <a:gd name="T1" fmla="*/ 0 h 2727"/>
                <a:gd name="T2" fmla="*/ 1751 w 4456"/>
                <a:gd name="T3" fmla="*/ 0 h 2727"/>
                <a:gd name="T4" fmla="*/ 1751 w 4456"/>
                <a:gd name="T5" fmla="*/ 112 h 2727"/>
                <a:gd name="T6" fmla="*/ 1773 w 4456"/>
                <a:gd name="T7" fmla="*/ 200 h 2727"/>
                <a:gd name="T8" fmla="*/ 1840 w 4456"/>
                <a:gd name="T9" fmla="*/ 333 h 2727"/>
                <a:gd name="T10" fmla="*/ 1906 w 4456"/>
                <a:gd name="T11" fmla="*/ 577 h 2727"/>
                <a:gd name="T12" fmla="*/ 1906 w 4456"/>
                <a:gd name="T13" fmla="*/ 577 h 2727"/>
                <a:gd name="T14" fmla="*/ 1906 w 4456"/>
                <a:gd name="T15" fmla="*/ 599 h 2727"/>
                <a:gd name="T16" fmla="*/ 1906 w 4456"/>
                <a:gd name="T17" fmla="*/ 599 h 2727"/>
                <a:gd name="T18" fmla="*/ 1486 w 4456"/>
                <a:gd name="T19" fmla="*/ 931 h 2727"/>
                <a:gd name="T20" fmla="*/ 1064 w 4456"/>
                <a:gd name="T21" fmla="*/ 554 h 2727"/>
                <a:gd name="T22" fmla="*/ 1064 w 4456"/>
                <a:gd name="T23" fmla="*/ 554 h 2727"/>
                <a:gd name="T24" fmla="*/ 1131 w 4456"/>
                <a:gd name="T25" fmla="*/ 333 h 2727"/>
                <a:gd name="T26" fmla="*/ 1220 w 4456"/>
                <a:gd name="T27" fmla="*/ 200 h 2727"/>
                <a:gd name="T28" fmla="*/ 1242 w 4456"/>
                <a:gd name="T29" fmla="*/ 112 h 2727"/>
                <a:gd name="T30" fmla="*/ 1242 w 4456"/>
                <a:gd name="T31" fmla="*/ 112 h 2727"/>
                <a:gd name="T32" fmla="*/ 1242 w 4456"/>
                <a:gd name="T33" fmla="*/ 0 h 2727"/>
                <a:gd name="T34" fmla="*/ 0 w 4456"/>
                <a:gd name="T35" fmla="*/ 0 h 2727"/>
                <a:gd name="T36" fmla="*/ 1220 w 4456"/>
                <a:gd name="T37" fmla="*/ 1552 h 2727"/>
                <a:gd name="T38" fmla="*/ 1374 w 4456"/>
                <a:gd name="T39" fmla="*/ 2726 h 2727"/>
                <a:gd name="T40" fmla="*/ 4455 w 4456"/>
                <a:gd name="T41" fmla="*/ 2726 h 2727"/>
                <a:gd name="T42" fmla="*/ 4455 w 4456"/>
                <a:gd name="T43" fmla="*/ 0 h 2727"/>
                <a:gd name="T44" fmla="*/ 1751 w 4456"/>
                <a:gd name="T45"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6" h="2727">
                  <a:moveTo>
                    <a:pt x="1751" y="0"/>
                  </a:moveTo>
                  <a:lnTo>
                    <a:pt x="1751" y="0"/>
                  </a:lnTo>
                  <a:cubicBezTo>
                    <a:pt x="1751" y="112"/>
                    <a:pt x="1751" y="112"/>
                    <a:pt x="1751" y="112"/>
                  </a:cubicBezTo>
                  <a:cubicBezTo>
                    <a:pt x="1773" y="200"/>
                    <a:pt x="1773" y="200"/>
                    <a:pt x="1773" y="200"/>
                  </a:cubicBezTo>
                  <a:cubicBezTo>
                    <a:pt x="1795" y="244"/>
                    <a:pt x="1795" y="266"/>
                    <a:pt x="1840" y="333"/>
                  </a:cubicBezTo>
                  <a:cubicBezTo>
                    <a:pt x="1906" y="399"/>
                    <a:pt x="1929" y="488"/>
                    <a:pt x="1906" y="577"/>
                  </a:cubicBezTo>
                  <a:lnTo>
                    <a:pt x="1906" y="577"/>
                  </a:lnTo>
                  <a:cubicBezTo>
                    <a:pt x="1906" y="599"/>
                    <a:pt x="1906" y="599"/>
                    <a:pt x="1906" y="599"/>
                  </a:cubicBezTo>
                  <a:lnTo>
                    <a:pt x="1906" y="599"/>
                  </a:lnTo>
                  <a:cubicBezTo>
                    <a:pt x="1884" y="776"/>
                    <a:pt x="1707" y="931"/>
                    <a:pt x="1486" y="931"/>
                  </a:cubicBezTo>
                  <a:cubicBezTo>
                    <a:pt x="1264" y="931"/>
                    <a:pt x="1064" y="754"/>
                    <a:pt x="1064" y="554"/>
                  </a:cubicBezTo>
                  <a:lnTo>
                    <a:pt x="1064" y="554"/>
                  </a:lnTo>
                  <a:cubicBezTo>
                    <a:pt x="1064" y="466"/>
                    <a:pt x="1086" y="399"/>
                    <a:pt x="1131" y="333"/>
                  </a:cubicBezTo>
                  <a:cubicBezTo>
                    <a:pt x="1175" y="289"/>
                    <a:pt x="1197" y="244"/>
                    <a:pt x="1220" y="200"/>
                  </a:cubicBezTo>
                  <a:cubicBezTo>
                    <a:pt x="1242" y="112"/>
                    <a:pt x="1242" y="112"/>
                    <a:pt x="1242" y="112"/>
                  </a:cubicBezTo>
                  <a:lnTo>
                    <a:pt x="1242" y="112"/>
                  </a:lnTo>
                  <a:cubicBezTo>
                    <a:pt x="1242" y="0"/>
                    <a:pt x="1242" y="0"/>
                    <a:pt x="1242" y="0"/>
                  </a:cubicBezTo>
                  <a:cubicBezTo>
                    <a:pt x="0" y="0"/>
                    <a:pt x="0" y="0"/>
                    <a:pt x="0" y="0"/>
                  </a:cubicBezTo>
                  <a:cubicBezTo>
                    <a:pt x="311" y="532"/>
                    <a:pt x="710" y="1042"/>
                    <a:pt x="1220" y="1552"/>
                  </a:cubicBezTo>
                  <a:cubicBezTo>
                    <a:pt x="1397" y="1729"/>
                    <a:pt x="1419" y="2217"/>
                    <a:pt x="1374" y="2726"/>
                  </a:cubicBezTo>
                  <a:cubicBezTo>
                    <a:pt x="4455" y="2726"/>
                    <a:pt x="4455" y="2726"/>
                    <a:pt x="4455" y="2726"/>
                  </a:cubicBezTo>
                  <a:cubicBezTo>
                    <a:pt x="4455" y="0"/>
                    <a:pt x="4455" y="0"/>
                    <a:pt x="4455" y="0"/>
                  </a:cubicBezTo>
                  <a:lnTo>
                    <a:pt x="1751" y="0"/>
                  </a:lnTo>
                </a:path>
              </a:pathLst>
            </a:custGeom>
            <a:solidFill>
              <a:schemeClr val="accent4"/>
            </a:solidFill>
            <a:ln>
              <a:noFill/>
            </a:ln>
            <a:effectLst/>
          </p:spPr>
          <p:txBody>
            <a:bodyPr wrap="none" lIns="91462" tIns="45730" rIns="91462" bIns="45730" anchor="ctr"/>
            <a:lstStyle/>
            <a:p>
              <a:endParaRPr lang="en-US" sz="2107" dirty="0">
                <a:latin typeface="Lato Light"/>
              </a:endParaRPr>
            </a:p>
          </p:txBody>
        </p:sp>
        <p:sp>
          <p:nvSpPr>
            <p:cNvPr id="66" name="Freeform 8"/>
            <p:cNvSpPr>
              <a:spLocks noChangeArrowheads="1"/>
            </p:cNvSpPr>
            <p:nvPr/>
          </p:nvSpPr>
          <p:spPr bwMode="auto">
            <a:xfrm>
              <a:off x="3191726" y="4316414"/>
              <a:ext cx="1948750" cy="805883"/>
            </a:xfrm>
            <a:custGeom>
              <a:avLst/>
              <a:gdLst>
                <a:gd name="T0" fmla="*/ 6582 w 6583"/>
                <a:gd name="T1" fmla="*/ 0 h 2727"/>
                <a:gd name="T2" fmla="*/ 6582 w 6583"/>
                <a:gd name="T3" fmla="*/ 0 h 2727"/>
                <a:gd name="T4" fmla="*/ 0 w 6583"/>
                <a:gd name="T5" fmla="*/ 0 h 2727"/>
                <a:gd name="T6" fmla="*/ 0 w 6583"/>
                <a:gd name="T7" fmla="*/ 2726 h 2727"/>
                <a:gd name="T8" fmla="*/ 4832 w 6583"/>
                <a:gd name="T9" fmla="*/ 2726 h 2727"/>
                <a:gd name="T10" fmla="*/ 4832 w 6583"/>
                <a:gd name="T11" fmla="*/ 2726 h 2727"/>
                <a:gd name="T12" fmla="*/ 5098 w 6583"/>
                <a:gd name="T13" fmla="*/ 2726 h 2727"/>
                <a:gd name="T14" fmla="*/ 5098 w 6583"/>
                <a:gd name="T15" fmla="*/ 2305 h 2727"/>
                <a:gd name="T16" fmla="*/ 5452 w 6583"/>
                <a:gd name="T17" fmla="*/ 1995 h 2727"/>
                <a:gd name="T18" fmla="*/ 5342 w 6583"/>
                <a:gd name="T19" fmla="*/ 1662 h 2727"/>
                <a:gd name="T20" fmla="*/ 5541 w 6583"/>
                <a:gd name="T21" fmla="*/ 1264 h 2727"/>
                <a:gd name="T22" fmla="*/ 5407 w 6583"/>
                <a:gd name="T23" fmla="*/ 864 h 2727"/>
                <a:gd name="T24" fmla="*/ 5519 w 6583"/>
                <a:gd name="T25" fmla="*/ 532 h 2727"/>
                <a:gd name="T26" fmla="*/ 5585 w 6583"/>
                <a:gd name="T27" fmla="*/ 399 h 2727"/>
                <a:gd name="T28" fmla="*/ 6582 w 6583"/>
                <a:gd name="T29"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83" h="2727">
                  <a:moveTo>
                    <a:pt x="6582" y="0"/>
                  </a:moveTo>
                  <a:lnTo>
                    <a:pt x="6582" y="0"/>
                  </a:lnTo>
                  <a:cubicBezTo>
                    <a:pt x="0" y="0"/>
                    <a:pt x="0" y="0"/>
                    <a:pt x="0" y="0"/>
                  </a:cubicBezTo>
                  <a:cubicBezTo>
                    <a:pt x="0" y="2726"/>
                    <a:pt x="0" y="2726"/>
                    <a:pt x="0" y="2726"/>
                  </a:cubicBezTo>
                  <a:cubicBezTo>
                    <a:pt x="4832" y="2726"/>
                    <a:pt x="4832" y="2726"/>
                    <a:pt x="4832" y="2726"/>
                  </a:cubicBezTo>
                  <a:lnTo>
                    <a:pt x="4832" y="2726"/>
                  </a:lnTo>
                  <a:cubicBezTo>
                    <a:pt x="5098" y="2726"/>
                    <a:pt x="5098" y="2726"/>
                    <a:pt x="5098" y="2726"/>
                  </a:cubicBezTo>
                  <a:cubicBezTo>
                    <a:pt x="5098" y="2305"/>
                    <a:pt x="5098" y="2305"/>
                    <a:pt x="5098" y="2305"/>
                  </a:cubicBezTo>
                  <a:cubicBezTo>
                    <a:pt x="5098" y="2305"/>
                    <a:pt x="5385" y="2106"/>
                    <a:pt x="5452" y="1995"/>
                  </a:cubicBezTo>
                  <a:cubicBezTo>
                    <a:pt x="5541" y="1751"/>
                    <a:pt x="5342" y="1662"/>
                    <a:pt x="5342" y="1662"/>
                  </a:cubicBezTo>
                  <a:cubicBezTo>
                    <a:pt x="5342" y="1662"/>
                    <a:pt x="5651" y="1463"/>
                    <a:pt x="5541" y="1264"/>
                  </a:cubicBezTo>
                  <a:cubicBezTo>
                    <a:pt x="5496" y="1175"/>
                    <a:pt x="5407" y="864"/>
                    <a:pt x="5407" y="864"/>
                  </a:cubicBezTo>
                  <a:cubicBezTo>
                    <a:pt x="5519" y="532"/>
                    <a:pt x="5519" y="532"/>
                    <a:pt x="5519" y="532"/>
                  </a:cubicBezTo>
                  <a:cubicBezTo>
                    <a:pt x="5585" y="399"/>
                    <a:pt x="5585" y="399"/>
                    <a:pt x="5585" y="399"/>
                  </a:cubicBezTo>
                  <a:lnTo>
                    <a:pt x="6582" y="0"/>
                  </a:lnTo>
                </a:path>
              </a:pathLst>
            </a:custGeom>
            <a:solidFill>
              <a:schemeClr val="accent4"/>
            </a:solidFill>
            <a:ln>
              <a:noFill/>
            </a:ln>
            <a:effectLst/>
          </p:spPr>
          <p:txBody>
            <a:bodyPr wrap="none" lIns="91462" tIns="45730" rIns="91462" bIns="45730" anchor="ctr"/>
            <a:lstStyle/>
            <a:p>
              <a:endParaRPr lang="en-US" sz="2107" dirty="0">
                <a:latin typeface="Lato Light"/>
              </a:endParaRPr>
            </a:p>
          </p:txBody>
        </p:sp>
      </p:grpSp>
      <p:grpSp>
        <p:nvGrpSpPr>
          <p:cNvPr id="11" name="Group 10"/>
          <p:cNvGrpSpPr/>
          <p:nvPr/>
        </p:nvGrpSpPr>
        <p:grpSpPr>
          <a:xfrm>
            <a:off x="2855823" y="2958516"/>
            <a:ext cx="3979132" cy="1071962"/>
            <a:chOff x="1903881" y="1591822"/>
            <a:chExt cx="2652755" cy="714455"/>
          </a:xfrm>
        </p:grpSpPr>
        <p:sp>
          <p:nvSpPr>
            <p:cNvPr id="61" name="Freeform 6"/>
            <p:cNvSpPr>
              <a:spLocks noChangeArrowheads="1"/>
            </p:cNvSpPr>
            <p:nvPr/>
          </p:nvSpPr>
          <p:spPr bwMode="auto">
            <a:xfrm>
              <a:off x="2475967" y="1591822"/>
              <a:ext cx="2080669" cy="714455"/>
            </a:xfrm>
            <a:custGeom>
              <a:avLst/>
              <a:gdLst>
                <a:gd name="T0" fmla="*/ 4965 w 7027"/>
                <a:gd name="T1" fmla="*/ 909 h 2418"/>
                <a:gd name="T2" fmla="*/ 4965 w 7027"/>
                <a:gd name="T3" fmla="*/ 909 h 2418"/>
                <a:gd name="T4" fmla="*/ 0 w 7027"/>
                <a:gd name="T5" fmla="*/ 842 h 2418"/>
                <a:gd name="T6" fmla="*/ 0 w 7027"/>
                <a:gd name="T7" fmla="*/ 2417 h 2418"/>
                <a:gd name="T8" fmla="*/ 3790 w 7027"/>
                <a:gd name="T9" fmla="*/ 2417 h 2418"/>
                <a:gd name="T10" fmla="*/ 3790 w 7027"/>
                <a:gd name="T11" fmla="*/ 2151 h 2418"/>
                <a:gd name="T12" fmla="*/ 3768 w 7027"/>
                <a:gd name="T13" fmla="*/ 2062 h 2418"/>
                <a:gd name="T14" fmla="*/ 3679 w 7027"/>
                <a:gd name="T15" fmla="*/ 1929 h 2418"/>
                <a:gd name="T16" fmla="*/ 3613 w 7027"/>
                <a:gd name="T17" fmla="*/ 1686 h 2418"/>
                <a:gd name="T18" fmla="*/ 3613 w 7027"/>
                <a:gd name="T19" fmla="*/ 1663 h 2418"/>
                <a:gd name="T20" fmla="*/ 3613 w 7027"/>
                <a:gd name="T21" fmla="*/ 1663 h 2418"/>
                <a:gd name="T22" fmla="*/ 4034 w 7027"/>
                <a:gd name="T23" fmla="*/ 1330 h 2418"/>
                <a:gd name="T24" fmla="*/ 4454 w 7027"/>
                <a:gd name="T25" fmla="*/ 1686 h 2418"/>
                <a:gd name="T26" fmla="*/ 4454 w 7027"/>
                <a:gd name="T27" fmla="*/ 1686 h 2418"/>
                <a:gd name="T28" fmla="*/ 4388 w 7027"/>
                <a:gd name="T29" fmla="*/ 1929 h 2418"/>
                <a:gd name="T30" fmla="*/ 4322 w 7027"/>
                <a:gd name="T31" fmla="*/ 2040 h 2418"/>
                <a:gd name="T32" fmla="*/ 4300 w 7027"/>
                <a:gd name="T33" fmla="*/ 2151 h 2418"/>
                <a:gd name="T34" fmla="*/ 4277 w 7027"/>
                <a:gd name="T35" fmla="*/ 2151 h 2418"/>
                <a:gd name="T36" fmla="*/ 4277 w 7027"/>
                <a:gd name="T37" fmla="*/ 2417 h 2418"/>
                <a:gd name="T38" fmla="*/ 7026 w 7027"/>
                <a:gd name="T39" fmla="*/ 2417 h 2418"/>
                <a:gd name="T40" fmla="*/ 4965 w 7027"/>
                <a:gd name="T41" fmla="*/ 909 h 2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27" h="2418">
                  <a:moveTo>
                    <a:pt x="4965" y="909"/>
                  </a:moveTo>
                  <a:lnTo>
                    <a:pt x="4965" y="909"/>
                  </a:lnTo>
                  <a:cubicBezTo>
                    <a:pt x="2970" y="0"/>
                    <a:pt x="1286" y="200"/>
                    <a:pt x="0" y="842"/>
                  </a:cubicBezTo>
                  <a:cubicBezTo>
                    <a:pt x="0" y="2417"/>
                    <a:pt x="0" y="2417"/>
                    <a:pt x="0" y="2417"/>
                  </a:cubicBezTo>
                  <a:cubicBezTo>
                    <a:pt x="3790" y="2417"/>
                    <a:pt x="3790" y="2417"/>
                    <a:pt x="3790" y="2417"/>
                  </a:cubicBezTo>
                  <a:cubicBezTo>
                    <a:pt x="3790" y="2151"/>
                    <a:pt x="3790" y="2151"/>
                    <a:pt x="3790" y="2151"/>
                  </a:cubicBezTo>
                  <a:cubicBezTo>
                    <a:pt x="3768" y="2062"/>
                    <a:pt x="3768" y="2062"/>
                    <a:pt x="3768" y="2062"/>
                  </a:cubicBezTo>
                  <a:cubicBezTo>
                    <a:pt x="3745" y="1995"/>
                    <a:pt x="3723" y="1973"/>
                    <a:pt x="3679" y="1929"/>
                  </a:cubicBezTo>
                  <a:cubicBezTo>
                    <a:pt x="3635" y="1840"/>
                    <a:pt x="3613" y="1774"/>
                    <a:pt x="3613" y="1686"/>
                  </a:cubicBezTo>
                  <a:cubicBezTo>
                    <a:pt x="3613" y="1663"/>
                    <a:pt x="3613" y="1663"/>
                    <a:pt x="3613" y="1663"/>
                  </a:cubicBezTo>
                  <a:lnTo>
                    <a:pt x="3613" y="1663"/>
                  </a:lnTo>
                  <a:cubicBezTo>
                    <a:pt x="3635" y="1486"/>
                    <a:pt x="3812" y="1330"/>
                    <a:pt x="4034" y="1330"/>
                  </a:cubicBezTo>
                  <a:cubicBezTo>
                    <a:pt x="4277" y="1330"/>
                    <a:pt x="4454" y="1486"/>
                    <a:pt x="4454" y="1686"/>
                  </a:cubicBezTo>
                  <a:lnTo>
                    <a:pt x="4454" y="1686"/>
                  </a:lnTo>
                  <a:cubicBezTo>
                    <a:pt x="4454" y="1774"/>
                    <a:pt x="4432" y="1863"/>
                    <a:pt x="4388" y="1929"/>
                  </a:cubicBezTo>
                  <a:cubicBezTo>
                    <a:pt x="4343" y="1973"/>
                    <a:pt x="4322" y="1995"/>
                    <a:pt x="4322" y="2040"/>
                  </a:cubicBezTo>
                  <a:cubicBezTo>
                    <a:pt x="4300" y="2151"/>
                    <a:pt x="4300" y="2151"/>
                    <a:pt x="4300" y="2151"/>
                  </a:cubicBezTo>
                  <a:cubicBezTo>
                    <a:pt x="4277" y="2151"/>
                    <a:pt x="4277" y="2151"/>
                    <a:pt x="4277" y="2151"/>
                  </a:cubicBezTo>
                  <a:cubicBezTo>
                    <a:pt x="4277" y="2417"/>
                    <a:pt x="4277" y="2417"/>
                    <a:pt x="4277" y="2417"/>
                  </a:cubicBezTo>
                  <a:cubicBezTo>
                    <a:pt x="7026" y="2417"/>
                    <a:pt x="7026" y="2417"/>
                    <a:pt x="7026" y="2417"/>
                  </a:cubicBezTo>
                  <a:cubicBezTo>
                    <a:pt x="6560" y="1863"/>
                    <a:pt x="5896" y="1352"/>
                    <a:pt x="4965" y="909"/>
                  </a:cubicBezTo>
                </a:path>
              </a:pathLst>
            </a:custGeom>
            <a:solidFill>
              <a:schemeClr val="accent1"/>
            </a:solidFill>
            <a:ln>
              <a:noFill/>
            </a:ln>
            <a:effectLst/>
          </p:spPr>
          <p:txBody>
            <a:bodyPr wrap="none" lIns="91462" tIns="45730" rIns="91462" bIns="45730" anchor="ctr"/>
            <a:lstStyle/>
            <a:p>
              <a:endParaRPr lang="en-US" sz="2107" dirty="0">
                <a:latin typeface="Lato Light"/>
              </a:endParaRPr>
            </a:p>
          </p:txBody>
        </p:sp>
        <p:sp>
          <p:nvSpPr>
            <p:cNvPr id="68" name="Freeform 11"/>
            <p:cNvSpPr>
              <a:spLocks noChangeArrowheads="1"/>
            </p:cNvSpPr>
            <p:nvPr/>
          </p:nvSpPr>
          <p:spPr bwMode="auto">
            <a:xfrm>
              <a:off x="1903881" y="1919662"/>
              <a:ext cx="432329" cy="386615"/>
            </a:xfrm>
            <a:custGeom>
              <a:avLst/>
              <a:gdLst>
                <a:gd name="T0" fmla="*/ 1462 w 1463"/>
                <a:gd name="T1" fmla="*/ 1309 h 1310"/>
                <a:gd name="T2" fmla="*/ 1462 w 1463"/>
                <a:gd name="T3" fmla="*/ 1309 h 1310"/>
                <a:gd name="T4" fmla="*/ 1462 w 1463"/>
                <a:gd name="T5" fmla="*/ 0 h 1310"/>
                <a:gd name="T6" fmla="*/ 0 w 1463"/>
                <a:gd name="T7" fmla="*/ 1309 h 1310"/>
                <a:gd name="T8" fmla="*/ 1462 w 1463"/>
                <a:gd name="T9" fmla="*/ 1309 h 1310"/>
              </a:gdLst>
              <a:ahLst/>
              <a:cxnLst>
                <a:cxn ang="0">
                  <a:pos x="T0" y="T1"/>
                </a:cxn>
                <a:cxn ang="0">
                  <a:pos x="T2" y="T3"/>
                </a:cxn>
                <a:cxn ang="0">
                  <a:pos x="T4" y="T5"/>
                </a:cxn>
                <a:cxn ang="0">
                  <a:pos x="T6" y="T7"/>
                </a:cxn>
                <a:cxn ang="0">
                  <a:pos x="T8" y="T9"/>
                </a:cxn>
              </a:cxnLst>
              <a:rect l="0" t="0" r="r" b="b"/>
              <a:pathLst>
                <a:path w="1463" h="1310">
                  <a:moveTo>
                    <a:pt x="1462" y="1309"/>
                  </a:moveTo>
                  <a:lnTo>
                    <a:pt x="1462" y="1309"/>
                  </a:lnTo>
                  <a:cubicBezTo>
                    <a:pt x="1462" y="0"/>
                    <a:pt x="1462" y="0"/>
                    <a:pt x="1462" y="0"/>
                  </a:cubicBezTo>
                  <a:cubicBezTo>
                    <a:pt x="886" y="378"/>
                    <a:pt x="377" y="821"/>
                    <a:pt x="0" y="1309"/>
                  </a:cubicBezTo>
                  <a:lnTo>
                    <a:pt x="1462" y="1309"/>
                  </a:lnTo>
                </a:path>
              </a:pathLst>
            </a:custGeom>
            <a:solidFill>
              <a:schemeClr val="accent1"/>
            </a:solidFill>
            <a:ln>
              <a:noFill/>
            </a:ln>
            <a:effectLst/>
          </p:spPr>
          <p:txBody>
            <a:bodyPr wrap="none" lIns="91462" tIns="45730" rIns="91462" bIns="45730" anchor="ctr"/>
            <a:lstStyle/>
            <a:p>
              <a:endParaRPr lang="en-US" sz="2107" dirty="0">
                <a:latin typeface="Lato Light"/>
              </a:endParaRPr>
            </a:p>
          </p:txBody>
        </p:sp>
      </p:grpSp>
      <p:sp>
        <p:nvSpPr>
          <p:cNvPr id="69" name="Freeform 13"/>
          <p:cNvSpPr>
            <a:spLocks noChangeArrowheads="1"/>
          </p:cNvSpPr>
          <p:nvPr/>
        </p:nvSpPr>
        <p:spPr bwMode="auto">
          <a:xfrm>
            <a:off x="2256305" y="9419672"/>
            <a:ext cx="4133909" cy="1456063"/>
          </a:xfrm>
          <a:custGeom>
            <a:avLst/>
            <a:gdLst>
              <a:gd name="T0" fmla="*/ 0 w 9309"/>
              <a:gd name="T1" fmla="*/ 3279 h 3280"/>
              <a:gd name="T2" fmla="*/ 1219 w 9309"/>
              <a:gd name="T3" fmla="*/ 0 h 3280"/>
              <a:gd name="T4" fmla="*/ 7779 w 9309"/>
              <a:gd name="T5" fmla="*/ 1396 h 3280"/>
              <a:gd name="T6" fmla="*/ 7779 w 9309"/>
              <a:gd name="T7" fmla="*/ 1174 h 3280"/>
              <a:gd name="T8" fmla="*/ 9308 w 9309"/>
              <a:gd name="T9" fmla="*/ 3279 h 3280"/>
              <a:gd name="T10" fmla="*/ 0 w 9309"/>
              <a:gd name="T11" fmla="*/ 3279 h 3280"/>
            </a:gdLst>
            <a:ahLst/>
            <a:cxnLst>
              <a:cxn ang="0">
                <a:pos x="T0" y="T1"/>
              </a:cxn>
              <a:cxn ang="0">
                <a:pos x="T2" y="T3"/>
              </a:cxn>
              <a:cxn ang="0">
                <a:pos x="T4" y="T5"/>
              </a:cxn>
              <a:cxn ang="0">
                <a:pos x="T6" y="T7"/>
              </a:cxn>
              <a:cxn ang="0">
                <a:pos x="T8" y="T9"/>
              </a:cxn>
              <a:cxn ang="0">
                <a:pos x="T10" y="T11"/>
              </a:cxn>
            </a:cxnLst>
            <a:rect l="0" t="0" r="r" b="b"/>
            <a:pathLst>
              <a:path w="9309" h="3280">
                <a:moveTo>
                  <a:pt x="0" y="3279"/>
                </a:moveTo>
                <a:lnTo>
                  <a:pt x="1219" y="0"/>
                </a:lnTo>
                <a:lnTo>
                  <a:pt x="7779" y="1396"/>
                </a:lnTo>
                <a:lnTo>
                  <a:pt x="7779" y="1174"/>
                </a:lnTo>
                <a:lnTo>
                  <a:pt x="9308" y="3279"/>
                </a:lnTo>
                <a:lnTo>
                  <a:pt x="0" y="3279"/>
                </a:lnTo>
              </a:path>
            </a:pathLst>
          </a:custGeom>
          <a:solidFill>
            <a:schemeClr val="bg1">
              <a:lumMod val="50000"/>
            </a:schemeClr>
          </a:solidFill>
          <a:ln>
            <a:noFill/>
          </a:ln>
          <a:effectLst/>
        </p:spPr>
        <p:txBody>
          <a:bodyPr wrap="none" lIns="182886" tIns="91443" rIns="182886" bIns="91443" anchor="ctr"/>
          <a:lstStyle/>
          <a:p>
            <a:endParaRPr lang="en-US" sz="2107" dirty="0">
              <a:latin typeface="Lato Light"/>
            </a:endParaRPr>
          </a:p>
        </p:txBody>
      </p:sp>
      <p:sp>
        <p:nvSpPr>
          <p:cNvPr id="70" name="Freeform 14"/>
          <p:cNvSpPr>
            <a:spLocks noChangeArrowheads="1"/>
          </p:cNvSpPr>
          <p:nvPr/>
        </p:nvSpPr>
        <p:spPr bwMode="auto">
          <a:xfrm>
            <a:off x="2797045" y="8690662"/>
            <a:ext cx="2913327" cy="1348278"/>
          </a:xfrm>
          <a:custGeom>
            <a:avLst/>
            <a:gdLst>
              <a:gd name="T0" fmla="*/ 6560 w 6561"/>
              <a:gd name="T1" fmla="*/ 3037 h 3038"/>
              <a:gd name="T2" fmla="*/ 0 w 6561"/>
              <a:gd name="T3" fmla="*/ 1641 h 3038"/>
              <a:gd name="T4" fmla="*/ 554 w 6561"/>
              <a:gd name="T5" fmla="*/ 0 h 3038"/>
              <a:gd name="T6" fmla="*/ 6560 w 6561"/>
              <a:gd name="T7" fmla="*/ 1419 h 3038"/>
              <a:gd name="T8" fmla="*/ 6560 w 6561"/>
              <a:gd name="T9" fmla="*/ 3037 h 3038"/>
            </a:gdLst>
            <a:ahLst/>
            <a:cxnLst>
              <a:cxn ang="0">
                <a:pos x="T0" y="T1"/>
              </a:cxn>
              <a:cxn ang="0">
                <a:pos x="T2" y="T3"/>
              </a:cxn>
              <a:cxn ang="0">
                <a:pos x="T4" y="T5"/>
              </a:cxn>
              <a:cxn ang="0">
                <a:pos x="T6" y="T7"/>
              </a:cxn>
              <a:cxn ang="0">
                <a:pos x="T8" y="T9"/>
              </a:cxn>
            </a:cxnLst>
            <a:rect l="0" t="0" r="r" b="b"/>
            <a:pathLst>
              <a:path w="6561" h="3038">
                <a:moveTo>
                  <a:pt x="6560" y="3037"/>
                </a:moveTo>
                <a:lnTo>
                  <a:pt x="0" y="1641"/>
                </a:lnTo>
                <a:lnTo>
                  <a:pt x="554" y="0"/>
                </a:lnTo>
                <a:lnTo>
                  <a:pt x="6560" y="1419"/>
                </a:lnTo>
                <a:lnTo>
                  <a:pt x="6560" y="3037"/>
                </a:lnTo>
              </a:path>
            </a:pathLst>
          </a:custGeom>
          <a:solidFill>
            <a:schemeClr val="bg2"/>
          </a:solidFill>
          <a:ln>
            <a:noFill/>
          </a:ln>
          <a:effectLst/>
        </p:spPr>
        <p:txBody>
          <a:bodyPr wrap="none" lIns="182886" tIns="91443" rIns="182886" bIns="91443" anchor="ctr"/>
          <a:lstStyle/>
          <a:p>
            <a:endParaRPr lang="en-US" sz="2107" dirty="0">
              <a:latin typeface="Lato Light"/>
            </a:endParaRPr>
          </a:p>
        </p:txBody>
      </p:sp>
      <p:grpSp>
        <p:nvGrpSpPr>
          <p:cNvPr id="13" name="Group 12"/>
          <p:cNvGrpSpPr/>
          <p:nvPr/>
        </p:nvGrpSpPr>
        <p:grpSpPr>
          <a:xfrm>
            <a:off x="2226919" y="5637438"/>
            <a:ext cx="5434815" cy="1209139"/>
            <a:chOff x="1484612" y="3377305"/>
            <a:chExt cx="3623210" cy="805883"/>
          </a:xfrm>
        </p:grpSpPr>
        <p:sp>
          <p:nvSpPr>
            <p:cNvPr id="58" name="Freeform 4"/>
            <p:cNvSpPr>
              <a:spLocks noChangeArrowheads="1"/>
            </p:cNvSpPr>
            <p:nvPr/>
          </p:nvSpPr>
          <p:spPr bwMode="auto">
            <a:xfrm>
              <a:off x="2475967" y="3377305"/>
              <a:ext cx="1330949" cy="805883"/>
            </a:xfrm>
            <a:custGeom>
              <a:avLst/>
              <a:gdLst>
                <a:gd name="T0" fmla="*/ 4499 w 4500"/>
                <a:gd name="T1" fmla="*/ 0 h 2727"/>
                <a:gd name="T2" fmla="*/ 4499 w 4500"/>
                <a:gd name="T3" fmla="*/ 0 h 2727"/>
                <a:gd name="T4" fmla="*/ 0 w 4500"/>
                <a:gd name="T5" fmla="*/ 0 h 2727"/>
                <a:gd name="T6" fmla="*/ 0 w 4500"/>
                <a:gd name="T7" fmla="*/ 2726 h 2727"/>
                <a:gd name="T8" fmla="*/ 399 w 4500"/>
                <a:gd name="T9" fmla="*/ 2726 h 2727"/>
                <a:gd name="T10" fmla="*/ 399 w 4500"/>
                <a:gd name="T11" fmla="*/ 2593 h 2727"/>
                <a:gd name="T12" fmla="*/ 377 w 4500"/>
                <a:gd name="T13" fmla="*/ 2504 h 2727"/>
                <a:gd name="T14" fmla="*/ 311 w 4500"/>
                <a:gd name="T15" fmla="*/ 2349 h 2727"/>
                <a:gd name="T16" fmla="*/ 244 w 4500"/>
                <a:gd name="T17" fmla="*/ 2105 h 2727"/>
                <a:gd name="T18" fmla="*/ 244 w 4500"/>
                <a:gd name="T19" fmla="*/ 2105 h 2727"/>
                <a:gd name="T20" fmla="*/ 244 w 4500"/>
                <a:gd name="T21" fmla="*/ 2105 h 2727"/>
                <a:gd name="T22" fmla="*/ 244 w 4500"/>
                <a:gd name="T23" fmla="*/ 2105 h 2727"/>
                <a:gd name="T24" fmla="*/ 665 w 4500"/>
                <a:gd name="T25" fmla="*/ 1773 h 2727"/>
                <a:gd name="T26" fmla="*/ 1086 w 4500"/>
                <a:gd name="T27" fmla="*/ 2128 h 2727"/>
                <a:gd name="T28" fmla="*/ 1086 w 4500"/>
                <a:gd name="T29" fmla="*/ 2128 h 2727"/>
                <a:gd name="T30" fmla="*/ 997 w 4500"/>
                <a:gd name="T31" fmla="*/ 2349 h 2727"/>
                <a:gd name="T32" fmla="*/ 931 w 4500"/>
                <a:gd name="T33" fmla="*/ 2481 h 2727"/>
                <a:gd name="T34" fmla="*/ 908 w 4500"/>
                <a:gd name="T35" fmla="*/ 2593 h 2727"/>
                <a:gd name="T36" fmla="*/ 908 w 4500"/>
                <a:gd name="T37" fmla="*/ 2593 h 2727"/>
                <a:gd name="T38" fmla="*/ 908 w 4500"/>
                <a:gd name="T39" fmla="*/ 2726 h 2727"/>
                <a:gd name="T40" fmla="*/ 4499 w 4500"/>
                <a:gd name="T41" fmla="*/ 2726 h 2727"/>
                <a:gd name="T42" fmla="*/ 4499 w 4500"/>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00" h="2727">
                  <a:moveTo>
                    <a:pt x="4499" y="0"/>
                  </a:moveTo>
                  <a:lnTo>
                    <a:pt x="4499" y="0"/>
                  </a:lnTo>
                  <a:cubicBezTo>
                    <a:pt x="0" y="0"/>
                    <a:pt x="0" y="0"/>
                    <a:pt x="0" y="0"/>
                  </a:cubicBezTo>
                  <a:cubicBezTo>
                    <a:pt x="0" y="2726"/>
                    <a:pt x="0" y="2726"/>
                    <a:pt x="0" y="2726"/>
                  </a:cubicBezTo>
                  <a:cubicBezTo>
                    <a:pt x="399" y="2726"/>
                    <a:pt x="399" y="2726"/>
                    <a:pt x="399" y="2726"/>
                  </a:cubicBezTo>
                  <a:cubicBezTo>
                    <a:pt x="399" y="2593"/>
                    <a:pt x="399" y="2593"/>
                    <a:pt x="399" y="2593"/>
                  </a:cubicBezTo>
                  <a:cubicBezTo>
                    <a:pt x="377" y="2504"/>
                    <a:pt x="377" y="2504"/>
                    <a:pt x="377" y="2504"/>
                  </a:cubicBezTo>
                  <a:cubicBezTo>
                    <a:pt x="355" y="2437"/>
                    <a:pt x="355" y="2416"/>
                    <a:pt x="311" y="2349"/>
                  </a:cubicBezTo>
                  <a:cubicBezTo>
                    <a:pt x="244" y="2282"/>
                    <a:pt x="222" y="2216"/>
                    <a:pt x="244" y="2105"/>
                  </a:cubicBezTo>
                  <a:lnTo>
                    <a:pt x="244" y="2105"/>
                  </a:lnTo>
                  <a:lnTo>
                    <a:pt x="244" y="2105"/>
                  </a:lnTo>
                  <a:lnTo>
                    <a:pt x="244" y="2105"/>
                  </a:lnTo>
                  <a:cubicBezTo>
                    <a:pt x="244" y="1906"/>
                    <a:pt x="443" y="1773"/>
                    <a:pt x="665" y="1773"/>
                  </a:cubicBezTo>
                  <a:cubicBezTo>
                    <a:pt x="886" y="1773"/>
                    <a:pt x="1086" y="1928"/>
                    <a:pt x="1086" y="2128"/>
                  </a:cubicBezTo>
                  <a:lnTo>
                    <a:pt x="1086" y="2128"/>
                  </a:lnTo>
                  <a:cubicBezTo>
                    <a:pt x="1086" y="2216"/>
                    <a:pt x="1064" y="2282"/>
                    <a:pt x="997" y="2349"/>
                  </a:cubicBezTo>
                  <a:cubicBezTo>
                    <a:pt x="975" y="2416"/>
                    <a:pt x="953" y="2437"/>
                    <a:pt x="931" y="2481"/>
                  </a:cubicBezTo>
                  <a:cubicBezTo>
                    <a:pt x="908" y="2593"/>
                    <a:pt x="908" y="2593"/>
                    <a:pt x="908" y="2593"/>
                  </a:cubicBezTo>
                  <a:lnTo>
                    <a:pt x="908" y="2593"/>
                  </a:lnTo>
                  <a:cubicBezTo>
                    <a:pt x="908" y="2726"/>
                    <a:pt x="908" y="2726"/>
                    <a:pt x="908" y="2726"/>
                  </a:cubicBezTo>
                  <a:cubicBezTo>
                    <a:pt x="4499" y="2726"/>
                    <a:pt x="4499" y="2726"/>
                    <a:pt x="4499" y="2726"/>
                  </a:cubicBezTo>
                  <a:lnTo>
                    <a:pt x="4499" y="0"/>
                  </a:lnTo>
                </a:path>
              </a:pathLst>
            </a:custGeom>
            <a:solidFill>
              <a:schemeClr val="accent3"/>
            </a:solidFill>
            <a:ln>
              <a:noFill/>
            </a:ln>
            <a:effectLst/>
          </p:spPr>
          <p:txBody>
            <a:bodyPr wrap="none" lIns="91462" tIns="45730" rIns="91462" bIns="45730" anchor="ctr"/>
            <a:lstStyle/>
            <a:p>
              <a:endParaRPr lang="en-US" sz="2107" dirty="0">
                <a:latin typeface="Lato Light"/>
              </a:endParaRPr>
            </a:p>
          </p:txBody>
        </p:sp>
        <p:sp>
          <p:nvSpPr>
            <p:cNvPr id="67" name="Freeform 9"/>
            <p:cNvSpPr>
              <a:spLocks noChangeArrowheads="1"/>
            </p:cNvSpPr>
            <p:nvPr/>
          </p:nvSpPr>
          <p:spPr bwMode="auto">
            <a:xfrm>
              <a:off x="1484612" y="3377305"/>
              <a:ext cx="852904" cy="805883"/>
            </a:xfrm>
            <a:custGeom>
              <a:avLst/>
              <a:gdLst>
                <a:gd name="T0" fmla="*/ 2881 w 2882"/>
                <a:gd name="T1" fmla="*/ 0 h 2727"/>
                <a:gd name="T2" fmla="*/ 2881 w 2882"/>
                <a:gd name="T3" fmla="*/ 0 h 2727"/>
                <a:gd name="T4" fmla="*/ 22 w 2882"/>
                <a:gd name="T5" fmla="*/ 0 h 2727"/>
                <a:gd name="T6" fmla="*/ 598 w 2882"/>
                <a:gd name="T7" fmla="*/ 2726 h 2727"/>
                <a:gd name="T8" fmla="*/ 2881 w 2882"/>
                <a:gd name="T9" fmla="*/ 2726 h 2727"/>
                <a:gd name="T10" fmla="*/ 2881 w 2882"/>
                <a:gd name="T11" fmla="*/ 0 h 2727"/>
              </a:gdLst>
              <a:ahLst/>
              <a:cxnLst>
                <a:cxn ang="0">
                  <a:pos x="T0" y="T1"/>
                </a:cxn>
                <a:cxn ang="0">
                  <a:pos x="T2" y="T3"/>
                </a:cxn>
                <a:cxn ang="0">
                  <a:pos x="T4" y="T5"/>
                </a:cxn>
                <a:cxn ang="0">
                  <a:pos x="T6" y="T7"/>
                </a:cxn>
                <a:cxn ang="0">
                  <a:pos x="T8" y="T9"/>
                </a:cxn>
                <a:cxn ang="0">
                  <a:pos x="T10" y="T11"/>
                </a:cxn>
              </a:cxnLst>
              <a:rect l="0" t="0" r="r" b="b"/>
              <a:pathLst>
                <a:path w="2882" h="2727">
                  <a:moveTo>
                    <a:pt x="2881" y="0"/>
                  </a:moveTo>
                  <a:lnTo>
                    <a:pt x="2881" y="0"/>
                  </a:lnTo>
                  <a:cubicBezTo>
                    <a:pt x="22" y="0"/>
                    <a:pt x="22" y="0"/>
                    <a:pt x="22" y="0"/>
                  </a:cubicBezTo>
                  <a:cubicBezTo>
                    <a:pt x="0" y="864"/>
                    <a:pt x="133" y="1773"/>
                    <a:pt x="598" y="2726"/>
                  </a:cubicBezTo>
                  <a:cubicBezTo>
                    <a:pt x="2881" y="2726"/>
                    <a:pt x="2881" y="2726"/>
                    <a:pt x="2881" y="2726"/>
                  </a:cubicBezTo>
                  <a:lnTo>
                    <a:pt x="2881" y="0"/>
                  </a:lnTo>
                </a:path>
              </a:pathLst>
            </a:custGeom>
            <a:solidFill>
              <a:schemeClr val="accent3"/>
            </a:solidFill>
            <a:ln>
              <a:noFill/>
            </a:ln>
            <a:effectLst/>
          </p:spPr>
          <p:txBody>
            <a:bodyPr wrap="none" lIns="91462" tIns="45730" rIns="91462" bIns="45730" anchor="ctr"/>
            <a:lstStyle/>
            <a:p>
              <a:endParaRPr lang="en-US" sz="2107" dirty="0">
                <a:latin typeface="Lato Light"/>
              </a:endParaRPr>
            </a:p>
          </p:txBody>
        </p:sp>
        <p:sp>
          <p:nvSpPr>
            <p:cNvPr id="71" name="Freeform 15"/>
            <p:cNvSpPr>
              <a:spLocks noChangeArrowheads="1"/>
            </p:cNvSpPr>
            <p:nvPr/>
          </p:nvSpPr>
          <p:spPr bwMode="auto">
            <a:xfrm>
              <a:off x="3946671" y="3377305"/>
              <a:ext cx="1161151" cy="805883"/>
            </a:xfrm>
            <a:custGeom>
              <a:avLst/>
              <a:gdLst>
                <a:gd name="T0" fmla="*/ 1927 w 3923"/>
                <a:gd name="T1" fmla="*/ 2459 h 2727"/>
                <a:gd name="T2" fmla="*/ 1927 w 3923"/>
                <a:gd name="T3" fmla="*/ 2459 h 2727"/>
                <a:gd name="T4" fmla="*/ 1839 w 3923"/>
                <a:gd name="T5" fmla="*/ 2305 h 2727"/>
                <a:gd name="T6" fmla="*/ 1772 w 3923"/>
                <a:gd name="T7" fmla="*/ 2061 h 2727"/>
                <a:gd name="T8" fmla="*/ 1772 w 3923"/>
                <a:gd name="T9" fmla="*/ 2061 h 2727"/>
                <a:gd name="T10" fmla="*/ 1772 w 3923"/>
                <a:gd name="T11" fmla="*/ 2039 h 2727"/>
                <a:gd name="T12" fmla="*/ 1772 w 3923"/>
                <a:gd name="T13" fmla="*/ 2039 h 2727"/>
                <a:gd name="T14" fmla="*/ 2194 w 3923"/>
                <a:gd name="T15" fmla="*/ 1707 h 2727"/>
                <a:gd name="T16" fmla="*/ 2615 w 3923"/>
                <a:gd name="T17" fmla="*/ 2083 h 2727"/>
                <a:gd name="T18" fmla="*/ 2615 w 3923"/>
                <a:gd name="T19" fmla="*/ 2083 h 2727"/>
                <a:gd name="T20" fmla="*/ 2549 w 3923"/>
                <a:gd name="T21" fmla="*/ 2305 h 2727"/>
                <a:gd name="T22" fmla="*/ 2482 w 3923"/>
                <a:gd name="T23" fmla="*/ 2437 h 2727"/>
                <a:gd name="T24" fmla="*/ 2460 w 3923"/>
                <a:gd name="T25" fmla="*/ 2526 h 2727"/>
                <a:gd name="T26" fmla="*/ 2438 w 3923"/>
                <a:gd name="T27" fmla="*/ 2526 h 2727"/>
                <a:gd name="T28" fmla="*/ 2438 w 3923"/>
                <a:gd name="T29" fmla="*/ 2726 h 2727"/>
                <a:gd name="T30" fmla="*/ 3922 w 3923"/>
                <a:gd name="T31" fmla="*/ 2726 h 2727"/>
                <a:gd name="T32" fmla="*/ 2925 w 3923"/>
                <a:gd name="T33" fmla="*/ 443 h 2727"/>
                <a:gd name="T34" fmla="*/ 3014 w 3923"/>
                <a:gd name="T35" fmla="*/ 0 h 2727"/>
                <a:gd name="T36" fmla="*/ 0 w 3923"/>
                <a:gd name="T37" fmla="*/ 0 h 2727"/>
                <a:gd name="T38" fmla="*/ 0 w 3923"/>
                <a:gd name="T39" fmla="*/ 466 h 2727"/>
                <a:gd name="T40" fmla="*/ 177 w 3923"/>
                <a:gd name="T41" fmla="*/ 466 h 2727"/>
                <a:gd name="T42" fmla="*/ 266 w 3923"/>
                <a:gd name="T43" fmla="*/ 443 h 2727"/>
                <a:gd name="T44" fmla="*/ 399 w 3923"/>
                <a:gd name="T45" fmla="*/ 354 h 2727"/>
                <a:gd name="T46" fmla="*/ 642 w 3923"/>
                <a:gd name="T47" fmla="*/ 288 h 2727"/>
                <a:gd name="T48" fmla="*/ 665 w 3923"/>
                <a:gd name="T49" fmla="*/ 288 h 2727"/>
                <a:gd name="T50" fmla="*/ 665 w 3923"/>
                <a:gd name="T51" fmla="*/ 288 h 2727"/>
                <a:gd name="T52" fmla="*/ 665 w 3923"/>
                <a:gd name="T53" fmla="*/ 288 h 2727"/>
                <a:gd name="T54" fmla="*/ 996 w 3923"/>
                <a:gd name="T55" fmla="*/ 710 h 2727"/>
                <a:gd name="T56" fmla="*/ 620 w 3923"/>
                <a:gd name="T57" fmla="*/ 1130 h 2727"/>
                <a:gd name="T58" fmla="*/ 620 w 3923"/>
                <a:gd name="T59" fmla="*/ 1130 h 2727"/>
                <a:gd name="T60" fmla="*/ 399 w 3923"/>
                <a:gd name="T61" fmla="*/ 1064 h 2727"/>
                <a:gd name="T62" fmla="*/ 266 w 3923"/>
                <a:gd name="T63" fmla="*/ 998 h 2727"/>
                <a:gd name="T64" fmla="*/ 177 w 3923"/>
                <a:gd name="T65" fmla="*/ 976 h 2727"/>
                <a:gd name="T66" fmla="*/ 177 w 3923"/>
                <a:gd name="T67" fmla="*/ 953 h 2727"/>
                <a:gd name="T68" fmla="*/ 0 w 3923"/>
                <a:gd name="T69" fmla="*/ 953 h 2727"/>
                <a:gd name="T70" fmla="*/ 0 w 3923"/>
                <a:gd name="T71" fmla="*/ 2726 h 2727"/>
                <a:gd name="T72" fmla="*/ 1949 w 3923"/>
                <a:gd name="T73" fmla="*/ 2726 h 2727"/>
                <a:gd name="T74" fmla="*/ 1949 w 3923"/>
                <a:gd name="T75" fmla="*/ 2526 h 2727"/>
                <a:gd name="T76" fmla="*/ 1927 w 3923"/>
                <a:gd name="T77" fmla="*/ 2459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3" h="2727">
                  <a:moveTo>
                    <a:pt x="1927" y="2459"/>
                  </a:moveTo>
                  <a:lnTo>
                    <a:pt x="1927" y="2459"/>
                  </a:lnTo>
                  <a:cubicBezTo>
                    <a:pt x="1905" y="2394"/>
                    <a:pt x="1883" y="2371"/>
                    <a:pt x="1839" y="2305"/>
                  </a:cubicBezTo>
                  <a:cubicBezTo>
                    <a:pt x="1794" y="2238"/>
                    <a:pt x="1772" y="2150"/>
                    <a:pt x="1772" y="2061"/>
                  </a:cubicBezTo>
                  <a:lnTo>
                    <a:pt x="1772" y="2061"/>
                  </a:lnTo>
                  <a:cubicBezTo>
                    <a:pt x="1772" y="2039"/>
                    <a:pt x="1772" y="2039"/>
                    <a:pt x="1772" y="2039"/>
                  </a:cubicBezTo>
                  <a:lnTo>
                    <a:pt x="1772" y="2039"/>
                  </a:lnTo>
                  <a:cubicBezTo>
                    <a:pt x="1794" y="1862"/>
                    <a:pt x="1972" y="1707"/>
                    <a:pt x="2194" y="1707"/>
                  </a:cubicBezTo>
                  <a:cubicBezTo>
                    <a:pt x="2438" y="1707"/>
                    <a:pt x="2615" y="1884"/>
                    <a:pt x="2615" y="2083"/>
                  </a:cubicBezTo>
                  <a:lnTo>
                    <a:pt x="2615" y="2083"/>
                  </a:lnTo>
                  <a:cubicBezTo>
                    <a:pt x="2615" y="2172"/>
                    <a:pt x="2592" y="2238"/>
                    <a:pt x="2549" y="2305"/>
                  </a:cubicBezTo>
                  <a:cubicBezTo>
                    <a:pt x="2504" y="2349"/>
                    <a:pt x="2482" y="2394"/>
                    <a:pt x="2482" y="2437"/>
                  </a:cubicBezTo>
                  <a:cubicBezTo>
                    <a:pt x="2460" y="2526"/>
                    <a:pt x="2460" y="2526"/>
                    <a:pt x="2460" y="2526"/>
                  </a:cubicBezTo>
                  <a:cubicBezTo>
                    <a:pt x="2438" y="2526"/>
                    <a:pt x="2438" y="2526"/>
                    <a:pt x="2438" y="2526"/>
                  </a:cubicBezTo>
                  <a:cubicBezTo>
                    <a:pt x="2438" y="2726"/>
                    <a:pt x="2438" y="2726"/>
                    <a:pt x="2438" y="2726"/>
                  </a:cubicBezTo>
                  <a:cubicBezTo>
                    <a:pt x="3922" y="2726"/>
                    <a:pt x="3922" y="2726"/>
                    <a:pt x="3922" y="2726"/>
                  </a:cubicBezTo>
                  <a:cubicBezTo>
                    <a:pt x="3922" y="2726"/>
                    <a:pt x="2947" y="1064"/>
                    <a:pt x="2925" y="443"/>
                  </a:cubicBezTo>
                  <a:cubicBezTo>
                    <a:pt x="2925" y="332"/>
                    <a:pt x="2970" y="288"/>
                    <a:pt x="3014" y="0"/>
                  </a:cubicBezTo>
                  <a:cubicBezTo>
                    <a:pt x="0" y="0"/>
                    <a:pt x="0" y="0"/>
                    <a:pt x="0" y="0"/>
                  </a:cubicBezTo>
                  <a:cubicBezTo>
                    <a:pt x="0" y="466"/>
                    <a:pt x="0" y="466"/>
                    <a:pt x="0" y="466"/>
                  </a:cubicBezTo>
                  <a:cubicBezTo>
                    <a:pt x="177" y="466"/>
                    <a:pt x="177" y="466"/>
                    <a:pt x="177" y="466"/>
                  </a:cubicBezTo>
                  <a:cubicBezTo>
                    <a:pt x="266" y="443"/>
                    <a:pt x="266" y="443"/>
                    <a:pt x="266" y="443"/>
                  </a:cubicBezTo>
                  <a:cubicBezTo>
                    <a:pt x="310" y="421"/>
                    <a:pt x="332" y="399"/>
                    <a:pt x="399" y="354"/>
                  </a:cubicBezTo>
                  <a:cubicBezTo>
                    <a:pt x="465" y="311"/>
                    <a:pt x="553" y="288"/>
                    <a:pt x="642" y="288"/>
                  </a:cubicBezTo>
                  <a:cubicBezTo>
                    <a:pt x="665" y="288"/>
                    <a:pt x="665" y="288"/>
                    <a:pt x="665" y="288"/>
                  </a:cubicBezTo>
                  <a:lnTo>
                    <a:pt x="665" y="288"/>
                  </a:lnTo>
                  <a:lnTo>
                    <a:pt x="665" y="288"/>
                  </a:lnTo>
                  <a:cubicBezTo>
                    <a:pt x="842" y="311"/>
                    <a:pt x="996" y="488"/>
                    <a:pt x="996" y="710"/>
                  </a:cubicBezTo>
                  <a:cubicBezTo>
                    <a:pt x="996" y="953"/>
                    <a:pt x="819" y="1130"/>
                    <a:pt x="620" y="1130"/>
                  </a:cubicBezTo>
                  <a:lnTo>
                    <a:pt x="620" y="1130"/>
                  </a:lnTo>
                  <a:cubicBezTo>
                    <a:pt x="553" y="1130"/>
                    <a:pt x="465" y="1108"/>
                    <a:pt x="399" y="1064"/>
                  </a:cubicBezTo>
                  <a:cubicBezTo>
                    <a:pt x="354" y="1020"/>
                    <a:pt x="332" y="998"/>
                    <a:pt x="266" y="998"/>
                  </a:cubicBezTo>
                  <a:cubicBezTo>
                    <a:pt x="177" y="976"/>
                    <a:pt x="177" y="976"/>
                    <a:pt x="177" y="976"/>
                  </a:cubicBezTo>
                  <a:cubicBezTo>
                    <a:pt x="177" y="953"/>
                    <a:pt x="177" y="953"/>
                    <a:pt x="177" y="953"/>
                  </a:cubicBezTo>
                  <a:cubicBezTo>
                    <a:pt x="0" y="953"/>
                    <a:pt x="0" y="953"/>
                    <a:pt x="0" y="953"/>
                  </a:cubicBezTo>
                  <a:cubicBezTo>
                    <a:pt x="0" y="2726"/>
                    <a:pt x="0" y="2726"/>
                    <a:pt x="0" y="2726"/>
                  </a:cubicBezTo>
                  <a:cubicBezTo>
                    <a:pt x="1949" y="2726"/>
                    <a:pt x="1949" y="2726"/>
                    <a:pt x="1949" y="2726"/>
                  </a:cubicBezTo>
                  <a:cubicBezTo>
                    <a:pt x="1949" y="2526"/>
                    <a:pt x="1949" y="2526"/>
                    <a:pt x="1949" y="2526"/>
                  </a:cubicBezTo>
                  <a:lnTo>
                    <a:pt x="1927" y="2459"/>
                  </a:lnTo>
                </a:path>
              </a:pathLst>
            </a:custGeom>
            <a:solidFill>
              <a:schemeClr val="accent3"/>
            </a:solidFill>
            <a:ln>
              <a:noFill/>
            </a:ln>
            <a:effectLst/>
          </p:spPr>
          <p:txBody>
            <a:bodyPr wrap="none" lIns="91462" tIns="45730" rIns="91462" bIns="45730" anchor="ctr"/>
            <a:lstStyle/>
            <a:p>
              <a:endParaRPr lang="en-US" sz="2107" dirty="0">
                <a:latin typeface="Lato Light"/>
              </a:endParaRPr>
            </a:p>
          </p:txBody>
        </p:sp>
      </p:grpSp>
      <p:grpSp>
        <p:nvGrpSpPr>
          <p:cNvPr id="12" name="Group 11"/>
          <p:cNvGrpSpPr/>
          <p:nvPr/>
        </p:nvGrpSpPr>
        <p:grpSpPr>
          <a:xfrm>
            <a:off x="2256306" y="4228408"/>
            <a:ext cx="5050813" cy="1209139"/>
            <a:chOff x="1504203" y="2438196"/>
            <a:chExt cx="3367209" cy="805883"/>
          </a:xfrm>
        </p:grpSpPr>
        <p:sp>
          <p:nvSpPr>
            <p:cNvPr id="54" name="Freeform 3"/>
            <p:cNvSpPr>
              <a:spLocks noChangeArrowheads="1"/>
            </p:cNvSpPr>
            <p:nvPr/>
          </p:nvSpPr>
          <p:spPr bwMode="auto">
            <a:xfrm>
              <a:off x="3946671" y="2438196"/>
              <a:ext cx="924741" cy="805883"/>
            </a:xfrm>
            <a:custGeom>
              <a:avLst/>
              <a:gdLst>
                <a:gd name="T0" fmla="*/ 2393 w 3125"/>
                <a:gd name="T1" fmla="*/ 0 h 2727"/>
                <a:gd name="T2" fmla="*/ 2393 w 3125"/>
                <a:gd name="T3" fmla="*/ 0 h 2727"/>
                <a:gd name="T4" fmla="*/ 0 w 3125"/>
                <a:gd name="T5" fmla="*/ 0 h 2727"/>
                <a:gd name="T6" fmla="*/ 0 w 3125"/>
                <a:gd name="T7" fmla="*/ 2726 h 2727"/>
                <a:gd name="T8" fmla="*/ 399 w 3125"/>
                <a:gd name="T9" fmla="*/ 2726 h 2727"/>
                <a:gd name="T10" fmla="*/ 399 w 3125"/>
                <a:gd name="T11" fmla="*/ 2637 h 2727"/>
                <a:gd name="T12" fmla="*/ 376 w 3125"/>
                <a:gd name="T13" fmla="*/ 2571 h 2727"/>
                <a:gd name="T14" fmla="*/ 310 w 3125"/>
                <a:gd name="T15" fmla="*/ 2415 h 2727"/>
                <a:gd name="T16" fmla="*/ 244 w 3125"/>
                <a:gd name="T17" fmla="*/ 2171 h 2727"/>
                <a:gd name="T18" fmla="*/ 244 w 3125"/>
                <a:gd name="T19" fmla="*/ 2171 h 2727"/>
                <a:gd name="T20" fmla="*/ 244 w 3125"/>
                <a:gd name="T21" fmla="*/ 2149 h 2727"/>
                <a:gd name="T22" fmla="*/ 244 w 3125"/>
                <a:gd name="T23" fmla="*/ 2149 h 2727"/>
                <a:gd name="T24" fmla="*/ 665 w 3125"/>
                <a:gd name="T25" fmla="*/ 1817 h 2727"/>
                <a:gd name="T26" fmla="*/ 1085 w 3125"/>
                <a:gd name="T27" fmla="*/ 2194 h 2727"/>
                <a:gd name="T28" fmla="*/ 1085 w 3125"/>
                <a:gd name="T29" fmla="*/ 2194 h 2727"/>
                <a:gd name="T30" fmla="*/ 1019 w 3125"/>
                <a:gd name="T31" fmla="*/ 2415 h 2727"/>
                <a:gd name="T32" fmla="*/ 931 w 3125"/>
                <a:gd name="T33" fmla="*/ 2549 h 2727"/>
                <a:gd name="T34" fmla="*/ 908 w 3125"/>
                <a:gd name="T35" fmla="*/ 2637 h 2727"/>
                <a:gd name="T36" fmla="*/ 908 w 3125"/>
                <a:gd name="T37" fmla="*/ 2637 h 2727"/>
                <a:gd name="T38" fmla="*/ 908 w 3125"/>
                <a:gd name="T39" fmla="*/ 2726 h 2727"/>
                <a:gd name="T40" fmla="*/ 3080 w 3125"/>
                <a:gd name="T41" fmla="*/ 2726 h 2727"/>
                <a:gd name="T42" fmla="*/ 2393 w 3125"/>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25" h="2727">
                  <a:moveTo>
                    <a:pt x="2393" y="0"/>
                  </a:moveTo>
                  <a:lnTo>
                    <a:pt x="2393" y="0"/>
                  </a:lnTo>
                  <a:cubicBezTo>
                    <a:pt x="0" y="0"/>
                    <a:pt x="0" y="0"/>
                    <a:pt x="0" y="0"/>
                  </a:cubicBezTo>
                  <a:cubicBezTo>
                    <a:pt x="0" y="2726"/>
                    <a:pt x="0" y="2726"/>
                    <a:pt x="0" y="2726"/>
                  </a:cubicBezTo>
                  <a:cubicBezTo>
                    <a:pt x="399" y="2726"/>
                    <a:pt x="399" y="2726"/>
                    <a:pt x="399" y="2726"/>
                  </a:cubicBezTo>
                  <a:cubicBezTo>
                    <a:pt x="399" y="2637"/>
                    <a:pt x="399" y="2637"/>
                    <a:pt x="399" y="2637"/>
                  </a:cubicBezTo>
                  <a:cubicBezTo>
                    <a:pt x="376" y="2571"/>
                    <a:pt x="376" y="2571"/>
                    <a:pt x="376" y="2571"/>
                  </a:cubicBezTo>
                  <a:cubicBezTo>
                    <a:pt x="376" y="2504"/>
                    <a:pt x="354" y="2482"/>
                    <a:pt x="310" y="2415"/>
                  </a:cubicBezTo>
                  <a:cubicBezTo>
                    <a:pt x="244" y="2349"/>
                    <a:pt x="244" y="2260"/>
                    <a:pt x="244" y="2171"/>
                  </a:cubicBezTo>
                  <a:lnTo>
                    <a:pt x="244" y="2171"/>
                  </a:lnTo>
                  <a:cubicBezTo>
                    <a:pt x="244" y="2149"/>
                    <a:pt x="244" y="2149"/>
                    <a:pt x="244" y="2149"/>
                  </a:cubicBezTo>
                  <a:lnTo>
                    <a:pt x="244" y="2149"/>
                  </a:lnTo>
                  <a:cubicBezTo>
                    <a:pt x="266" y="1972"/>
                    <a:pt x="443" y="1817"/>
                    <a:pt x="665" y="1817"/>
                  </a:cubicBezTo>
                  <a:cubicBezTo>
                    <a:pt x="886" y="1817"/>
                    <a:pt x="1085" y="1994"/>
                    <a:pt x="1085" y="2194"/>
                  </a:cubicBezTo>
                  <a:lnTo>
                    <a:pt x="1085" y="2194"/>
                  </a:lnTo>
                  <a:cubicBezTo>
                    <a:pt x="1085" y="2282"/>
                    <a:pt x="1063" y="2349"/>
                    <a:pt x="1019" y="2415"/>
                  </a:cubicBezTo>
                  <a:cubicBezTo>
                    <a:pt x="975" y="2460"/>
                    <a:pt x="953" y="2504"/>
                    <a:pt x="931" y="2549"/>
                  </a:cubicBezTo>
                  <a:cubicBezTo>
                    <a:pt x="908" y="2637"/>
                    <a:pt x="908" y="2637"/>
                    <a:pt x="908" y="2637"/>
                  </a:cubicBezTo>
                  <a:lnTo>
                    <a:pt x="908" y="2637"/>
                  </a:lnTo>
                  <a:cubicBezTo>
                    <a:pt x="908" y="2726"/>
                    <a:pt x="908" y="2726"/>
                    <a:pt x="908" y="2726"/>
                  </a:cubicBezTo>
                  <a:cubicBezTo>
                    <a:pt x="3080" y="2726"/>
                    <a:pt x="3080" y="2726"/>
                    <a:pt x="3080" y="2726"/>
                  </a:cubicBezTo>
                  <a:cubicBezTo>
                    <a:pt x="3124" y="2017"/>
                    <a:pt x="3036" y="997"/>
                    <a:pt x="2393" y="0"/>
                  </a:cubicBezTo>
                </a:path>
              </a:pathLst>
            </a:custGeom>
            <a:solidFill>
              <a:schemeClr val="accent2"/>
            </a:solidFill>
            <a:ln>
              <a:noFill/>
            </a:ln>
            <a:effectLst/>
          </p:spPr>
          <p:txBody>
            <a:bodyPr wrap="none" lIns="91462" tIns="45730" rIns="91462" bIns="45730" anchor="ctr"/>
            <a:lstStyle/>
            <a:p>
              <a:endParaRPr lang="en-US" sz="2107" dirty="0">
                <a:latin typeface="Lato Light"/>
              </a:endParaRPr>
            </a:p>
          </p:txBody>
        </p:sp>
        <p:sp>
          <p:nvSpPr>
            <p:cNvPr id="62" name="Freeform 7"/>
            <p:cNvSpPr>
              <a:spLocks noChangeArrowheads="1"/>
            </p:cNvSpPr>
            <p:nvPr/>
          </p:nvSpPr>
          <p:spPr bwMode="auto">
            <a:xfrm>
              <a:off x="2475967" y="2438196"/>
              <a:ext cx="1330949" cy="805883"/>
            </a:xfrm>
            <a:custGeom>
              <a:avLst/>
              <a:gdLst>
                <a:gd name="T0" fmla="*/ 0 w 4500"/>
                <a:gd name="T1" fmla="*/ 0 h 2727"/>
                <a:gd name="T2" fmla="*/ 0 w 4500"/>
                <a:gd name="T3" fmla="*/ 0 h 2727"/>
                <a:gd name="T4" fmla="*/ 0 w 4500"/>
                <a:gd name="T5" fmla="*/ 2726 h 2727"/>
                <a:gd name="T6" fmla="*/ 3479 w 4500"/>
                <a:gd name="T7" fmla="*/ 2726 h 2727"/>
                <a:gd name="T8" fmla="*/ 3479 w 4500"/>
                <a:gd name="T9" fmla="*/ 2460 h 2727"/>
                <a:gd name="T10" fmla="*/ 3457 w 4500"/>
                <a:gd name="T11" fmla="*/ 2371 h 2727"/>
                <a:gd name="T12" fmla="*/ 3391 w 4500"/>
                <a:gd name="T13" fmla="*/ 2238 h 2727"/>
                <a:gd name="T14" fmla="*/ 3324 w 4500"/>
                <a:gd name="T15" fmla="*/ 1972 h 2727"/>
                <a:gd name="T16" fmla="*/ 3324 w 4500"/>
                <a:gd name="T17" fmla="*/ 1972 h 2727"/>
                <a:gd name="T18" fmla="*/ 3324 w 4500"/>
                <a:gd name="T19" fmla="*/ 1972 h 2727"/>
                <a:gd name="T20" fmla="*/ 3324 w 4500"/>
                <a:gd name="T21" fmla="*/ 1972 h 2727"/>
                <a:gd name="T22" fmla="*/ 3745 w 4500"/>
                <a:gd name="T23" fmla="*/ 1640 h 2727"/>
                <a:gd name="T24" fmla="*/ 4166 w 4500"/>
                <a:gd name="T25" fmla="*/ 1994 h 2727"/>
                <a:gd name="T26" fmla="*/ 4166 w 4500"/>
                <a:gd name="T27" fmla="*/ 1994 h 2727"/>
                <a:gd name="T28" fmla="*/ 4100 w 4500"/>
                <a:gd name="T29" fmla="*/ 2238 h 2727"/>
                <a:gd name="T30" fmla="*/ 4011 w 4500"/>
                <a:gd name="T31" fmla="*/ 2349 h 2727"/>
                <a:gd name="T32" fmla="*/ 3989 w 4500"/>
                <a:gd name="T33" fmla="*/ 2460 h 2727"/>
                <a:gd name="T34" fmla="*/ 3989 w 4500"/>
                <a:gd name="T35" fmla="*/ 2460 h 2727"/>
                <a:gd name="T36" fmla="*/ 3989 w 4500"/>
                <a:gd name="T37" fmla="*/ 2726 h 2727"/>
                <a:gd name="T38" fmla="*/ 4499 w 4500"/>
                <a:gd name="T39" fmla="*/ 2726 h 2727"/>
                <a:gd name="T40" fmla="*/ 4499 w 4500"/>
                <a:gd name="T41" fmla="*/ 0 h 2727"/>
                <a:gd name="T42" fmla="*/ 0 w 4500"/>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00" h="2727">
                  <a:moveTo>
                    <a:pt x="0" y="0"/>
                  </a:moveTo>
                  <a:lnTo>
                    <a:pt x="0" y="0"/>
                  </a:lnTo>
                  <a:cubicBezTo>
                    <a:pt x="0" y="2726"/>
                    <a:pt x="0" y="2726"/>
                    <a:pt x="0" y="2726"/>
                  </a:cubicBezTo>
                  <a:cubicBezTo>
                    <a:pt x="3479" y="2726"/>
                    <a:pt x="3479" y="2726"/>
                    <a:pt x="3479" y="2726"/>
                  </a:cubicBezTo>
                  <a:cubicBezTo>
                    <a:pt x="3479" y="2460"/>
                    <a:pt x="3479" y="2460"/>
                    <a:pt x="3479" y="2460"/>
                  </a:cubicBezTo>
                  <a:cubicBezTo>
                    <a:pt x="3457" y="2371"/>
                    <a:pt x="3457" y="2371"/>
                    <a:pt x="3457" y="2371"/>
                  </a:cubicBezTo>
                  <a:cubicBezTo>
                    <a:pt x="3435" y="2305"/>
                    <a:pt x="3435" y="2282"/>
                    <a:pt x="3391" y="2238"/>
                  </a:cubicBezTo>
                  <a:cubicBezTo>
                    <a:pt x="3324" y="2149"/>
                    <a:pt x="3302" y="2083"/>
                    <a:pt x="3324" y="1972"/>
                  </a:cubicBezTo>
                  <a:lnTo>
                    <a:pt x="3324" y="1972"/>
                  </a:lnTo>
                  <a:lnTo>
                    <a:pt x="3324" y="1972"/>
                  </a:lnTo>
                  <a:lnTo>
                    <a:pt x="3324" y="1972"/>
                  </a:lnTo>
                  <a:cubicBezTo>
                    <a:pt x="3347" y="1795"/>
                    <a:pt x="3524" y="1640"/>
                    <a:pt x="3745" y="1640"/>
                  </a:cubicBezTo>
                  <a:cubicBezTo>
                    <a:pt x="3967" y="1640"/>
                    <a:pt x="4166" y="1795"/>
                    <a:pt x="4166" y="1994"/>
                  </a:cubicBezTo>
                  <a:lnTo>
                    <a:pt x="4166" y="1994"/>
                  </a:lnTo>
                  <a:cubicBezTo>
                    <a:pt x="4166" y="2083"/>
                    <a:pt x="4144" y="2171"/>
                    <a:pt x="4100" y="2238"/>
                  </a:cubicBezTo>
                  <a:cubicBezTo>
                    <a:pt x="4056" y="2282"/>
                    <a:pt x="4034" y="2305"/>
                    <a:pt x="4011" y="2349"/>
                  </a:cubicBezTo>
                  <a:cubicBezTo>
                    <a:pt x="3989" y="2460"/>
                    <a:pt x="3989" y="2460"/>
                    <a:pt x="3989" y="2460"/>
                  </a:cubicBezTo>
                  <a:lnTo>
                    <a:pt x="3989" y="2460"/>
                  </a:lnTo>
                  <a:cubicBezTo>
                    <a:pt x="3989" y="2726"/>
                    <a:pt x="3989" y="2726"/>
                    <a:pt x="3989" y="2726"/>
                  </a:cubicBezTo>
                  <a:cubicBezTo>
                    <a:pt x="4499" y="2726"/>
                    <a:pt x="4499" y="2726"/>
                    <a:pt x="4499" y="2726"/>
                  </a:cubicBezTo>
                  <a:cubicBezTo>
                    <a:pt x="4499" y="0"/>
                    <a:pt x="4499" y="0"/>
                    <a:pt x="4499" y="0"/>
                  </a:cubicBezTo>
                  <a:lnTo>
                    <a:pt x="0" y="0"/>
                  </a:lnTo>
                </a:path>
              </a:pathLst>
            </a:custGeom>
            <a:solidFill>
              <a:schemeClr val="accent2"/>
            </a:solidFill>
            <a:ln>
              <a:noFill/>
            </a:ln>
            <a:effectLst/>
          </p:spPr>
          <p:txBody>
            <a:bodyPr wrap="none" lIns="91462" tIns="45730" rIns="91462" bIns="45730" anchor="ctr"/>
            <a:lstStyle/>
            <a:p>
              <a:endParaRPr lang="en-US" sz="2107" dirty="0">
                <a:latin typeface="Lato Light"/>
              </a:endParaRPr>
            </a:p>
          </p:txBody>
        </p:sp>
        <p:sp>
          <p:nvSpPr>
            <p:cNvPr id="74" name="Freeform 16"/>
            <p:cNvSpPr>
              <a:spLocks noChangeArrowheads="1"/>
            </p:cNvSpPr>
            <p:nvPr/>
          </p:nvSpPr>
          <p:spPr bwMode="auto">
            <a:xfrm>
              <a:off x="1504203" y="2438196"/>
              <a:ext cx="832006" cy="805883"/>
            </a:xfrm>
            <a:custGeom>
              <a:avLst/>
              <a:gdLst>
                <a:gd name="T0" fmla="*/ 2814 w 2815"/>
                <a:gd name="T1" fmla="*/ 0 h 2727"/>
                <a:gd name="T2" fmla="*/ 2814 w 2815"/>
                <a:gd name="T3" fmla="*/ 0 h 2727"/>
                <a:gd name="T4" fmla="*/ 997 w 2815"/>
                <a:gd name="T5" fmla="*/ 0 h 2727"/>
                <a:gd name="T6" fmla="*/ 620 w 2815"/>
                <a:gd name="T7" fmla="*/ 642 h 2727"/>
                <a:gd name="T8" fmla="*/ 0 w 2815"/>
                <a:gd name="T9" fmla="*/ 2726 h 2727"/>
                <a:gd name="T10" fmla="*/ 1706 w 2815"/>
                <a:gd name="T11" fmla="*/ 2726 h 2727"/>
                <a:gd name="T12" fmla="*/ 1706 w 2815"/>
                <a:gd name="T13" fmla="*/ 2460 h 2727"/>
                <a:gd name="T14" fmla="*/ 1684 w 2815"/>
                <a:gd name="T15" fmla="*/ 2371 h 2727"/>
                <a:gd name="T16" fmla="*/ 1596 w 2815"/>
                <a:gd name="T17" fmla="*/ 2238 h 2727"/>
                <a:gd name="T18" fmla="*/ 1529 w 2815"/>
                <a:gd name="T19" fmla="*/ 1994 h 2727"/>
                <a:gd name="T20" fmla="*/ 1529 w 2815"/>
                <a:gd name="T21" fmla="*/ 1972 h 2727"/>
                <a:gd name="T22" fmla="*/ 1529 w 2815"/>
                <a:gd name="T23" fmla="*/ 1972 h 2727"/>
                <a:gd name="T24" fmla="*/ 1529 w 2815"/>
                <a:gd name="T25" fmla="*/ 1972 h 2727"/>
                <a:gd name="T26" fmla="*/ 1950 w 2815"/>
                <a:gd name="T27" fmla="*/ 1640 h 2727"/>
                <a:gd name="T28" fmla="*/ 2371 w 2815"/>
                <a:gd name="T29" fmla="*/ 2017 h 2727"/>
                <a:gd name="T30" fmla="*/ 2371 w 2815"/>
                <a:gd name="T31" fmla="*/ 2017 h 2727"/>
                <a:gd name="T32" fmla="*/ 2305 w 2815"/>
                <a:gd name="T33" fmla="*/ 2238 h 2727"/>
                <a:gd name="T34" fmla="*/ 2238 w 2815"/>
                <a:gd name="T35" fmla="*/ 2371 h 2727"/>
                <a:gd name="T36" fmla="*/ 2216 w 2815"/>
                <a:gd name="T37" fmla="*/ 2460 h 2727"/>
                <a:gd name="T38" fmla="*/ 2216 w 2815"/>
                <a:gd name="T39" fmla="*/ 2460 h 2727"/>
                <a:gd name="T40" fmla="*/ 2216 w 2815"/>
                <a:gd name="T41" fmla="*/ 2726 h 2727"/>
                <a:gd name="T42" fmla="*/ 2814 w 2815"/>
                <a:gd name="T43" fmla="*/ 2726 h 2727"/>
                <a:gd name="T44" fmla="*/ 2814 w 2815"/>
                <a:gd name="T45"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15" h="2727">
                  <a:moveTo>
                    <a:pt x="2814" y="0"/>
                  </a:moveTo>
                  <a:lnTo>
                    <a:pt x="2814" y="0"/>
                  </a:lnTo>
                  <a:cubicBezTo>
                    <a:pt x="997" y="0"/>
                    <a:pt x="997" y="0"/>
                    <a:pt x="997" y="0"/>
                  </a:cubicBezTo>
                  <a:cubicBezTo>
                    <a:pt x="842" y="221"/>
                    <a:pt x="730" y="443"/>
                    <a:pt x="620" y="642"/>
                  </a:cubicBezTo>
                  <a:cubicBezTo>
                    <a:pt x="332" y="1241"/>
                    <a:pt x="88" y="1928"/>
                    <a:pt x="0" y="2726"/>
                  </a:cubicBezTo>
                  <a:cubicBezTo>
                    <a:pt x="1706" y="2726"/>
                    <a:pt x="1706" y="2726"/>
                    <a:pt x="1706" y="2726"/>
                  </a:cubicBezTo>
                  <a:cubicBezTo>
                    <a:pt x="1706" y="2460"/>
                    <a:pt x="1706" y="2460"/>
                    <a:pt x="1706" y="2460"/>
                  </a:cubicBezTo>
                  <a:cubicBezTo>
                    <a:pt x="1684" y="2371"/>
                    <a:pt x="1684" y="2371"/>
                    <a:pt x="1684" y="2371"/>
                  </a:cubicBezTo>
                  <a:cubicBezTo>
                    <a:pt x="1662" y="2327"/>
                    <a:pt x="1639" y="2305"/>
                    <a:pt x="1596" y="2238"/>
                  </a:cubicBezTo>
                  <a:cubicBezTo>
                    <a:pt x="1551" y="2171"/>
                    <a:pt x="1529" y="2083"/>
                    <a:pt x="1529" y="1994"/>
                  </a:cubicBezTo>
                  <a:cubicBezTo>
                    <a:pt x="1529" y="1972"/>
                    <a:pt x="1529" y="1972"/>
                    <a:pt x="1529" y="1972"/>
                  </a:cubicBezTo>
                  <a:lnTo>
                    <a:pt x="1529" y="1972"/>
                  </a:lnTo>
                  <a:lnTo>
                    <a:pt x="1529" y="1972"/>
                  </a:lnTo>
                  <a:cubicBezTo>
                    <a:pt x="1551" y="1795"/>
                    <a:pt x="1729" y="1640"/>
                    <a:pt x="1950" y="1640"/>
                  </a:cubicBezTo>
                  <a:cubicBezTo>
                    <a:pt x="2194" y="1640"/>
                    <a:pt x="2371" y="1817"/>
                    <a:pt x="2371" y="2017"/>
                  </a:cubicBezTo>
                  <a:lnTo>
                    <a:pt x="2371" y="2017"/>
                  </a:lnTo>
                  <a:cubicBezTo>
                    <a:pt x="2371" y="2083"/>
                    <a:pt x="2349" y="2171"/>
                    <a:pt x="2305" y="2238"/>
                  </a:cubicBezTo>
                  <a:cubicBezTo>
                    <a:pt x="2261" y="2282"/>
                    <a:pt x="2261" y="2305"/>
                    <a:pt x="2238" y="2371"/>
                  </a:cubicBezTo>
                  <a:cubicBezTo>
                    <a:pt x="2216" y="2460"/>
                    <a:pt x="2216" y="2460"/>
                    <a:pt x="2216" y="2460"/>
                  </a:cubicBezTo>
                  <a:lnTo>
                    <a:pt x="2216" y="2460"/>
                  </a:lnTo>
                  <a:cubicBezTo>
                    <a:pt x="2216" y="2726"/>
                    <a:pt x="2216" y="2726"/>
                    <a:pt x="2216" y="2726"/>
                  </a:cubicBezTo>
                  <a:cubicBezTo>
                    <a:pt x="2814" y="2726"/>
                    <a:pt x="2814" y="2726"/>
                    <a:pt x="2814" y="2726"/>
                  </a:cubicBezTo>
                  <a:lnTo>
                    <a:pt x="2814" y="0"/>
                  </a:lnTo>
                </a:path>
              </a:pathLst>
            </a:custGeom>
            <a:solidFill>
              <a:schemeClr val="accent2"/>
            </a:solidFill>
            <a:ln>
              <a:noFill/>
            </a:ln>
            <a:effectLst/>
          </p:spPr>
          <p:txBody>
            <a:bodyPr wrap="none" lIns="91462" tIns="45730" rIns="91462" bIns="45730" anchor="ctr"/>
            <a:lstStyle/>
            <a:p>
              <a:endParaRPr lang="en-US" sz="2107" dirty="0">
                <a:latin typeface="Lato Light"/>
              </a:endParaRPr>
            </a:p>
          </p:txBody>
        </p:sp>
      </p:grpSp>
      <p:grpSp>
        <p:nvGrpSpPr>
          <p:cNvPr id="63" name="Group 62"/>
          <p:cNvGrpSpPr/>
          <p:nvPr/>
        </p:nvGrpSpPr>
        <p:grpSpPr>
          <a:xfrm>
            <a:off x="4507905" y="932518"/>
            <a:ext cx="9272190" cy="1559721"/>
            <a:chOff x="5988388" y="483017"/>
            <a:chExt cx="12359700" cy="2079087"/>
          </a:xfrm>
        </p:grpSpPr>
        <p:sp>
          <p:nvSpPr>
            <p:cNvPr id="64" name="TextBox 63"/>
            <p:cNvSpPr txBox="1"/>
            <p:nvPr/>
          </p:nvSpPr>
          <p:spPr>
            <a:xfrm>
              <a:off x="5988388" y="483017"/>
              <a:ext cx="12359700" cy="1446608"/>
            </a:xfrm>
            <a:prstGeom prst="rect">
              <a:avLst/>
            </a:prstGeom>
            <a:noFill/>
          </p:spPr>
          <p:txBody>
            <a:bodyPr wrap="square" lIns="68584" tIns="34292" rIns="68584" bIns="34292" rtlCol="0">
              <a:spAutoFit/>
            </a:bodyPr>
            <a:lstStyle/>
            <a:p>
              <a:pPr algn="ctr"/>
              <a:r>
                <a:rPr lang="en-GB" sz="6602" b="1" dirty="0">
                  <a:solidFill>
                    <a:schemeClr val="tx2"/>
                  </a:solidFill>
                  <a:latin typeface="Lato Regular"/>
                  <a:cs typeface="Lato Regular"/>
                </a:rPr>
                <a:t>Conclusion</a:t>
              </a:r>
              <a:endParaRPr lang="id-ID" sz="6602" b="1" dirty="0">
                <a:solidFill>
                  <a:schemeClr val="tx2"/>
                </a:solidFill>
                <a:latin typeface="Lato Regular"/>
                <a:cs typeface="Lato Regular"/>
              </a:endParaRPr>
            </a:p>
          </p:txBody>
        </p:sp>
        <p:sp>
          <p:nvSpPr>
            <p:cNvPr id="65" name="Rectangle 64"/>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grpSp>
      <p:sp>
        <p:nvSpPr>
          <p:cNvPr id="3" name="TextBox 2">
            <a:extLst>
              <a:ext uri="{FF2B5EF4-FFF2-40B4-BE49-F238E27FC236}">
                <a16:creationId xmlns:a16="http://schemas.microsoft.com/office/drawing/2014/main" id="{116E763E-DF81-600C-47C3-AA358EE2A31B}"/>
              </a:ext>
            </a:extLst>
          </p:cNvPr>
          <p:cNvSpPr txBox="1"/>
          <p:nvPr/>
        </p:nvSpPr>
        <p:spPr>
          <a:xfrm>
            <a:off x="8005627" y="2898126"/>
            <a:ext cx="9144000" cy="3549177"/>
          </a:xfrm>
          <a:prstGeom prst="rect">
            <a:avLst/>
          </a:prstGeom>
          <a:noFill/>
        </p:spPr>
        <p:txBody>
          <a:bodyPr wrap="square">
            <a:spAutoFit/>
          </a:bodyPr>
          <a:lstStyle/>
          <a:p>
            <a:pPr marL="457200" indent="-457200">
              <a:buFont typeface="Arial" panose="020B0604020202020204" pitchFamily="34" charset="0"/>
              <a:buChar char="•"/>
            </a:pPr>
            <a:r>
              <a:rPr lang="en-GB" dirty="0"/>
              <a:t>Despite these challenges, smaller community libraries can still benefit from AI by starting with manageable projects, collaborating with other institutions, and seeking external support</a:t>
            </a:r>
          </a:p>
          <a:p>
            <a:endParaRPr lang="en-GB" dirty="0"/>
          </a:p>
          <a:p>
            <a:pPr marL="457200" indent="-457200">
              <a:buFont typeface="Arial" panose="020B0604020202020204" pitchFamily="34" charset="0"/>
              <a:buChar char="•"/>
            </a:pPr>
            <a:r>
              <a:rPr lang="en-GB" dirty="0"/>
              <a:t>As libraries embrace AI and Big Data, they must do so with care, considering both the benefits and ethical implications</a:t>
            </a:r>
            <a:endParaRPr lang="LID4096" dirty="0"/>
          </a:p>
        </p:txBody>
      </p:sp>
    </p:spTree>
    <p:extLst>
      <p:ext uri="{BB962C8B-B14F-4D97-AF65-F5344CB8AC3E}">
        <p14:creationId xmlns:p14="http://schemas.microsoft.com/office/powerpoint/2010/main" val="337740013"/>
      </p:ext>
    </p:extLst>
  </p:cSld>
  <p:clrMapOvr>
    <a:masterClrMapping/>
  </p:clrMapOvr>
  <mc:AlternateContent xmlns:mc="http://schemas.openxmlformats.org/markup-compatibility/2006">
    <mc:Choice xmlns:p14="http://schemas.microsoft.com/office/powerpoint/2010/main" Requires="p14">
      <p:transition spd="slow" p14:dur="1600" advClick="0" advTm="3000">
        <p14:prism isContent="1" isInverted="1"/>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12"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1+#ppt_w/2"/>
                                          </p:val>
                                        </p:tav>
                                        <p:tav tm="100000">
                                          <p:val>
                                            <p:strVal val="#ppt_x"/>
                                          </p:val>
                                        </p:tav>
                                      </p:tavLst>
                                    </p:anim>
                                    <p:anim calcmode="lin" valueType="num">
                                      <p:cBhvr additive="base">
                                        <p:cTn id="35" dur="500" fill="hold"/>
                                        <p:tgtEl>
                                          <p:spTgt spid="50"/>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
          <p:cNvSpPr>
            <a:spLocks noChangeArrowheads="1"/>
          </p:cNvSpPr>
          <p:nvPr/>
        </p:nvSpPr>
        <p:spPr bwMode="auto">
          <a:xfrm>
            <a:off x="1030040" y="8453536"/>
            <a:ext cx="3947784" cy="1003371"/>
          </a:xfrm>
          <a:custGeom>
            <a:avLst/>
            <a:gdLst>
              <a:gd name="T0" fmla="*/ 5208 w 8889"/>
              <a:gd name="T1" fmla="*/ 0 h 2263"/>
              <a:gd name="T2" fmla="*/ 5208 w 8889"/>
              <a:gd name="T3" fmla="*/ 0 h 2263"/>
              <a:gd name="T4" fmla="*/ 5208 w 8889"/>
              <a:gd name="T5" fmla="*/ 156 h 2263"/>
              <a:gd name="T6" fmla="*/ 5230 w 8889"/>
              <a:gd name="T7" fmla="*/ 222 h 2263"/>
              <a:gd name="T8" fmla="*/ 5296 w 8889"/>
              <a:gd name="T9" fmla="*/ 377 h 2263"/>
              <a:gd name="T10" fmla="*/ 5363 w 8889"/>
              <a:gd name="T11" fmla="*/ 621 h 2263"/>
              <a:gd name="T12" fmla="*/ 5363 w 8889"/>
              <a:gd name="T13" fmla="*/ 621 h 2263"/>
              <a:gd name="T14" fmla="*/ 5363 w 8889"/>
              <a:gd name="T15" fmla="*/ 643 h 2263"/>
              <a:gd name="T16" fmla="*/ 5363 w 8889"/>
              <a:gd name="T17" fmla="*/ 643 h 2263"/>
              <a:gd name="T18" fmla="*/ 4942 w 8889"/>
              <a:gd name="T19" fmla="*/ 975 h 2263"/>
              <a:gd name="T20" fmla="*/ 4521 w 8889"/>
              <a:gd name="T21" fmla="*/ 599 h 2263"/>
              <a:gd name="T22" fmla="*/ 4521 w 8889"/>
              <a:gd name="T23" fmla="*/ 599 h 2263"/>
              <a:gd name="T24" fmla="*/ 4609 w 8889"/>
              <a:gd name="T25" fmla="*/ 377 h 2263"/>
              <a:gd name="T26" fmla="*/ 4676 w 8889"/>
              <a:gd name="T27" fmla="*/ 244 h 2263"/>
              <a:gd name="T28" fmla="*/ 4698 w 8889"/>
              <a:gd name="T29" fmla="*/ 156 h 2263"/>
              <a:gd name="T30" fmla="*/ 4698 w 8889"/>
              <a:gd name="T31" fmla="*/ 156 h 2263"/>
              <a:gd name="T32" fmla="*/ 4698 w 8889"/>
              <a:gd name="T33" fmla="*/ 0 h 2263"/>
              <a:gd name="T34" fmla="*/ 177 w 8889"/>
              <a:gd name="T35" fmla="*/ 0 h 2263"/>
              <a:gd name="T36" fmla="*/ 0 w 8889"/>
              <a:gd name="T37" fmla="*/ 1020 h 2263"/>
              <a:gd name="T38" fmla="*/ 5496 w 8889"/>
              <a:gd name="T39" fmla="*/ 2262 h 2263"/>
              <a:gd name="T40" fmla="*/ 5961 w 8889"/>
              <a:gd name="T41" fmla="*/ 843 h 2263"/>
              <a:gd name="T42" fmla="*/ 8533 w 8889"/>
              <a:gd name="T43" fmla="*/ 843 h 2263"/>
              <a:gd name="T44" fmla="*/ 8888 w 8889"/>
              <a:gd name="T45" fmla="*/ 0 h 2263"/>
              <a:gd name="T46" fmla="*/ 5208 w 8889"/>
              <a:gd name="T47" fmla="*/ 0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9" h="2263">
                <a:moveTo>
                  <a:pt x="5208" y="0"/>
                </a:moveTo>
                <a:lnTo>
                  <a:pt x="5208" y="0"/>
                </a:lnTo>
                <a:cubicBezTo>
                  <a:pt x="5208" y="156"/>
                  <a:pt x="5208" y="156"/>
                  <a:pt x="5208" y="156"/>
                </a:cubicBezTo>
                <a:cubicBezTo>
                  <a:pt x="5230" y="222"/>
                  <a:pt x="5230" y="222"/>
                  <a:pt x="5230" y="222"/>
                </a:cubicBezTo>
                <a:cubicBezTo>
                  <a:pt x="5252" y="288"/>
                  <a:pt x="5252" y="311"/>
                  <a:pt x="5296" y="377"/>
                </a:cubicBezTo>
                <a:cubicBezTo>
                  <a:pt x="5363" y="444"/>
                  <a:pt x="5385" y="532"/>
                  <a:pt x="5363" y="621"/>
                </a:cubicBezTo>
                <a:lnTo>
                  <a:pt x="5363" y="621"/>
                </a:lnTo>
                <a:cubicBezTo>
                  <a:pt x="5363" y="643"/>
                  <a:pt x="5363" y="643"/>
                  <a:pt x="5363" y="643"/>
                </a:cubicBezTo>
                <a:lnTo>
                  <a:pt x="5363" y="643"/>
                </a:lnTo>
                <a:cubicBezTo>
                  <a:pt x="5363" y="820"/>
                  <a:pt x="5164" y="975"/>
                  <a:pt x="4942" y="975"/>
                </a:cubicBezTo>
                <a:cubicBezTo>
                  <a:pt x="4721" y="975"/>
                  <a:pt x="4521" y="798"/>
                  <a:pt x="4521" y="599"/>
                </a:cubicBezTo>
                <a:lnTo>
                  <a:pt x="4521" y="599"/>
                </a:lnTo>
                <a:cubicBezTo>
                  <a:pt x="4521" y="510"/>
                  <a:pt x="4543" y="444"/>
                  <a:pt x="4609" y="377"/>
                </a:cubicBezTo>
                <a:cubicBezTo>
                  <a:pt x="4632" y="333"/>
                  <a:pt x="4654" y="288"/>
                  <a:pt x="4676" y="244"/>
                </a:cubicBezTo>
                <a:cubicBezTo>
                  <a:pt x="4698" y="156"/>
                  <a:pt x="4698" y="156"/>
                  <a:pt x="4698" y="156"/>
                </a:cubicBezTo>
                <a:lnTo>
                  <a:pt x="4698" y="156"/>
                </a:lnTo>
                <a:cubicBezTo>
                  <a:pt x="4698" y="0"/>
                  <a:pt x="4698" y="0"/>
                  <a:pt x="4698" y="0"/>
                </a:cubicBezTo>
                <a:cubicBezTo>
                  <a:pt x="177" y="0"/>
                  <a:pt x="177" y="0"/>
                  <a:pt x="177" y="0"/>
                </a:cubicBezTo>
                <a:cubicBezTo>
                  <a:pt x="111" y="554"/>
                  <a:pt x="0" y="1020"/>
                  <a:pt x="0" y="1020"/>
                </a:cubicBezTo>
                <a:cubicBezTo>
                  <a:pt x="5496" y="2262"/>
                  <a:pt x="5496" y="2262"/>
                  <a:pt x="5496" y="2262"/>
                </a:cubicBezTo>
                <a:cubicBezTo>
                  <a:pt x="5496" y="2262"/>
                  <a:pt x="5696" y="931"/>
                  <a:pt x="5961" y="843"/>
                </a:cubicBezTo>
                <a:cubicBezTo>
                  <a:pt x="6250" y="731"/>
                  <a:pt x="8001" y="1486"/>
                  <a:pt x="8533" y="843"/>
                </a:cubicBezTo>
                <a:cubicBezTo>
                  <a:pt x="8754" y="554"/>
                  <a:pt x="8866" y="244"/>
                  <a:pt x="8888" y="0"/>
                </a:cubicBezTo>
                <a:lnTo>
                  <a:pt x="5208" y="0"/>
                </a:lnTo>
              </a:path>
            </a:pathLst>
          </a:custGeom>
          <a:solidFill>
            <a:schemeClr val="accent5"/>
          </a:solidFill>
          <a:ln>
            <a:noFill/>
          </a:ln>
          <a:effectLst/>
        </p:spPr>
        <p:txBody>
          <a:bodyPr wrap="none" lIns="182886" tIns="91443" rIns="182886" bIns="91443" anchor="ctr"/>
          <a:lstStyle/>
          <a:p>
            <a:endParaRPr lang="en-US" sz="1600" dirty="0">
              <a:latin typeface="Lato Light"/>
            </a:endParaRPr>
          </a:p>
        </p:txBody>
      </p:sp>
      <p:grpSp>
        <p:nvGrpSpPr>
          <p:cNvPr id="14" name="Group 13"/>
          <p:cNvGrpSpPr/>
          <p:nvPr/>
        </p:nvGrpSpPr>
        <p:grpSpPr>
          <a:xfrm>
            <a:off x="528485" y="7046469"/>
            <a:ext cx="5109590" cy="1209139"/>
            <a:chOff x="1734083" y="4316414"/>
            <a:chExt cx="3406393" cy="805883"/>
          </a:xfrm>
        </p:grpSpPr>
        <p:sp>
          <p:nvSpPr>
            <p:cNvPr id="59" name="Freeform 5"/>
            <p:cNvSpPr>
              <a:spLocks noChangeArrowheads="1"/>
            </p:cNvSpPr>
            <p:nvPr/>
          </p:nvSpPr>
          <p:spPr bwMode="auto">
            <a:xfrm>
              <a:off x="1734083" y="4316414"/>
              <a:ext cx="1317887" cy="805883"/>
            </a:xfrm>
            <a:custGeom>
              <a:avLst/>
              <a:gdLst>
                <a:gd name="T0" fmla="*/ 1751 w 4456"/>
                <a:gd name="T1" fmla="*/ 0 h 2727"/>
                <a:gd name="T2" fmla="*/ 1751 w 4456"/>
                <a:gd name="T3" fmla="*/ 0 h 2727"/>
                <a:gd name="T4" fmla="*/ 1751 w 4456"/>
                <a:gd name="T5" fmla="*/ 112 h 2727"/>
                <a:gd name="T6" fmla="*/ 1773 w 4456"/>
                <a:gd name="T7" fmla="*/ 200 h 2727"/>
                <a:gd name="T8" fmla="*/ 1840 w 4456"/>
                <a:gd name="T9" fmla="*/ 333 h 2727"/>
                <a:gd name="T10" fmla="*/ 1906 w 4456"/>
                <a:gd name="T11" fmla="*/ 577 h 2727"/>
                <a:gd name="T12" fmla="*/ 1906 w 4456"/>
                <a:gd name="T13" fmla="*/ 577 h 2727"/>
                <a:gd name="T14" fmla="*/ 1906 w 4456"/>
                <a:gd name="T15" fmla="*/ 599 h 2727"/>
                <a:gd name="T16" fmla="*/ 1906 w 4456"/>
                <a:gd name="T17" fmla="*/ 599 h 2727"/>
                <a:gd name="T18" fmla="*/ 1486 w 4456"/>
                <a:gd name="T19" fmla="*/ 931 h 2727"/>
                <a:gd name="T20" fmla="*/ 1064 w 4456"/>
                <a:gd name="T21" fmla="*/ 554 h 2727"/>
                <a:gd name="T22" fmla="*/ 1064 w 4456"/>
                <a:gd name="T23" fmla="*/ 554 h 2727"/>
                <a:gd name="T24" fmla="*/ 1131 w 4456"/>
                <a:gd name="T25" fmla="*/ 333 h 2727"/>
                <a:gd name="T26" fmla="*/ 1220 w 4456"/>
                <a:gd name="T27" fmla="*/ 200 h 2727"/>
                <a:gd name="T28" fmla="*/ 1242 w 4456"/>
                <a:gd name="T29" fmla="*/ 112 h 2727"/>
                <a:gd name="T30" fmla="*/ 1242 w 4456"/>
                <a:gd name="T31" fmla="*/ 112 h 2727"/>
                <a:gd name="T32" fmla="*/ 1242 w 4456"/>
                <a:gd name="T33" fmla="*/ 0 h 2727"/>
                <a:gd name="T34" fmla="*/ 0 w 4456"/>
                <a:gd name="T35" fmla="*/ 0 h 2727"/>
                <a:gd name="T36" fmla="*/ 1220 w 4456"/>
                <a:gd name="T37" fmla="*/ 1552 h 2727"/>
                <a:gd name="T38" fmla="*/ 1374 w 4456"/>
                <a:gd name="T39" fmla="*/ 2726 h 2727"/>
                <a:gd name="T40" fmla="*/ 4455 w 4456"/>
                <a:gd name="T41" fmla="*/ 2726 h 2727"/>
                <a:gd name="T42" fmla="*/ 4455 w 4456"/>
                <a:gd name="T43" fmla="*/ 0 h 2727"/>
                <a:gd name="T44" fmla="*/ 1751 w 4456"/>
                <a:gd name="T45"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6" h="2727">
                  <a:moveTo>
                    <a:pt x="1751" y="0"/>
                  </a:moveTo>
                  <a:lnTo>
                    <a:pt x="1751" y="0"/>
                  </a:lnTo>
                  <a:cubicBezTo>
                    <a:pt x="1751" y="112"/>
                    <a:pt x="1751" y="112"/>
                    <a:pt x="1751" y="112"/>
                  </a:cubicBezTo>
                  <a:cubicBezTo>
                    <a:pt x="1773" y="200"/>
                    <a:pt x="1773" y="200"/>
                    <a:pt x="1773" y="200"/>
                  </a:cubicBezTo>
                  <a:cubicBezTo>
                    <a:pt x="1795" y="244"/>
                    <a:pt x="1795" y="266"/>
                    <a:pt x="1840" y="333"/>
                  </a:cubicBezTo>
                  <a:cubicBezTo>
                    <a:pt x="1906" y="399"/>
                    <a:pt x="1929" y="488"/>
                    <a:pt x="1906" y="577"/>
                  </a:cubicBezTo>
                  <a:lnTo>
                    <a:pt x="1906" y="577"/>
                  </a:lnTo>
                  <a:cubicBezTo>
                    <a:pt x="1906" y="599"/>
                    <a:pt x="1906" y="599"/>
                    <a:pt x="1906" y="599"/>
                  </a:cubicBezTo>
                  <a:lnTo>
                    <a:pt x="1906" y="599"/>
                  </a:lnTo>
                  <a:cubicBezTo>
                    <a:pt x="1884" y="776"/>
                    <a:pt x="1707" y="931"/>
                    <a:pt x="1486" y="931"/>
                  </a:cubicBezTo>
                  <a:cubicBezTo>
                    <a:pt x="1264" y="931"/>
                    <a:pt x="1064" y="754"/>
                    <a:pt x="1064" y="554"/>
                  </a:cubicBezTo>
                  <a:lnTo>
                    <a:pt x="1064" y="554"/>
                  </a:lnTo>
                  <a:cubicBezTo>
                    <a:pt x="1064" y="466"/>
                    <a:pt x="1086" y="399"/>
                    <a:pt x="1131" y="333"/>
                  </a:cubicBezTo>
                  <a:cubicBezTo>
                    <a:pt x="1175" y="289"/>
                    <a:pt x="1197" y="244"/>
                    <a:pt x="1220" y="200"/>
                  </a:cubicBezTo>
                  <a:cubicBezTo>
                    <a:pt x="1242" y="112"/>
                    <a:pt x="1242" y="112"/>
                    <a:pt x="1242" y="112"/>
                  </a:cubicBezTo>
                  <a:lnTo>
                    <a:pt x="1242" y="112"/>
                  </a:lnTo>
                  <a:cubicBezTo>
                    <a:pt x="1242" y="0"/>
                    <a:pt x="1242" y="0"/>
                    <a:pt x="1242" y="0"/>
                  </a:cubicBezTo>
                  <a:cubicBezTo>
                    <a:pt x="0" y="0"/>
                    <a:pt x="0" y="0"/>
                    <a:pt x="0" y="0"/>
                  </a:cubicBezTo>
                  <a:cubicBezTo>
                    <a:pt x="311" y="532"/>
                    <a:pt x="710" y="1042"/>
                    <a:pt x="1220" y="1552"/>
                  </a:cubicBezTo>
                  <a:cubicBezTo>
                    <a:pt x="1397" y="1729"/>
                    <a:pt x="1419" y="2217"/>
                    <a:pt x="1374" y="2726"/>
                  </a:cubicBezTo>
                  <a:cubicBezTo>
                    <a:pt x="4455" y="2726"/>
                    <a:pt x="4455" y="2726"/>
                    <a:pt x="4455" y="2726"/>
                  </a:cubicBezTo>
                  <a:cubicBezTo>
                    <a:pt x="4455" y="0"/>
                    <a:pt x="4455" y="0"/>
                    <a:pt x="4455" y="0"/>
                  </a:cubicBezTo>
                  <a:lnTo>
                    <a:pt x="1751" y="0"/>
                  </a:lnTo>
                </a:path>
              </a:pathLst>
            </a:custGeom>
            <a:solidFill>
              <a:schemeClr val="accent4"/>
            </a:solidFill>
            <a:ln>
              <a:noFill/>
            </a:ln>
            <a:effectLst/>
          </p:spPr>
          <p:txBody>
            <a:bodyPr wrap="none" lIns="91462" tIns="45730" rIns="91462" bIns="45730" anchor="ctr"/>
            <a:lstStyle/>
            <a:p>
              <a:endParaRPr lang="en-US" sz="1600" dirty="0">
                <a:latin typeface="Lato Light"/>
              </a:endParaRPr>
            </a:p>
          </p:txBody>
        </p:sp>
        <p:sp>
          <p:nvSpPr>
            <p:cNvPr id="66" name="Freeform 8"/>
            <p:cNvSpPr>
              <a:spLocks noChangeArrowheads="1"/>
            </p:cNvSpPr>
            <p:nvPr/>
          </p:nvSpPr>
          <p:spPr bwMode="auto">
            <a:xfrm>
              <a:off x="3191726" y="4316414"/>
              <a:ext cx="1948750" cy="805883"/>
            </a:xfrm>
            <a:custGeom>
              <a:avLst/>
              <a:gdLst>
                <a:gd name="T0" fmla="*/ 6582 w 6583"/>
                <a:gd name="T1" fmla="*/ 0 h 2727"/>
                <a:gd name="T2" fmla="*/ 6582 w 6583"/>
                <a:gd name="T3" fmla="*/ 0 h 2727"/>
                <a:gd name="T4" fmla="*/ 0 w 6583"/>
                <a:gd name="T5" fmla="*/ 0 h 2727"/>
                <a:gd name="T6" fmla="*/ 0 w 6583"/>
                <a:gd name="T7" fmla="*/ 2726 h 2727"/>
                <a:gd name="T8" fmla="*/ 4832 w 6583"/>
                <a:gd name="T9" fmla="*/ 2726 h 2727"/>
                <a:gd name="T10" fmla="*/ 4832 w 6583"/>
                <a:gd name="T11" fmla="*/ 2726 h 2727"/>
                <a:gd name="T12" fmla="*/ 5098 w 6583"/>
                <a:gd name="T13" fmla="*/ 2726 h 2727"/>
                <a:gd name="T14" fmla="*/ 5098 w 6583"/>
                <a:gd name="T15" fmla="*/ 2305 h 2727"/>
                <a:gd name="T16" fmla="*/ 5452 w 6583"/>
                <a:gd name="T17" fmla="*/ 1995 h 2727"/>
                <a:gd name="T18" fmla="*/ 5342 w 6583"/>
                <a:gd name="T19" fmla="*/ 1662 h 2727"/>
                <a:gd name="T20" fmla="*/ 5541 w 6583"/>
                <a:gd name="T21" fmla="*/ 1264 h 2727"/>
                <a:gd name="T22" fmla="*/ 5407 w 6583"/>
                <a:gd name="T23" fmla="*/ 864 h 2727"/>
                <a:gd name="T24" fmla="*/ 5519 w 6583"/>
                <a:gd name="T25" fmla="*/ 532 h 2727"/>
                <a:gd name="T26" fmla="*/ 5585 w 6583"/>
                <a:gd name="T27" fmla="*/ 399 h 2727"/>
                <a:gd name="T28" fmla="*/ 6582 w 6583"/>
                <a:gd name="T29"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83" h="2727">
                  <a:moveTo>
                    <a:pt x="6582" y="0"/>
                  </a:moveTo>
                  <a:lnTo>
                    <a:pt x="6582" y="0"/>
                  </a:lnTo>
                  <a:cubicBezTo>
                    <a:pt x="0" y="0"/>
                    <a:pt x="0" y="0"/>
                    <a:pt x="0" y="0"/>
                  </a:cubicBezTo>
                  <a:cubicBezTo>
                    <a:pt x="0" y="2726"/>
                    <a:pt x="0" y="2726"/>
                    <a:pt x="0" y="2726"/>
                  </a:cubicBezTo>
                  <a:cubicBezTo>
                    <a:pt x="4832" y="2726"/>
                    <a:pt x="4832" y="2726"/>
                    <a:pt x="4832" y="2726"/>
                  </a:cubicBezTo>
                  <a:lnTo>
                    <a:pt x="4832" y="2726"/>
                  </a:lnTo>
                  <a:cubicBezTo>
                    <a:pt x="5098" y="2726"/>
                    <a:pt x="5098" y="2726"/>
                    <a:pt x="5098" y="2726"/>
                  </a:cubicBezTo>
                  <a:cubicBezTo>
                    <a:pt x="5098" y="2305"/>
                    <a:pt x="5098" y="2305"/>
                    <a:pt x="5098" y="2305"/>
                  </a:cubicBezTo>
                  <a:cubicBezTo>
                    <a:pt x="5098" y="2305"/>
                    <a:pt x="5385" y="2106"/>
                    <a:pt x="5452" y="1995"/>
                  </a:cubicBezTo>
                  <a:cubicBezTo>
                    <a:pt x="5541" y="1751"/>
                    <a:pt x="5342" y="1662"/>
                    <a:pt x="5342" y="1662"/>
                  </a:cubicBezTo>
                  <a:cubicBezTo>
                    <a:pt x="5342" y="1662"/>
                    <a:pt x="5651" y="1463"/>
                    <a:pt x="5541" y="1264"/>
                  </a:cubicBezTo>
                  <a:cubicBezTo>
                    <a:pt x="5496" y="1175"/>
                    <a:pt x="5407" y="864"/>
                    <a:pt x="5407" y="864"/>
                  </a:cubicBezTo>
                  <a:cubicBezTo>
                    <a:pt x="5519" y="532"/>
                    <a:pt x="5519" y="532"/>
                    <a:pt x="5519" y="532"/>
                  </a:cubicBezTo>
                  <a:cubicBezTo>
                    <a:pt x="5585" y="399"/>
                    <a:pt x="5585" y="399"/>
                    <a:pt x="5585" y="399"/>
                  </a:cubicBezTo>
                  <a:lnTo>
                    <a:pt x="6582" y="0"/>
                  </a:lnTo>
                </a:path>
              </a:pathLst>
            </a:custGeom>
            <a:solidFill>
              <a:schemeClr val="accent4"/>
            </a:solidFill>
            <a:ln>
              <a:noFill/>
            </a:ln>
            <a:effectLst/>
          </p:spPr>
          <p:txBody>
            <a:bodyPr wrap="none" lIns="91462" tIns="45730" rIns="91462" bIns="45730" anchor="ctr"/>
            <a:lstStyle/>
            <a:p>
              <a:endParaRPr lang="en-US" sz="1600" dirty="0">
                <a:latin typeface="Lato Light"/>
              </a:endParaRPr>
            </a:p>
          </p:txBody>
        </p:sp>
      </p:grpSp>
      <p:grpSp>
        <p:nvGrpSpPr>
          <p:cNvPr id="11" name="Group 10"/>
          <p:cNvGrpSpPr/>
          <p:nvPr/>
        </p:nvGrpSpPr>
        <p:grpSpPr>
          <a:xfrm>
            <a:off x="783183" y="2958516"/>
            <a:ext cx="3979132" cy="1071962"/>
            <a:chOff x="1903881" y="1591822"/>
            <a:chExt cx="2652755" cy="714455"/>
          </a:xfrm>
        </p:grpSpPr>
        <p:sp>
          <p:nvSpPr>
            <p:cNvPr id="61" name="Freeform 6"/>
            <p:cNvSpPr>
              <a:spLocks noChangeArrowheads="1"/>
            </p:cNvSpPr>
            <p:nvPr/>
          </p:nvSpPr>
          <p:spPr bwMode="auto">
            <a:xfrm>
              <a:off x="2475967" y="1591822"/>
              <a:ext cx="2080669" cy="714455"/>
            </a:xfrm>
            <a:custGeom>
              <a:avLst/>
              <a:gdLst>
                <a:gd name="T0" fmla="*/ 4965 w 7027"/>
                <a:gd name="T1" fmla="*/ 909 h 2418"/>
                <a:gd name="T2" fmla="*/ 4965 w 7027"/>
                <a:gd name="T3" fmla="*/ 909 h 2418"/>
                <a:gd name="T4" fmla="*/ 0 w 7027"/>
                <a:gd name="T5" fmla="*/ 842 h 2418"/>
                <a:gd name="T6" fmla="*/ 0 w 7027"/>
                <a:gd name="T7" fmla="*/ 2417 h 2418"/>
                <a:gd name="T8" fmla="*/ 3790 w 7027"/>
                <a:gd name="T9" fmla="*/ 2417 h 2418"/>
                <a:gd name="T10" fmla="*/ 3790 w 7027"/>
                <a:gd name="T11" fmla="*/ 2151 h 2418"/>
                <a:gd name="T12" fmla="*/ 3768 w 7027"/>
                <a:gd name="T13" fmla="*/ 2062 h 2418"/>
                <a:gd name="T14" fmla="*/ 3679 w 7027"/>
                <a:gd name="T15" fmla="*/ 1929 h 2418"/>
                <a:gd name="T16" fmla="*/ 3613 w 7027"/>
                <a:gd name="T17" fmla="*/ 1686 h 2418"/>
                <a:gd name="T18" fmla="*/ 3613 w 7027"/>
                <a:gd name="T19" fmla="*/ 1663 h 2418"/>
                <a:gd name="T20" fmla="*/ 3613 w 7027"/>
                <a:gd name="T21" fmla="*/ 1663 h 2418"/>
                <a:gd name="T22" fmla="*/ 4034 w 7027"/>
                <a:gd name="T23" fmla="*/ 1330 h 2418"/>
                <a:gd name="T24" fmla="*/ 4454 w 7027"/>
                <a:gd name="T25" fmla="*/ 1686 h 2418"/>
                <a:gd name="T26" fmla="*/ 4454 w 7027"/>
                <a:gd name="T27" fmla="*/ 1686 h 2418"/>
                <a:gd name="T28" fmla="*/ 4388 w 7027"/>
                <a:gd name="T29" fmla="*/ 1929 h 2418"/>
                <a:gd name="T30" fmla="*/ 4322 w 7027"/>
                <a:gd name="T31" fmla="*/ 2040 h 2418"/>
                <a:gd name="T32" fmla="*/ 4300 w 7027"/>
                <a:gd name="T33" fmla="*/ 2151 h 2418"/>
                <a:gd name="T34" fmla="*/ 4277 w 7027"/>
                <a:gd name="T35" fmla="*/ 2151 h 2418"/>
                <a:gd name="T36" fmla="*/ 4277 w 7027"/>
                <a:gd name="T37" fmla="*/ 2417 h 2418"/>
                <a:gd name="T38" fmla="*/ 7026 w 7027"/>
                <a:gd name="T39" fmla="*/ 2417 h 2418"/>
                <a:gd name="T40" fmla="*/ 4965 w 7027"/>
                <a:gd name="T41" fmla="*/ 909 h 2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27" h="2418">
                  <a:moveTo>
                    <a:pt x="4965" y="909"/>
                  </a:moveTo>
                  <a:lnTo>
                    <a:pt x="4965" y="909"/>
                  </a:lnTo>
                  <a:cubicBezTo>
                    <a:pt x="2970" y="0"/>
                    <a:pt x="1286" y="200"/>
                    <a:pt x="0" y="842"/>
                  </a:cubicBezTo>
                  <a:cubicBezTo>
                    <a:pt x="0" y="2417"/>
                    <a:pt x="0" y="2417"/>
                    <a:pt x="0" y="2417"/>
                  </a:cubicBezTo>
                  <a:cubicBezTo>
                    <a:pt x="3790" y="2417"/>
                    <a:pt x="3790" y="2417"/>
                    <a:pt x="3790" y="2417"/>
                  </a:cubicBezTo>
                  <a:cubicBezTo>
                    <a:pt x="3790" y="2151"/>
                    <a:pt x="3790" y="2151"/>
                    <a:pt x="3790" y="2151"/>
                  </a:cubicBezTo>
                  <a:cubicBezTo>
                    <a:pt x="3768" y="2062"/>
                    <a:pt x="3768" y="2062"/>
                    <a:pt x="3768" y="2062"/>
                  </a:cubicBezTo>
                  <a:cubicBezTo>
                    <a:pt x="3745" y="1995"/>
                    <a:pt x="3723" y="1973"/>
                    <a:pt x="3679" y="1929"/>
                  </a:cubicBezTo>
                  <a:cubicBezTo>
                    <a:pt x="3635" y="1840"/>
                    <a:pt x="3613" y="1774"/>
                    <a:pt x="3613" y="1686"/>
                  </a:cubicBezTo>
                  <a:cubicBezTo>
                    <a:pt x="3613" y="1663"/>
                    <a:pt x="3613" y="1663"/>
                    <a:pt x="3613" y="1663"/>
                  </a:cubicBezTo>
                  <a:lnTo>
                    <a:pt x="3613" y="1663"/>
                  </a:lnTo>
                  <a:cubicBezTo>
                    <a:pt x="3635" y="1486"/>
                    <a:pt x="3812" y="1330"/>
                    <a:pt x="4034" y="1330"/>
                  </a:cubicBezTo>
                  <a:cubicBezTo>
                    <a:pt x="4277" y="1330"/>
                    <a:pt x="4454" y="1486"/>
                    <a:pt x="4454" y="1686"/>
                  </a:cubicBezTo>
                  <a:lnTo>
                    <a:pt x="4454" y="1686"/>
                  </a:lnTo>
                  <a:cubicBezTo>
                    <a:pt x="4454" y="1774"/>
                    <a:pt x="4432" y="1863"/>
                    <a:pt x="4388" y="1929"/>
                  </a:cubicBezTo>
                  <a:cubicBezTo>
                    <a:pt x="4343" y="1973"/>
                    <a:pt x="4322" y="1995"/>
                    <a:pt x="4322" y="2040"/>
                  </a:cubicBezTo>
                  <a:cubicBezTo>
                    <a:pt x="4300" y="2151"/>
                    <a:pt x="4300" y="2151"/>
                    <a:pt x="4300" y="2151"/>
                  </a:cubicBezTo>
                  <a:cubicBezTo>
                    <a:pt x="4277" y="2151"/>
                    <a:pt x="4277" y="2151"/>
                    <a:pt x="4277" y="2151"/>
                  </a:cubicBezTo>
                  <a:cubicBezTo>
                    <a:pt x="4277" y="2417"/>
                    <a:pt x="4277" y="2417"/>
                    <a:pt x="4277" y="2417"/>
                  </a:cubicBezTo>
                  <a:cubicBezTo>
                    <a:pt x="7026" y="2417"/>
                    <a:pt x="7026" y="2417"/>
                    <a:pt x="7026" y="2417"/>
                  </a:cubicBezTo>
                  <a:cubicBezTo>
                    <a:pt x="6560" y="1863"/>
                    <a:pt x="5896" y="1352"/>
                    <a:pt x="4965" y="909"/>
                  </a:cubicBezTo>
                </a:path>
              </a:pathLst>
            </a:custGeom>
            <a:solidFill>
              <a:schemeClr val="accent1"/>
            </a:solidFill>
            <a:ln>
              <a:noFill/>
            </a:ln>
            <a:effectLst/>
          </p:spPr>
          <p:txBody>
            <a:bodyPr wrap="none" lIns="91462" tIns="45730" rIns="91462" bIns="45730" anchor="ctr"/>
            <a:lstStyle/>
            <a:p>
              <a:endParaRPr lang="en-US" sz="1600" dirty="0">
                <a:latin typeface="Lato Light"/>
              </a:endParaRPr>
            </a:p>
          </p:txBody>
        </p:sp>
        <p:sp>
          <p:nvSpPr>
            <p:cNvPr id="68" name="Freeform 11"/>
            <p:cNvSpPr>
              <a:spLocks noChangeArrowheads="1"/>
            </p:cNvSpPr>
            <p:nvPr/>
          </p:nvSpPr>
          <p:spPr bwMode="auto">
            <a:xfrm>
              <a:off x="1903881" y="1919662"/>
              <a:ext cx="432329" cy="386615"/>
            </a:xfrm>
            <a:custGeom>
              <a:avLst/>
              <a:gdLst>
                <a:gd name="T0" fmla="*/ 1462 w 1463"/>
                <a:gd name="T1" fmla="*/ 1309 h 1310"/>
                <a:gd name="T2" fmla="*/ 1462 w 1463"/>
                <a:gd name="T3" fmla="*/ 1309 h 1310"/>
                <a:gd name="T4" fmla="*/ 1462 w 1463"/>
                <a:gd name="T5" fmla="*/ 0 h 1310"/>
                <a:gd name="T6" fmla="*/ 0 w 1463"/>
                <a:gd name="T7" fmla="*/ 1309 h 1310"/>
                <a:gd name="T8" fmla="*/ 1462 w 1463"/>
                <a:gd name="T9" fmla="*/ 1309 h 1310"/>
              </a:gdLst>
              <a:ahLst/>
              <a:cxnLst>
                <a:cxn ang="0">
                  <a:pos x="T0" y="T1"/>
                </a:cxn>
                <a:cxn ang="0">
                  <a:pos x="T2" y="T3"/>
                </a:cxn>
                <a:cxn ang="0">
                  <a:pos x="T4" y="T5"/>
                </a:cxn>
                <a:cxn ang="0">
                  <a:pos x="T6" y="T7"/>
                </a:cxn>
                <a:cxn ang="0">
                  <a:pos x="T8" y="T9"/>
                </a:cxn>
              </a:cxnLst>
              <a:rect l="0" t="0" r="r" b="b"/>
              <a:pathLst>
                <a:path w="1463" h="1310">
                  <a:moveTo>
                    <a:pt x="1462" y="1309"/>
                  </a:moveTo>
                  <a:lnTo>
                    <a:pt x="1462" y="1309"/>
                  </a:lnTo>
                  <a:cubicBezTo>
                    <a:pt x="1462" y="0"/>
                    <a:pt x="1462" y="0"/>
                    <a:pt x="1462" y="0"/>
                  </a:cubicBezTo>
                  <a:cubicBezTo>
                    <a:pt x="886" y="378"/>
                    <a:pt x="377" y="821"/>
                    <a:pt x="0" y="1309"/>
                  </a:cubicBezTo>
                  <a:lnTo>
                    <a:pt x="1462" y="1309"/>
                  </a:lnTo>
                </a:path>
              </a:pathLst>
            </a:custGeom>
            <a:solidFill>
              <a:schemeClr val="accent1"/>
            </a:solidFill>
            <a:ln>
              <a:noFill/>
            </a:ln>
            <a:effectLst/>
          </p:spPr>
          <p:txBody>
            <a:bodyPr wrap="none" lIns="91462" tIns="45730" rIns="91462" bIns="45730" anchor="ctr"/>
            <a:lstStyle/>
            <a:p>
              <a:endParaRPr lang="en-US" sz="1600" dirty="0">
                <a:latin typeface="Lato Light"/>
              </a:endParaRPr>
            </a:p>
          </p:txBody>
        </p:sp>
      </p:grpSp>
      <p:sp>
        <p:nvSpPr>
          <p:cNvPr id="69" name="Freeform 13"/>
          <p:cNvSpPr>
            <a:spLocks noChangeArrowheads="1"/>
          </p:cNvSpPr>
          <p:nvPr/>
        </p:nvSpPr>
        <p:spPr bwMode="auto">
          <a:xfrm>
            <a:off x="183665" y="9419672"/>
            <a:ext cx="4133909" cy="1456063"/>
          </a:xfrm>
          <a:custGeom>
            <a:avLst/>
            <a:gdLst>
              <a:gd name="T0" fmla="*/ 0 w 9309"/>
              <a:gd name="T1" fmla="*/ 3279 h 3280"/>
              <a:gd name="T2" fmla="*/ 1219 w 9309"/>
              <a:gd name="T3" fmla="*/ 0 h 3280"/>
              <a:gd name="T4" fmla="*/ 7779 w 9309"/>
              <a:gd name="T5" fmla="*/ 1396 h 3280"/>
              <a:gd name="T6" fmla="*/ 7779 w 9309"/>
              <a:gd name="T7" fmla="*/ 1174 h 3280"/>
              <a:gd name="T8" fmla="*/ 9308 w 9309"/>
              <a:gd name="T9" fmla="*/ 3279 h 3280"/>
              <a:gd name="T10" fmla="*/ 0 w 9309"/>
              <a:gd name="T11" fmla="*/ 3279 h 3280"/>
            </a:gdLst>
            <a:ahLst/>
            <a:cxnLst>
              <a:cxn ang="0">
                <a:pos x="T0" y="T1"/>
              </a:cxn>
              <a:cxn ang="0">
                <a:pos x="T2" y="T3"/>
              </a:cxn>
              <a:cxn ang="0">
                <a:pos x="T4" y="T5"/>
              </a:cxn>
              <a:cxn ang="0">
                <a:pos x="T6" y="T7"/>
              </a:cxn>
              <a:cxn ang="0">
                <a:pos x="T8" y="T9"/>
              </a:cxn>
              <a:cxn ang="0">
                <a:pos x="T10" y="T11"/>
              </a:cxn>
            </a:cxnLst>
            <a:rect l="0" t="0" r="r" b="b"/>
            <a:pathLst>
              <a:path w="9309" h="3280">
                <a:moveTo>
                  <a:pt x="0" y="3279"/>
                </a:moveTo>
                <a:lnTo>
                  <a:pt x="1219" y="0"/>
                </a:lnTo>
                <a:lnTo>
                  <a:pt x="7779" y="1396"/>
                </a:lnTo>
                <a:lnTo>
                  <a:pt x="7779" y="1174"/>
                </a:lnTo>
                <a:lnTo>
                  <a:pt x="9308" y="3279"/>
                </a:lnTo>
                <a:lnTo>
                  <a:pt x="0" y="3279"/>
                </a:lnTo>
              </a:path>
            </a:pathLst>
          </a:custGeom>
          <a:solidFill>
            <a:schemeClr val="bg1">
              <a:lumMod val="50000"/>
            </a:schemeClr>
          </a:solidFill>
          <a:ln>
            <a:noFill/>
          </a:ln>
          <a:effectLst/>
        </p:spPr>
        <p:txBody>
          <a:bodyPr wrap="none" lIns="182886" tIns="91443" rIns="182886" bIns="91443" anchor="ctr"/>
          <a:lstStyle/>
          <a:p>
            <a:endParaRPr lang="en-US" sz="1600" dirty="0">
              <a:latin typeface="Lato Light"/>
            </a:endParaRPr>
          </a:p>
        </p:txBody>
      </p:sp>
      <p:sp>
        <p:nvSpPr>
          <p:cNvPr id="70" name="Freeform 14"/>
          <p:cNvSpPr>
            <a:spLocks noChangeArrowheads="1"/>
          </p:cNvSpPr>
          <p:nvPr/>
        </p:nvSpPr>
        <p:spPr bwMode="auto">
          <a:xfrm>
            <a:off x="724405" y="8690662"/>
            <a:ext cx="2913327" cy="1348278"/>
          </a:xfrm>
          <a:custGeom>
            <a:avLst/>
            <a:gdLst>
              <a:gd name="T0" fmla="*/ 6560 w 6561"/>
              <a:gd name="T1" fmla="*/ 3037 h 3038"/>
              <a:gd name="T2" fmla="*/ 0 w 6561"/>
              <a:gd name="T3" fmla="*/ 1641 h 3038"/>
              <a:gd name="T4" fmla="*/ 554 w 6561"/>
              <a:gd name="T5" fmla="*/ 0 h 3038"/>
              <a:gd name="T6" fmla="*/ 6560 w 6561"/>
              <a:gd name="T7" fmla="*/ 1419 h 3038"/>
              <a:gd name="T8" fmla="*/ 6560 w 6561"/>
              <a:gd name="T9" fmla="*/ 3037 h 3038"/>
            </a:gdLst>
            <a:ahLst/>
            <a:cxnLst>
              <a:cxn ang="0">
                <a:pos x="T0" y="T1"/>
              </a:cxn>
              <a:cxn ang="0">
                <a:pos x="T2" y="T3"/>
              </a:cxn>
              <a:cxn ang="0">
                <a:pos x="T4" y="T5"/>
              </a:cxn>
              <a:cxn ang="0">
                <a:pos x="T6" y="T7"/>
              </a:cxn>
              <a:cxn ang="0">
                <a:pos x="T8" y="T9"/>
              </a:cxn>
            </a:cxnLst>
            <a:rect l="0" t="0" r="r" b="b"/>
            <a:pathLst>
              <a:path w="6561" h="3038">
                <a:moveTo>
                  <a:pt x="6560" y="3037"/>
                </a:moveTo>
                <a:lnTo>
                  <a:pt x="0" y="1641"/>
                </a:lnTo>
                <a:lnTo>
                  <a:pt x="554" y="0"/>
                </a:lnTo>
                <a:lnTo>
                  <a:pt x="6560" y="1419"/>
                </a:lnTo>
                <a:lnTo>
                  <a:pt x="6560" y="3037"/>
                </a:lnTo>
              </a:path>
            </a:pathLst>
          </a:custGeom>
          <a:solidFill>
            <a:schemeClr val="bg2"/>
          </a:solidFill>
          <a:ln>
            <a:noFill/>
          </a:ln>
          <a:effectLst/>
        </p:spPr>
        <p:txBody>
          <a:bodyPr wrap="none" lIns="182886" tIns="91443" rIns="182886" bIns="91443" anchor="ctr"/>
          <a:lstStyle/>
          <a:p>
            <a:endParaRPr lang="en-US" sz="1600" dirty="0">
              <a:latin typeface="Lato Light"/>
            </a:endParaRPr>
          </a:p>
        </p:txBody>
      </p:sp>
      <p:grpSp>
        <p:nvGrpSpPr>
          <p:cNvPr id="13" name="Group 12"/>
          <p:cNvGrpSpPr/>
          <p:nvPr/>
        </p:nvGrpSpPr>
        <p:grpSpPr>
          <a:xfrm>
            <a:off x="154279" y="5637438"/>
            <a:ext cx="5434815" cy="1209139"/>
            <a:chOff x="1484612" y="3377305"/>
            <a:chExt cx="3623210" cy="805883"/>
          </a:xfrm>
        </p:grpSpPr>
        <p:sp>
          <p:nvSpPr>
            <p:cNvPr id="58" name="Freeform 4"/>
            <p:cNvSpPr>
              <a:spLocks noChangeArrowheads="1"/>
            </p:cNvSpPr>
            <p:nvPr/>
          </p:nvSpPr>
          <p:spPr bwMode="auto">
            <a:xfrm>
              <a:off x="2475967" y="3377305"/>
              <a:ext cx="1330949" cy="805883"/>
            </a:xfrm>
            <a:custGeom>
              <a:avLst/>
              <a:gdLst>
                <a:gd name="T0" fmla="*/ 4499 w 4500"/>
                <a:gd name="T1" fmla="*/ 0 h 2727"/>
                <a:gd name="T2" fmla="*/ 4499 w 4500"/>
                <a:gd name="T3" fmla="*/ 0 h 2727"/>
                <a:gd name="T4" fmla="*/ 0 w 4500"/>
                <a:gd name="T5" fmla="*/ 0 h 2727"/>
                <a:gd name="T6" fmla="*/ 0 w 4500"/>
                <a:gd name="T7" fmla="*/ 2726 h 2727"/>
                <a:gd name="T8" fmla="*/ 399 w 4500"/>
                <a:gd name="T9" fmla="*/ 2726 h 2727"/>
                <a:gd name="T10" fmla="*/ 399 w 4500"/>
                <a:gd name="T11" fmla="*/ 2593 h 2727"/>
                <a:gd name="T12" fmla="*/ 377 w 4500"/>
                <a:gd name="T13" fmla="*/ 2504 h 2727"/>
                <a:gd name="T14" fmla="*/ 311 w 4500"/>
                <a:gd name="T15" fmla="*/ 2349 h 2727"/>
                <a:gd name="T16" fmla="*/ 244 w 4500"/>
                <a:gd name="T17" fmla="*/ 2105 h 2727"/>
                <a:gd name="T18" fmla="*/ 244 w 4500"/>
                <a:gd name="T19" fmla="*/ 2105 h 2727"/>
                <a:gd name="T20" fmla="*/ 244 w 4500"/>
                <a:gd name="T21" fmla="*/ 2105 h 2727"/>
                <a:gd name="T22" fmla="*/ 244 w 4500"/>
                <a:gd name="T23" fmla="*/ 2105 h 2727"/>
                <a:gd name="T24" fmla="*/ 665 w 4500"/>
                <a:gd name="T25" fmla="*/ 1773 h 2727"/>
                <a:gd name="T26" fmla="*/ 1086 w 4500"/>
                <a:gd name="T27" fmla="*/ 2128 h 2727"/>
                <a:gd name="T28" fmla="*/ 1086 w 4500"/>
                <a:gd name="T29" fmla="*/ 2128 h 2727"/>
                <a:gd name="T30" fmla="*/ 997 w 4500"/>
                <a:gd name="T31" fmla="*/ 2349 h 2727"/>
                <a:gd name="T32" fmla="*/ 931 w 4500"/>
                <a:gd name="T33" fmla="*/ 2481 h 2727"/>
                <a:gd name="T34" fmla="*/ 908 w 4500"/>
                <a:gd name="T35" fmla="*/ 2593 h 2727"/>
                <a:gd name="T36" fmla="*/ 908 w 4500"/>
                <a:gd name="T37" fmla="*/ 2593 h 2727"/>
                <a:gd name="T38" fmla="*/ 908 w 4500"/>
                <a:gd name="T39" fmla="*/ 2726 h 2727"/>
                <a:gd name="T40" fmla="*/ 4499 w 4500"/>
                <a:gd name="T41" fmla="*/ 2726 h 2727"/>
                <a:gd name="T42" fmla="*/ 4499 w 4500"/>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00" h="2727">
                  <a:moveTo>
                    <a:pt x="4499" y="0"/>
                  </a:moveTo>
                  <a:lnTo>
                    <a:pt x="4499" y="0"/>
                  </a:lnTo>
                  <a:cubicBezTo>
                    <a:pt x="0" y="0"/>
                    <a:pt x="0" y="0"/>
                    <a:pt x="0" y="0"/>
                  </a:cubicBezTo>
                  <a:cubicBezTo>
                    <a:pt x="0" y="2726"/>
                    <a:pt x="0" y="2726"/>
                    <a:pt x="0" y="2726"/>
                  </a:cubicBezTo>
                  <a:cubicBezTo>
                    <a:pt x="399" y="2726"/>
                    <a:pt x="399" y="2726"/>
                    <a:pt x="399" y="2726"/>
                  </a:cubicBezTo>
                  <a:cubicBezTo>
                    <a:pt x="399" y="2593"/>
                    <a:pt x="399" y="2593"/>
                    <a:pt x="399" y="2593"/>
                  </a:cubicBezTo>
                  <a:cubicBezTo>
                    <a:pt x="377" y="2504"/>
                    <a:pt x="377" y="2504"/>
                    <a:pt x="377" y="2504"/>
                  </a:cubicBezTo>
                  <a:cubicBezTo>
                    <a:pt x="355" y="2437"/>
                    <a:pt x="355" y="2416"/>
                    <a:pt x="311" y="2349"/>
                  </a:cubicBezTo>
                  <a:cubicBezTo>
                    <a:pt x="244" y="2282"/>
                    <a:pt x="222" y="2216"/>
                    <a:pt x="244" y="2105"/>
                  </a:cubicBezTo>
                  <a:lnTo>
                    <a:pt x="244" y="2105"/>
                  </a:lnTo>
                  <a:lnTo>
                    <a:pt x="244" y="2105"/>
                  </a:lnTo>
                  <a:lnTo>
                    <a:pt x="244" y="2105"/>
                  </a:lnTo>
                  <a:cubicBezTo>
                    <a:pt x="244" y="1906"/>
                    <a:pt x="443" y="1773"/>
                    <a:pt x="665" y="1773"/>
                  </a:cubicBezTo>
                  <a:cubicBezTo>
                    <a:pt x="886" y="1773"/>
                    <a:pt x="1086" y="1928"/>
                    <a:pt x="1086" y="2128"/>
                  </a:cubicBezTo>
                  <a:lnTo>
                    <a:pt x="1086" y="2128"/>
                  </a:lnTo>
                  <a:cubicBezTo>
                    <a:pt x="1086" y="2216"/>
                    <a:pt x="1064" y="2282"/>
                    <a:pt x="997" y="2349"/>
                  </a:cubicBezTo>
                  <a:cubicBezTo>
                    <a:pt x="975" y="2416"/>
                    <a:pt x="953" y="2437"/>
                    <a:pt x="931" y="2481"/>
                  </a:cubicBezTo>
                  <a:cubicBezTo>
                    <a:pt x="908" y="2593"/>
                    <a:pt x="908" y="2593"/>
                    <a:pt x="908" y="2593"/>
                  </a:cubicBezTo>
                  <a:lnTo>
                    <a:pt x="908" y="2593"/>
                  </a:lnTo>
                  <a:cubicBezTo>
                    <a:pt x="908" y="2726"/>
                    <a:pt x="908" y="2726"/>
                    <a:pt x="908" y="2726"/>
                  </a:cubicBezTo>
                  <a:cubicBezTo>
                    <a:pt x="4499" y="2726"/>
                    <a:pt x="4499" y="2726"/>
                    <a:pt x="4499" y="2726"/>
                  </a:cubicBezTo>
                  <a:lnTo>
                    <a:pt x="4499" y="0"/>
                  </a:lnTo>
                </a:path>
              </a:pathLst>
            </a:custGeom>
            <a:solidFill>
              <a:schemeClr val="accent3"/>
            </a:solidFill>
            <a:ln>
              <a:noFill/>
            </a:ln>
            <a:effectLst/>
          </p:spPr>
          <p:txBody>
            <a:bodyPr wrap="none" lIns="91462" tIns="45730" rIns="91462" bIns="45730" anchor="ctr"/>
            <a:lstStyle/>
            <a:p>
              <a:endParaRPr lang="en-US" sz="1600" dirty="0">
                <a:latin typeface="Lato Light"/>
              </a:endParaRPr>
            </a:p>
          </p:txBody>
        </p:sp>
        <p:sp>
          <p:nvSpPr>
            <p:cNvPr id="67" name="Freeform 9"/>
            <p:cNvSpPr>
              <a:spLocks noChangeArrowheads="1"/>
            </p:cNvSpPr>
            <p:nvPr/>
          </p:nvSpPr>
          <p:spPr bwMode="auto">
            <a:xfrm>
              <a:off x="1484612" y="3377305"/>
              <a:ext cx="852904" cy="805883"/>
            </a:xfrm>
            <a:custGeom>
              <a:avLst/>
              <a:gdLst>
                <a:gd name="T0" fmla="*/ 2881 w 2882"/>
                <a:gd name="T1" fmla="*/ 0 h 2727"/>
                <a:gd name="T2" fmla="*/ 2881 w 2882"/>
                <a:gd name="T3" fmla="*/ 0 h 2727"/>
                <a:gd name="T4" fmla="*/ 22 w 2882"/>
                <a:gd name="T5" fmla="*/ 0 h 2727"/>
                <a:gd name="T6" fmla="*/ 598 w 2882"/>
                <a:gd name="T7" fmla="*/ 2726 h 2727"/>
                <a:gd name="T8" fmla="*/ 2881 w 2882"/>
                <a:gd name="T9" fmla="*/ 2726 h 2727"/>
                <a:gd name="T10" fmla="*/ 2881 w 2882"/>
                <a:gd name="T11" fmla="*/ 0 h 2727"/>
              </a:gdLst>
              <a:ahLst/>
              <a:cxnLst>
                <a:cxn ang="0">
                  <a:pos x="T0" y="T1"/>
                </a:cxn>
                <a:cxn ang="0">
                  <a:pos x="T2" y="T3"/>
                </a:cxn>
                <a:cxn ang="0">
                  <a:pos x="T4" y="T5"/>
                </a:cxn>
                <a:cxn ang="0">
                  <a:pos x="T6" y="T7"/>
                </a:cxn>
                <a:cxn ang="0">
                  <a:pos x="T8" y="T9"/>
                </a:cxn>
                <a:cxn ang="0">
                  <a:pos x="T10" y="T11"/>
                </a:cxn>
              </a:cxnLst>
              <a:rect l="0" t="0" r="r" b="b"/>
              <a:pathLst>
                <a:path w="2882" h="2727">
                  <a:moveTo>
                    <a:pt x="2881" y="0"/>
                  </a:moveTo>
                  <a:lnTo>
                    <a:pt x="2881" y="0"/>
                  </a:lnTo>
                  <a:cubicBezTo>
                    <a:pt x="22" y="0"/>
                    <a:pt x="22" y="0"/>
                    <a:pt x="22" y="0"/>
                  </a:cubicBezTo>
                  <a:cubicBezTo>
                    <a:pt x="0" y="864"/>
                    <a:pt x="133" y="1773"/>
                    <a:pt x="598" y="2726"/>
                  </a:cubicBezTo>
                  <a:cubicBezTo>
                    <a:pt x="2881" y="2726"/>
                    <a:pt x="2881" y="2726"/>
                    <a:pt x="2881" y="2726"/>
                  </a:cubicBezTo>
                  <a:lnTo>
                    <a:pt x="2881" y="0"/>
                  </a:lnTo>
                </a:path>
              </a:pathLst>
            </a:custGeom>
            <a:solidFill>
              <a:schemeClr val="accent3"/>
            </a:solidFill>
            <a:ln>
              <a:noFill/>
            </a:ln>
            <a:effectLst/>
          </p:spPr>
          <p:txBody>
            <a:bodyPr wrap="none" lIns="91462" tIns="45730" rIns="91462" bIns="45730" anchor="ctr"/>
            <a:lstStyle/>
            <a:p>
              <a:endParaRPr lang="en-US" sz="1600" dirty="0">
                <a:latin typeface="Lato Light"/>
              </a:endParaRPr>
            </a:p>
          </p:txBody>
        </p:sp>
        <p:sp>
          <p:nvSpPr>
            <p:cNvPr id="71" name="Freeform 15"/>
            <p:cNvSpPr>
              <a:spLocks noChangeArrowheads="1"/>
            </p:cNvSpPr>
            <p:nvPr/>
          </p:nvSpPr>
          <p:spPr bwMode="auto">
            <a:xfrm>
              <a:off x="3946671" y="3377305"/>
              <a:ext cx="1161151" cy="805883"/>
            </a:xfrm>
            <a:custGeom>
              <a:avLst/>
              <a:gdLst>
                <a:gd name="T0" fmla="*/ 1927 w 3923"/>
                <a:gd name="T1" fmla="*/ 2459 h 2727"/>
                <a:gd name="T2" fmla="*/ 1927 w 3923"/>
                <a:gd name="T3" fmla="*/ 2459 h 2727"/>
                <a:gd name="T4" fmla="*/ 1839 w 3923"/>
                <a:gd name="T5" fmla="*/ 2305 h 2727"/>
                <a:gd name="T6" fmla="*/ 1772 w 3923"/>
                <a:gd name="T7" fmla="*/ 2061 h 2727"/>
                <a:gd name="T8" fmla="*/ 1772 w 3923"/>
                <a:gd name="T9" fmla="*/ 2061 h 2727"/>
                <a:gd name="T10" fmla="*/ 1772 w 3923"/>
                <a:gd name="T11" fmla="*/ 2039 h 2727"/>
                <a:gd name="T12" fmla="*/ 1772 w 3923"/>
                <a:gd name="T13" fmla="*/ 2039 h 2727"/>
                <a:gd name="T14" fmla="*/ 2194 w 3923"/>
                <a:gd name="T15" fmla="*/ 1707 h 2727"/>
                <a:gd name="T16" fmla="*/ 2615 w 3923"/>
                <a:gd name="T17" fmla="*/ 2083 h 2727"/>
                <a:gd name="T18" fmla="*/ 2615 w 3923"/>
                <a:gd name="T19" fmla="*/ 2083 h 2727"/>
                <a:gd name="T20" fmla="*/ 2549 w 3923"/>
                <a:gd name="T21" fmla="*/ 2305 h 2727"/>
                <a:gd name="T22" fmla="*/ 2482 w 3923"/>
                <a:gd name="T23" fmla="*/ 2437 h 2727"/>
                <a:gd name="T24" fmla="*/ 2460 w 3923"/>
                <a:gd name="T25" fmla="*/ 2526 h 2727"/>
                <a:gd name="T26" fmla="*/ 2438 w 3923"/>
                <a:gd name="T27" fmla="*/ 2526 h 2727"/>
                <a:gd name="T28" fmla="*/ 2438 w 3923"/>
                <a:gd name="T29" fmla="*/ 2726 h 2727"/>
                <a:gd name="T30" fmla="*/ 3922 w 3923"/>
                <a:gd name="T31" fmla="*/ 2726 h 2727"/>
                <a:gd name="T32" fmla="*/ 2925 w 3923"/>
                <a:gd name="T33" fmla="*/ 443 h 2727"/>
                <a:gd name="T34" fmla="*/ 3014 w 3923"/>
                <a:gd name="T35" fmla="*/ 0 h 2727"/>
                <a:gd name="T36" fmla="*/ 0 w 3923"/>
                <a:gd name="T37" fmla="*/ 0 h 2727"/>
                <a:gd name="T38" fmla="*/ 0 w 3923"/>
                <a:gd name="T39" fmla="*/ 466 h 2727"/>
                <a:gd name="T40" fmla="*/ 177 w 3923"/>
                <a:gd name="T41" fmla="*/ 466 h 2727"/>
                <a:gd name="T42" fmla="*/ 266 w 3923"/>
                <a:gd name="T43" fmla="*/ 443 h 2727"/>
                <a:gd name="T44" fmla="*/ 399 w 3923"/>
                <a:gd name="T45" fmla="*/ 354 h 2727"/>
                <a:gd name="T46" fmla="*/ 642 w 3923"/>
                <a:gd name="T47" fmla="*/ 288 h 2727"/>
                <a:gd name="T48" fmla="*/ 665 w 3923"/>
                <a:gd name="T49" fmla="*/ 288 h 2727"/>
                <a:gd name="T50" fmla="*/ 665 w 3923"/>
                <a:gd name="T51" fmla="*/ 288 h 2727"/>
                <a:gd name="T52" fmla="*/ 665 w 3923"/>
                <a:gd name="T53" fmla="*/ 288 h 2727"/>
                <a:gd name="T54" fmla="*/ 996 w 3923"/>
                <a:gd name="T55" fmla="*/ 710 h 2727"/>
                <a:gd name="T56" fmla="*/ 620 w 3923"/>
                <a:gd name="T57" fmla="*/ 1130 h 2727"/>
                <a:gd name="T58" fmla="*/ 620 w 3923"/>
                <a:gd name="T59" fmla="*/ 1130 h 2727"/>
                <a:gd name="T60" fmla="*/ 399 w 3923"/>
                <a:gd name="T61" fmla="*/ 1064 h 2727"/>
                <a:gd name="T62" fmla="*/ 266 w 3923"/>
                <a:gd name="T63" fmla="*/ 998 h 2727"/>
                <a:gd name="T64" fmla="*/ 177 w 3923"/>
                <a:gd name="T65" fmla="*/ 976 h 2727"/>
                <a:gd name="T66" fmla="*/ 177 w 3923"/>
                <a:gd name="T67" fmla="*/ 953 h 2727"/>
                <a:gd name="T68" fmla="*/ 0 w 3923"/>
                <a:gd name="T69" fmla="*/ 953 h 2727"/>
                <a:gd name="T70" fmla="*/ 0 w 3923"/>
                <a:gd name="T71" fmla="*/ 2726 h 2727"/>
                <a:gd name="T72" fmla="*/ 1949 w 3923"/>
                <a:gd name="T73" fmla="*/ 2726 h 2727"/>
                <a:gd name="T74" fmla="*/ 1949 w 3923"/>
                <a:gd name="T75" fmla="*/ 2526 h 2727"/>
                <a:gd name="T76" fmla="*/ 1927 w 3923"/>
                <a:gd name="T77" fmla="*/ 2459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3" h="2727">
                  <a:moveTo>
                    <a:pt x="1927" y="2459"/>
                  </a:moveTo>
                  <a:lnTo>
                    <a:pt x="1927" y="2459"/>
                  </a:lnTo>
                  <a:cubicBezTo>
                    <a:pt x="1905" y="2394"/>
                    <a:pt x="1883" y="2371"/>
                    <a:pt x="1839" y="2305"/>
                  </a:cubicBezTo>
                  <a:cubicBezTo>
                    <a:pt x="1794" y="2238"/>
                    <a:pt x="1772" y="2150"/>
                    <a:pt x="1772" y="2061"/>
                  </a:cubicBezTo>
                  <a:lnTo>
                    <a:pt x="1772" y="2061"/>
                  </a:lnTo>
                  <a:cubicBezTo>
                    <a:pt x="1772" y="2039"/>
                    <a:pt x="1772" y="2039"/>
                    <a:pt x="1772" y="2039"/>
                  </a:cubicBezTo>
                  <a:lnTo>
                    <a:pt x="1772" y="2039"/>
                  </a:lnTo>
                  <a:cubicBezTo>
                    <a:pt x="1794" y="1862"/>
                    <a:pt x="1972" y="1707"/>
                    <a:pt x="2194" y="1707"/>
                  </a:cubicBezTo>
                  <a:cubicBezTo>
                    <a:pt x="2438" y="1707"/>
                    <a:pt x="2615" y="1884"/>
                    <a:pt x="2615" y="2083"/>
                  </a:cubicBezTo>
                  <a:lnTo>
                    <a:pt x="2615" y="2083"/>
                  </a:lnTo>
                  <a:cubicBezTo>
                    <a:pt x="2615" y="2172"/>
                    <a:pt x="2592" y="2238"/>
                    <a:pt x="2549" y="2305"/>
                  </a:cubicBezTo>
                  <a:cubicBezTo>
                    <a:pt x="2504" y="2349"/>
                    <a:pt x="2482" y="2394"/>
                    <a:pt x="2482" y="2437"/>
                  </a:cubicBezTo>
                  <a:cubicBezTo>
                    <a:pt x="2460" y="2526"/>
                    <a:pt x="2460" y="2526"/>
                    <a:pt x="2460" y="2526"/>
                  </a:cubicBezTo>
                  <a:cubicBezTo>
                    <a:pt x="2438" y="2526"/>
                    <a:pt x="2438" y="2526"/>
                    <a:pt x="2438" y="2526"/>
                  </a:cubicBezTo>
                  <a:cubicBezTo>
                    <a:pt x="2438" y="2726"/>
                    <a:pt x="2438" y="2726"/>
                    <a:pt x="2438" y="2726"/>
                  </a:cubicBezTo>
                  <a:cubicBezTo>
                    <a:pt x="3922" y="2726"/>
                    <a:pt x="3922" y="2726"/>
                    <a:pt x="3922" y="2726"/>
                  </a:cubicBezTo>
                  <a:cubicBezTo>
                    <a:pt x="3922" y="2726"/>
                    <a:pt x="2947" y="1064"/>
                    <a:pt x="2925" y="443"/>
                  </a:cubicBezTo>
                  <a:cubicBezTo>
                    <a:pt x="2925" y="332"/>
                    <a:pt x="2970" y="288"/>
                    <a:pt x="3014" y="0"/>
                  </a:cubicBezTo>
                  <a:cubicBezTo>
                    <a:pt x="0" y="0"/>
                    <a:pt x="0" y="0"/>
                    <a:pt x="0" y="0"/>
                  </a:cubicBezTo>
                  <a:cubicBezTo>
                    <a:pt x="0" y="466"/>
                    <a:pt x="0" y="466"/>
                    <a:pt x="0" y="466"/>
                  </a:cubicBezTo>
                  <a:cubicBezTo>
                    <a:pt x="177" y="466"/>
                    <a:pt x="177" y="466"/>
                    <a:pt x="177" y="466"/>
                  </a:cubicBezTo>
                  <a:cubicBezTo>
                    <a:pt x="266" y="443"/>
                    <a:pt x="266" y="443"/>
                    <a:pt x="266" y="443"/>
                  </a:cubicBezTo>
                  <a:cubicBezTo>
                    <a:pt x="310" y="421"/>
                    <a:pt x="332" y="399"/>
                    <a:pt x="399" y="354"/>
                  </a:cubicBezTo>
                  <a:cubicBezTo>
                    <a:pt x="465" y="311"/>
                    <a:pt x="553" y="288"/>
                    <a:pt x="642" y="288"/>
                  </a:cubicBezTo>
                  <a:cubicBezTo>
                    <a:pt x="665" y="288"/>
                    <a:pt x="665" y="288"/>
                    <a:pt x="665" y="288"/>
                  </a:cubicBezTo>
                  <a:lnTo>
                    <a:pt x="665" y="288"/>
                  </a:lnTo>
                  <a:lnTo>
                    <a:pt x="665" y="288"/>
                  </a:lnTo>
                  <a:cubicBezTo>
                    <a:pt x="842" y="311"/>
                    <a:pt x="996" y="488"/>
                    <a:pt x="996" y="710"/>
                  </a:cubicBezTo>
                  <a:cubicBezTo>
                    <a:pt x="996" y="953"/>
                    <a:pt x="819" y="1130"/>
                    <a:pt x="620" y="1130"/>
                  </a:cubicBezTo>
                  <a:lnTo>
                    <a:pt x="620" y="1130"/>
                  </a:lnTo>
                  <a:cubicBezTo>
                    <a:pt x="553" y="1130"/>
                    <a:pt x="465" y="1108"/>
                    <a:pt x="399" y="1064"/>
                  </a:cubicBezTo>
                  <a:cubicBezTo>
                    <a:pt x="354" y="1020"/>
                    <a:pt x="332" y="998"/>
                    <a:pt x="266" y="998"/>
                  </a:cubicBezTo>
                  <a:cubicBezTo>
                    <a:pt x="177" y="976"/>
                    <a:pt x="177" y="976"/>
                    <a:pt x="177" y="976"/>
                  </a:cubicBezTo>
                  <a:cubicBezTo>
                    <a:pt x="177" y="953"/>
                    <a:pt x="177" y="953"/>
                    <a:pt x="177" y="953"/>
                  </a:cubicBezTo>
                  <a:cubicBezTo>
                    <a:pt x="0" y="953"/>
                    <a:pt x="0" y="953"/>
                    <a:pt x="0" y="953"/>
                  </a:cubicBezTo>
                  <a:cubicBezTo>
                    <a:pt x="0" y="2726"/>
                    <a:pt x="0" y="2726"/>
                    <a:pt x="0" y="2726"/>
                  </a:cubicBezTo>
                  <a:cubicBezTo>
                    <a:pt x="1949" y="2726"/>
                    <a:pt x="1949" y="2726"/>
                    <a:pt x="1949" y="2726"/>
                  </a:cubicBezTo>
                  <a:cubicBezTo>
                    <a:pt x="1949" y="2526"/>
                    <a:pt x="1949" y="2526"/>
                    <a:pt x="1949" y="2526"/>
                  </a:cubicBezTo>
                  <a:lnTo>
                    <a:pt x="1927" y="2459"/>
                  </a:lnTo>
                </a:path>
              </a:pathLst>
            </a:custGeom>
            <a:solidFill>
              <a:schemeClr val="accent3"/>
            </a:solidFill>
            <a:ln>
              <a:noFill/>
            </a:ln>
            <a:effectLst/>
          </p:spPr>
          <p:txBody>
            <a:bodyPr wrap="none" lIns="91462" tIns="45730" rIns="91462" bIns="45730" anchor="ctr"/>
            <a:lstStyle/>
            <a:p>
              <a:endParaRPr lang="en-US" sz="1600" dirty="0">
                <a:latin typeface="Lato Light"/>
              </a:endParaRPr>
            </a:p>
          </p:txBody>
        </p:sp>
      </p:grpSp>
      <p:grpSp>
        <p:nvGrpSpPr>
          <p:cNvPr id="12" name="Group 11"/>
          <p:cNvGrpSpPr/>
          <p:nvPr/>
        </p:nvGrpSpPr>
        <p:grpSpPr>
          <a:xfrm>
            <a:off x="183666" y="4228408"/>
            <a:ext cx="5050813" cy="1209139"/>
            <a:chOff x="1504203" y="2438196"/>
            <a:chExt cx="3367209" cy="805883"/>
          </a:xfrm>
        </p:grpSpPr>
        <p:sp>
          <p:nvSpPr>
            <p:cNvPr id="54" name="Freeform 3"/>
            <p:cNvSpPr>
              <a:spLocks noChangeArrowheads="1"/>
            </p:cNvSpPr>
            <p:nvPr/>
          </p:nvSpPr>
          <p:spPr bwMode="auto">
            <a:xfrm>
              <a:off x="3946671" y="2438196"/>
              <a:ext cx="924741" cy="805883"/>
            </a:xfrm>
            <a:custGeom>
              <a:avLst/>
              <a:gdLst>
                <a:gd name="T0" fmla="*/ 2393 w 3125"/>
                <a:gd name="T1" fmla="*/ 0 h 2727"/>
                <a:gd name="T2" fmla="*/ 2393 w 3125"/>
                <a:gd name="T3" fmla="*/ 0 h 2727"/>
                <a:gd name="T4" fmla="*/ 0 w 3125"/>
                <a:gd name="T5" fmla="*/ 0 h 2727"/>
                <a:gd name="T6" fmla="*/ 0 w 3125"/>
                <a:gd name="T7" fmla="*/ 2726 h 2727"/>
                <a:gd name="T8" fmla="*/ 399 w 3125"/>
                <a:gd name="T9" fmla="*/ 2726 h 2727"/>
                <a:gd name="T10" fmla="*/ 399 w 3125"/>
                <a:gd name="T11" fmla="*/ 2637 h 2727"/>
                <a:gd name="T12" fmla="*/ 376 w 3125"/>
                <a:gd name="T13" fmla="*/ 2571 h 2727"/>
                <a:gd name="T14" fmla="*/ 310 w 3125"/>
                <a:gd name="T15" fmla="*/ 2415 h 2727"/>
                <a:gd name="T16" fmla="*/ 244 w 3125"/>
                <a:gd name="T17" fmla="*/ 2171 h 2727"/>
                <a:gd name="T18" fmla="*/ 244 w 3125"/>
                <a:gd name="T19" fmla="*/ 2171 h 2727"/>
                <a:gd name="T20" fmla="*/ 244 w 3125"/>
                <a:gd name="T21" fmla="*/ 2149 h 2727"/>
                <a:gd name="T22" fmla="*/ 244 w 3125"/>
                <a:gd name="T23" fmla="*/ 2149 h 2727"/>
                <a:gd name="T24" fmla="*/ 665 w 3125"/>
                <a:gd name="T25" fmla="*/ 1817 h 2727"/>
                <a:gd name="T26" fmla="*/ 1085 w 3125"/>
                <a:gd name="T27" fmla="*/ 2194 h 2727"/>
                <a:gd name="T28" fmla="*/ 1085 w 3125"/>
                <a:gd name="T29" fmla="*/ 2194 h 2727"/>
                <a:gd name="T30" fmla="*/ 1019 w 3125"/>
                <a:gd name="T31" fmla="*/ 2415 h 2727"/>
                <a:gd name="T32" fmla="*/ 931 w 3125"/>
                <a:gd name="T33" fmla="*/ 2549 h 2727"/>
                <a:gd name="T34" fmla="*/ 908 w 3125"/>
                <a:gd name="T35" fmla="*/ 2637 h 2727"/>
                <a:gd name="T36" fmla="*/ 908 w 3125"/>
                <a:gd name="T37" fmla="*/ 2637 h 2727"/>
                <a:gd name="T38" fmla="*/ 908 w 3125"/>
                <a:gd name="T39" fmla="*/ 2726 h 2727"/>
                <a:gd name="T40" fmla="*/ 3080 w 3125"/>
                <a:gd name="T41" fmla="*/ 2726 h 2727"/>
                <a:gd name="T42" fmla="*/ 2393 w 3125"/>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25" h="2727">
                  <a:moveTo>
                    <a:pt x="2393" y="0"/>
                  </a:moveTo>
                  <a:lnTo>
                    <a:pt x="2393" y="0"/>
                  </a:lnTo>
                  <a:cubicBezTo>
                    <a:pt x="0" y="0"/>
                    <a:pt x="0" y="0"/>
                    <a:pt x="0" y="0"/>
                  </a:cubicBezTo>
                  <a:cubicBezTo>
                    <a:pt x="0" y="2726"/>
                    <a:pt x="0" y="2726"/>
                    <a:pt x="0" y="2726"/>
                  </a:cubicBezTo>
                  <a:cubicBezTo>
                    <a:pt x="399" y="2726"/>
                    <a:pt x="399" y="2726"/>
                    <a:pt x="399" y="2726"/>
                  </a:cubicBezTo>
                  <a:cubicBezTo>
                    <a:pt x="399" y="2637"/>
                    <a:pt x="399" y="2637"/>
                    <a:pt x="399" y="2637"/>
                  </a:cubicBezTo>
                  <a:cubicBezTo>
                    <a:pt x="376" y="2571"/>
                    <a:pt x="376" y="2571"/>
                    <a:pt x="376" y="2571"/>
                  </a:cubicBezTo>
                  <a:cubicBezTo>
                    <a:pt x="376" y="2504"/>
                    <a:pt x="354" y="2482"/>
                    <a:pt x="310" y="2415"/>
                  </a:cubicBezTo>
                  <a:cubicBezTo>
                    <a:pt x="244" y="2349"/>
                    <a:pt x="244" y="2260"/>
                    <a:pt x="244" y="2171"/>
                  </a:cubicBezTo>
                  <a:lnTo>
                    <a:pt x="244" y="2171"/>
                  </a:lnTo>
                  <a:cubicBezTo>
                    <a:pt x="244" y="2149"/>
                    <a:pt x="244" y="2149"/>
                    <a:pt x="244" y="2149"/>
                  </a:cubicBezTo>
                  <a:lnTo>
                    <a:pt x="244" y="2149"/>
                  </a:lnTo>
                  <a:cubicBezTo>
                    <a:pt x="266" y="1972"/>
                    <a:pt x="443" y="1817"/>
                    <a:pt x="665" y="1817"/>
                  </a:cubicBezTo>
                  <a:cubicBezTo>
                    <a:pt x="886" y="1817"/>
                    <a:pt x="1085" y="1994"/>
                    <a:pt x="1085" y="2194"/>
                  </a:cubicBezTo>
                  <a:lnTo>
                    <a:pt x="1085" y="2194"/>
                  </a:lnTo>
                  <a:cubicBezTo>
                    <a:pt x="1085" y="2282"/>
                    <a:pt x="1063" y="2349"/>
                    <a:pt x="1019" y="2415"/>
                  </a:cubicBezTo>
                  <a:cubicBezTo>
                    <a:pt x="975" y="2460"/>
                    <a:pt x="953" y="2504"/>
                    <a:pt x="931" y="2549"/>
                  </a:cubicBezTo>
                  <a:cubicBezTo>
                    <a:pt x="908" y="2637"/>
                    <a:pt x="908" y="2637"/>
                    <a:pt x="908" y="2637"/>
                  </a:cubicBezTo>
                  <a:lnTo>
                    <a:pt x="908" y="2637"/>
                  </a:lnTo>
                  <a:cubicBezTo>
                    <a:pt x="908" y="2726"/>
                    <a:pt x="908" y="2726"/>
                    <a:pt x="908" y="2726"/>
                  </a:cubicBezTo>
                  <a:cubicBezTo>
                    <a:pt x="3080" y="2726"/>
                    <a:pt x="3080" y="2726"/>
                    <a:pt x="3080" y="2726"/>
                  </a:cubicBezTo>
                  <a:cubicBezTo>
                    <a:pt x="3124" y="2017"/>
                    <a:pt x="3036" y="997"/>
                    <a:pt x="2393" y="0"/>
                  </a:cubicBezTo>
                </a:path>
              </a:pathLst>
            </a:custGeom>
            <a:solidFill>
              <a:schemeClr val="accent2"/>
            </a:solidFill>
            <a:ln>
              <a:noFill/>
            </a:ln>
            <a:effectLst/>
          </p:spPr>
          <p:txBody>
            <a:bodyPr wrap="none" lIns="91462" tIns="45730" rIns="91462" bIns="45730" anchor="ctr"/>
            <a:lstStyle/>
            <a:p>
              <a:endParaRPr lang="en-US" sz="1600" dirty="0">
                <a:latin typeface="Lato Light"/>
              </a:endParaRPr>
            </a:p>
          </p:txBody>
        </p:sp>
        <p:sp>
          <p:nvSpPr>
            <p:cNvPr id="62" name="Freeform 7"/>
            <p:cNvSpPr>
              <a:spLocks noChangeArrowheads="1"/>
            </p:cNvSpPr>
            <p:nvPr/>
          </p:nvSpPr>
          <p:spPr bwMode="auto">
            <a:xfrm>
              <a:off x="2475967" y="2438196"/>
              <a:ext cx="1330949" cy="805883"/>
            </a:xfrm>
            <a:custGeom>
              <a:avLst/>
              <a:gdLst>
                <a:gd name="T0" fmla="*/ 0 w 4500"/>
                <a:gd name="T1" fmla="*/ 0 h 2727"/>
                <a:gd name="T2" fmla="*/ 0 w 4500"/>
                <a:gd name="T3" fmla="*/ 0 h 2727"/>
                <a:gd name="T4" fmla="*/ 0 w 4500"/>
                <a:gd name="T5" fmla="*/ 2726 h 2727"/>
                <a:gd name="T6" fmla="*/ 3479 w 4500"/>
                <a:gd name="T7" fmla="*/ 2726 h 2727"/>
                <a:gd name="T8" fmla="*/ 3479 w 4500"/>
                <a:gd name="T9" fmla="*/ 2460 h 2727"/>
                <a:gd name="T10" fmla="*/ 3457 w 4500"/>
                <a:gd name="T11" fmla="*/ 2371 h 2727"/>
                <a:gd name="T12" fmla="*/ 3391 w 4500"/>
                <a:gd name="T13" fmla="*/ 2238 h 2727"/>
                <a:gd name="T14" fmla="*/ 3324 w 4500"/>
                <a:gd name="T15" fmla="*/ 1972 h 2727"/>
                <a:gd name="T16" fmla="*/ 3324 w 4500"/>
                <a:gd name="T17" fmla="*/ 1972 h 2727"/>
                <a:gd name="T18" fmla="*/ 3324 w 4500"/>
                <a:gd name="T19" fmla="*/ 1972 h 2727"/>
                <a:gd name="T20" fmla="*/ 3324 w 4500"/>
                <a:gd name="T21" fmla="*/ 1972 h 2727"/>
                <a:gd name="T22" fmla="*/ 3745 w 4500"/>
                <a:gd name="T23" fmla="*/ 1640 h 2727"/>
                <a:gd name="T24" fmla="*/ 4166 w 4500"/>
                <a:gd name="T25" fmla="*/ 1994 h 2727"/>
                <a:gd name="T26" fmla="*/ 4166 w 4500"/>
                <a:gd name="T27" fmla="*/ 1994 h 2727"/>
                <a:gd name="T28" fmla="*/ 4100 w 4500"/>
                <a:gd name="T29" fmla="*/ 2238 h 2727"/>
                <a:gd name="T30" fmla="*/ 4011 w 4500"/>
                <a:gd name="T31" fmla="*/ 2349 h 2727"/>
                <a:gd name="T32" fmla="*/ 3989 w 4500"/>
                <a:gd name="T33" fmla="*/ 2460 h 2727"/>
                <a:gd name="T34" fmla="*/ 3989 w 4500"/>
                <a:gd name="T35" fmla="*/ 2460 h 2727"/>
                <a:gd name="T36" fmla="*/ 3989 w 4500"/>
                <a:gd name="T37" fmla="*/ 2726 h 2727"/>
                <a:gd name="T38" fmla="*/ 4499 w 4500"/>
                <a:gd name="T39" fmla="*/ 2726 h 2727"/>
                <a:gd name="T40" fmla="*/ 4499 w 4500"/>
                <a:gd name="T41" fmla="*/ 0 h 2727"/>
                <a:gd name="T42" fmla="*/ 0 w 4500"/>
                <a:gd name="T43"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00" h="2727">
                  <a:moveTo>
                    <a:pt x="0" y="0"/>
                  </a:moveTo>
                  <a:lnTo>
                    <a:pt x="0" y="0"/>
                  </a:lnTo>
                  <a:cubicBezTo>
                    <a:pt x="0" y="2726"/>
                    <a:pt x="0" y="2726"/>
                    <a:pt x="0" y="2726"/>
                  </a:cubicBezTo>
                  <a:cubicBezTo>
                    <a:pt x="3479" y="2726"/>
                    <a:pt x="3479" y="2726"/>
                    <a:pt x="3479" y="2726"/>
                  </a:cubicBezTo>
                  <a:cubicBezTo>
                    <a:pt x="3479" y="2460"/>
                    <a:pt x="3479" y="2460"/>
                    <a:pt x="3479" y="2460"/>
                  </a:cubicBezTo>
                  <a:cubicBezTo>
                    <a:pt x="3457" y="2371"/>
                    <a:pt x="3457" y="2371"/>
                    <a:pt x="3457" y="2371"/>
                  </a:cubicBezTo>
                  <a:cubicBezTo>
                    <a:pt x="3435" y="2305"/>
                    <a:pt x="3435" y="2282"/>
                    <a:pt x="3391" y="2238"/>
                  </a:cubicBezTo>
                  <a:cubicBezTo>
                    <a:pt x="3324" y="2149"/>
                    <a:pt x="3302" y="2083"/>
                    <a:pt x="3324" y="1972"/>
                  </a:cubicBezTo>
                  <a:lnTo>
                    <a:pt x="3324" y="1972"/>
                  </a:lnTo>
                  <a:lnTo>
                    <a:pt x="3324" y="1972"/>
                  </a:lnTo>
                  <a:lnTo>
                    <a:pt x="3324" y="1972"/>
                  </a:lnTo>
                  <a:cubicBezTo>
                    <a:pt x="3347" y="1795"/>
                    <a:pt x="3524" y="1640"/>
                    <a:pt x="3745" y="1640"/>
                  </a:cubicBezTo>
                  <a:cubicBezTo>
                    <a:pt x="3967" y="1640"/>
                    <a:pt x="4166" y="1795"/>
                    <a:pt x="4166" y="1994"/>
                  </a:cubicBezTo>
                  <a:lnTo>
                    <a:pt x="4166" y="1994"/>
                  </a:lnTo>
                  <a:cubicBezTo>
                    <a:pt x="4166" y="2083"/>
                    <a:pt x="4144" y="2171"/>
                    <a:pt x="4100" y="2238"/>
                  </a:cubicBezTo>
                  <a:cubicBezTo>
                    <a:pt x="4056" y="2282"/>
                    <a:pt x="4034" y="2305"/>
                    <a:pt x="4011" y="2349"/>
                  </a:cubicBezTo>
                  <a:cubicBezTo>
                    <a:pt x="3989" y="2460"/>
                    <a:pt x="3989" y="2460"/>
                    <a:pt x="3989" y="2460"/>
                  </a:cubicBezTo>
                  <a:lnTo>
                    <a:pt x="3989" y="2460"/>
                  </a:lnTo>
                  <a:cubicBezTo>
                    <a:pt x="3989" y="2726"/>
                    <a:pt x="3989" y="2726"/>
                    <a:pt x="3989" y="2726"/>
                  </a:cubicBezTo>
                  <a:cubicBezTo>
                    <a:pt x="4499" y="2726"/>
                    <a:pt x="4499" y="2726"/>
                    <a:pt x="4499" y="2726"/>
                  </a:cubicBezTo>
                  <a:cubicBezTo>
                    <a:pt x="4499" y="0"/>
                    <a:pt x="4499" y="0"/>
                    <a:pt x="4499" y="0"/>
                  </a:cubicBezTo>
                  <a:lnTo>
                    <a:pt x="0" y="0"/>
                  </a:lnTo>
                </a:path>
              </a:pathLst>
            </a:custGeom>
            <a:solidFill>
              <a:schemeClr val="accent2"/>
            </a:solidFill>
            <a:ln>
              <a:noFill/>
            </a:ln>
            <a:effectLst/>
          </p:spPr>
          <p:txBody>
            <a:bodyPr wrap="none" lIns="91462" tIns="45730" rIns="91462" bIns="45730" anchor="ctr"/>
            <a:lstStyle/>
            <a:p>
              <a:endParaRPr lang="en-US" sz="1600" dirty="0">
                <a:latin typeface="Lato Light"/>
              </a:endParaRPr>
            </a:p>
          </p:txBody>
        </p:sp>
        <p:sp>
          <p:nvSpPr>
            <p:cNvPr id="74" name="Freeform 16"/>
            <p:cNvSpPr>
              <a:spLocks noChangeArrowheads="1"/>
            </p:cNvSpPr>
            <p:nvPr/>
          </p:nvSpPr>
          <p:spPr bwMode="auto">
            <a:xfrm>
              <a:off x="1504203" y="2438196"/>
              <a:ext cx="832006" cy="805883"/>
            </a:xfrm>
            <a:custGeom>
              <a:avLst/>
              <a:gdLst>
                <a:gd name="T0" fmla="*/ 2814 w 2815"/>
                <a:gd name="T1" fmla="*/ 0 h 2727"/>
                <a:gd name="T2" fmla="*/ 2814 w 2815"/>
                <a:gd name="T3" fmla="*/ 0 h 2727"/>
                <a:gd name="T4" fmla="*/ 997 w 2815"/>
                <a:gd name="T5" fmla="*/ 0 h 2727"/>
                <a:gd name="T6" fmla="*/ 620 w 2815"/>
                <a:gd name="T7" fmla="*/ 642 h 2727"/>
                <a:gd name="T8" fmla="*/ 0 w 2815"/>
                <a:gd name="T9" fmla="*/ 2726 h 2727"/>
                <a:gd name="T10" fmla="*/ 1706 w 2815"/>
                <a:gd name="T11" fmla="*/ 2726 h 2727"/>
                <a:gd name="T12" fmla="*/ 1706 w 2815"/>
                <a:gd name="T13" fmla="*/ 2460 h 2727"/>
                <a:gd name="T14" fmla="*/ 1684 w 2815"/>
                <a:gd name="T15" fmla="*/ 2371 h 2727"/>
                <a:gd name="T16" fmla="*/ 1596 w 2815"/>
                <a:gd name="T17" fmla="*/ 2238 h 2727"/>
                <a:gd name="T18" fmla="*/ 1529 w 2815"/>
                <a:gd name="T19" fmla="*/ 1994 h 2727"/>
                <a:gd name="T20" fmla="*/ 1529 w 2815"/>
                <a:gd name="T21" fmla="*/ 1972 h 2727"/>
                <a:gd name="T22" fmla="*/ 1529 w 2815"/>
                <a:gd name="T23" fmla="*/ 1972 h 2727"/>
                <a:gd name="T24" fmla="*/ 1529 w 2815"/>
                <a:gd name="T25" fmla="*/ 1972 h 2727"/>
                <a:gd name="T26" fmla="*/ 1950 w 2815"/>
                <a:gd name="T27" fmla="*/ 1640 h 2727"/>
                <a:gd name="T28" fmla="*/ 2371 w 2815"/>
                <a:gd name="T29" fmla="*/ 2017 h 2727"/>
                <a:gd name="T30" fmla="*/ 2371 w 2815"/>
                <a:gd name="T31" fmla="*/ 2017 h 2727"/>
                <a:gd name="T32" fmla="*/ 2305 w 2815"/>
                <a:gd name="T33" fmla="*/ 2238 h 2727"/>
                <a:gd name="T34" fmla="*/ 2238 w 2815"/>
                <a:gd name="T35" fmla="*/ 2371 h 2727"/>
                <a:gd name="T36" fmla="*/ 2216 w 2815"/>
                <a:gd name="T37" fmla="*/ 2460 h 2727"/>
                <a:gd name="T38" fmla="*/ 2216 w 2815"/>
                <a:gd name="T39" fmla="*/ 2460 h 2727"/>
                <a:gd name="T40" fmla="*/ 2216 w 2815"/>
                <a:gd name="T41" fmla="*/ 2726 h 2727"/>
                <a:gd name="T42" fmla="*/ 2814 w 2815"/>
                <a:gd name="T43" fmla="*/ 2726 h 2727"/>
                <a:gd name="T44" fmla="*/ 2814 w 2815"/>
                <a:gd name="T45" fmla="*/ 0 h 2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15" h="2727">
                  <a:moveTo>
                    <a:pt x="2814" y="0"/>
                  </a:moveTo>
                  <a:lnTo>
                    <a:pt x="2814" y="0"/>
                  </a:lnTo>
                  <a:cubicBezTo>
                    <a:pt x="997" y="0"/>
                    <a:pt x="997" y="0"/>
                    <a:pt x="997" y="0"/>
                  </a:cubicBezTo>
                  <a:cubicBezTo>
                    <a:pt x="842" y="221"/>
                    <a:pt x="730" y="443"/>
                    <a:pt x="620" y="642"/>
                  </a:cubicBezTo>
                  <a:cubicBezTo>
                    <a:pt x="332" y="1241"/>
                    <a:pt x="88" y="1928"/>
                    <a:pt x="0" y="2726"/>
                  </a:cubicBezTo>
                  <a:cubicBezTo>
                    <a:pt x="1706" y="2726"/>
                    <a:pt x="1706" y="2726"/>
                    <a:pt x="1706" y="2726"/>
                  </a:cubicBezTo>
                  <a:cubicBezTo>
                    <a:pt x="1706" y="2460"/>
                    <a:pt x="1706" y="2460"/>
                    <a:pt x="1706" y="2460"/>
                  </a:cubicBezTo>
                  <a:cubicBezTo>
                    <a:pt x="1684" y="2371"/>
                    <a:pt x="1684" y="2371"/>
                    <a:pt x="1684" y="2371"/>
                  </a:cubicBezTo>
                  <a:cubicBezTo>
                    <a:pt x="1662" y="2327"/>
                    <a:pt x="1639" y="2305"/>
                    <a:pt x="1596" y="2238"/>
                  </a:cubicBezTo>
                  <a:cubicBezTo>
                    <a:pt x="1551" y="2171"/>
                    <a:pt x="1529" y="2083"/>
                    <a:pt x="1529" y="1994"/>
                  </a:cubicBezTo>
                  <a:cubicBezTo>
                    <a:pt x="1529" y="1972"/>
                    <a:pt x="1529" y="1972"/>
                    <a:pt x="1529" y="1972"/>
                  </a:cubicBezTo>
                  <a:lnTo>
                    <a:pt x="1529" y="1972"/>
                  </a:lnTo>
                  <a:lnTo>
                    <a:pt x="1529" y="1972"/>
                  </a:lnTo>
                  <a:cubicBezTo>
                    <a:pt x="1551" y="1795"/>
                    <a:pt x="1729" y="1640"/>
                    <a:pt x="1950" y="1640"/>
                  </a:cubicBezTo>
                  <a:cubicBezTo>
                    <a:pt x="2194" y="1640"/>
                    <a:pt x="2371" y="1817"/>
                    <a:pt x="2371" y="2017"/>
                  </a:cubicBezTo>
                  <a:lnTo>
                    <a:pt x="2371" y="2017"/>
                  </a:lnTo>
                  <a:cubicBezTo>
                    <a:pt x="2371" y="2083"/>
                    <a:pt x="2349" y="2171"/>
                    <a:pt x="2305" y="2238"/>
                  </a:cubicBezTo>
                  <a:cubicBezTo>
                    <a:pt x="2261" y="2282"/>
                    <a:pt x="2261" y="2305"/>
                    <a:pt x="2238" y="2371"/>
                  </a:cubicBezTo>
                  <a:cubicBezTo>
                    <a:pt x="2216" y="2460"/>
                    <a:pt x="2216" y="2460"/>
                    <a:pt x="2216" y="2460"/>
                  </a:cubicBezTo>
                  <a:lnTo>
                    <a:pt x="2216" y="2460"/>
                  </a:lnTo>
                  <a:cubicBezTo>
                    <a:pt x="2216" y="2726"/>
                    <a:pt x="2216" y="2726"/>
                    <a:pt x="2216" y="2726"/>
                  </a:cubicBezTo>
                  <a:cubicBezTo>
                    <a:pt x="2814" y="2726"/>
                    <a:pt x="2814" y="2726"/>
                    <a:pt x="2814" y="2726"/>
                  </a:cubicBezTo>
                  <a:lnTo>
                    <a:pt x="2814" y="0"/>
                  </a:lnTo>
                </a:path>
              </a:pathLst>
            </a:custGeom>
            <a:solidFill>
              <a:schemeClr val="accent2"/>
            </a:solidFill>
            <a:ln>
              <a:noFill/>
            </a:ln>
            <a:effectLst/>
          </p:spPr>
          <p:txBody>
            <a:bodyPr wrap="none" lIns="91462" tIns="45730" rIns="91462" bIns="45730" anchor="ctr"/>
            <a:lstStyle/>
            <a:p>
              <a:endParaRPr lang="en-US" sz="1600" dirty="0">
                <a:latin typeface="Lato Light"/>
              </a:endParaRPr>
            </a:p>
          </p:txBody>
        </p:sp>
      </p:grpSp>
      <p:grpSp>
        <p:nvGrpSpPr>
          <p:cNvPr id="63" name="Group 62"/>
          <p:cNvGrpSpPr/>
          <p:nvPr/>
        </p:nvGrpSpPr>
        <p:grpSpPr>
          <a:xfrm>
            <a:off x="1138372" y="932518"/>
            <a:ext cx="15076987" cy="2101220"/>
            <a:chOff x="1496849" y="483017"/>
            <a:chExt cx="16851239" cy="2800898"/>
          </a:xfrm>
        </p:grpSpPr>
        <p:sp>
          <p:nvSpPr>
            <p:cNvPr id="64" name="TextBox 63"/>
            <p:cNvSpPr txBox="1"/>
            <p:nvPr/>
          </p:nvSpPr>
          <p:spPr>
            <a:xfrm>
              <a:off x="1496849" y="483017"/>
              <a:ext cx="16851239" cy="2800898"/>
            </a:xfrm>
            <a:prstGeom prst="rect">
              <a:avLst/>
            </a:prstGeom>
            <a:noFill/>
          </p:spPr>
          <p:txBody>
            <a:bodyPr wrap="square" lIns="68584" tIns="34292" rIns="68584" bIns="34292" rtlCol="0">
              <a:spAutoFit/>
            </a:bodyPr>
            <a:lstStyle/>
            <a:p>
              <a:pPr algn="ctr"/>
              <a:r>
                <a:rPr lang="en-GB" sz="6602" b="1" dirty="0">
                  <a:solidFill>
                    <a:schemeClr val="tx2"/>
                  </a:solidFill>
                  <a:latin typeface="Lato Regular"/>
                  <a:cs typeface="Lato Regular"/>
                </a:rPr>
                <a:t>References and Acknowledgments</a:t>
              </a:r>
              <a:endParaRPr lang="id-ID" sz="6602" b="1" dirty="0">
                <a:solidFill>
                  <a:schemeClr val="tx2"/>
                </a:solidFill>
                <a:latin typeface="Lato Regular"/>
                <a:cs typeface="Lato Regular"/>
              </a:endParaRPr>
            </a:p>
          </p:txBody>
        </p:sp>
        <p:sp>
          <p:nvSpPr>
            <p:cNvPr id="65" name="Rectangle 64"/>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grpSp>
      <p:sp>
        <p:nvSpPr>
          <p:cNvPr id="3" name="TextBox 2">
            <a:extLst>
              <a:ext uri="{FF2B5EF4-FFF2-40B4-BE49-F238E27FC236}">
                <a16:creationId xmlns:a16="http://schemas.microsoft.com/office/drawing/2014/main" id="{116E763E-DF81-600C-47C3-AA358EE2A31B}"/>
              </a:ext>
            </a:extLst>
          </p:cNvPr>
          <p:cNvSpPr txBox="1"/>
          <p:nvPr/>
        </p:nvSpPr>
        <p:spPr>
          <a:xfrm>
            <a:off x="5480764" y="2898125"/>
            <a:ext cx="12278751" cy="5835508"/>
          </a:xfrm>
          <a:prstGeom prst="rect">
            <a:avLst/>
          </a:prstGeom>
          <a:noFill/>
        </p:spPr>
        <p:txBody>
          <a:bodyPr wrap="square">
            <a:spAutoFit/>
          </a:bodyPr>
          <a:lstStyle/>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https://www.sciencedirect.com/topics/computer-science/library-catalog#:~:text=A%20library%20catalog%20is%20a,title%20cards%2C%20and%20subject%20cards</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https://www.librarianshipstudies.com/p/circulation.html</a:t>
            </a:r>
            <a:endPar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https://www.usg.edu/galileo/skills/unit03/libraries03_04.phtml#:~:text=Libraries%20use%20classification%20systems%20to,the%20same%20topic%20are%20together</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https://library.ucc.edu.gh/section/bindery-unit#:~:text=The%20Bindery%20Unit%20assists%20in,the%20longevity%20of%20library%20materials</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igi-global.com/dictionary/transcending-doors-in-library-service-provision/49025#:~:text=format%20accessible%20electronically.-,Examples%20of%20e%2Dresources%20are%20electronic%20journals%20(e%2Djournal,pdf)%2C%20web%20pages.&amp;text=Chapter%2015-,Electronic%20resources%20form%20one%20of%20many%20formats%20that%20the,to%20support%20its%20universal%20collections</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https://lib.gccaz.edu/about/collections/reference/#:~:text=The%20Reference%20Collection%20consists%20of,specialized%20materials%20such%20as%20atlases</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https://informaconnect.com/finovateasia/artificial-intelligence-summit/</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 </a:t>
            </a:r>
          </a:p>
          <a:p>
            <a:pPr marL="342900" marR="0" indent="-342900">
              <a:lnSpc>
                <a:spcPct val="107000"/>
              </a:lnSpc>
              <a:spcBef>
                <a:spcPts val="0"/>
              </a:spcBef>
              <a:spcAft>
                <a:spcPts val="800"/>
              </a:spcAft>
              <a:buFont typeface="+mj-lt"/>
              <a:buAutoNum type="arabicPeriod"/>
            </a:pPr>
            <a:r>
              <a:rPr lang="en-US" sz="1800" u="sng"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https://www.linkedin.com/pulse/tech-equity-milwaukee-overcoming-ai-divide-black-community-moody-ka3ec</a:t>
            </a:r>
            <a:r>
              <a:rPr lang="en-US" sz="1800" kern="100" dirty="0">
                <a:solidFill>
                  <a:srgbClr val="1E2731"/>
                </a:solidFill>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255980822"/>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12"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1+#ppt_w/2"/>
                                          </p:val>
                                        </p:tav>
                                        <p:tav tm="100000">
                                          <p:val>
                                            <p:strVal val="#ppt_x"/>
                                          </p:val>
                                        </p:tav>
                                      </p:tavLst>
                                    </p:anim>
                                    <p:anim calcmode="lin" valueType="num">
                                      <p:cBhvr additive="base">
                                        <p:cTn id="35" dur="500" fill="hold"/>
                                        <p:tgtEl>
                                          <p:spTgt spid="50"/>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6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spect="1"/>
          </p:cNvSpPr>
          <p:nvPr/>
        </p:nvSpPr>
        <p:spPr>
          <a:xfrm rot="5400000">
            <a:off x="2954711" y="-3556189"/>
            <a:ext cx="12254189" cy="18412387"/>
          </a:xfrm>
          <a:prstGeom prst="rect">
            <a:avLst/>
          </a:prstGeom>
          <a:solidFill>
            <a:schemeClr val="accent6">
              <a:alpha val="80000"/>
            </a:schemeClr>
          </a:solidFill>
          <a:ln>
            <a:noFill/>
          </a:ln>
        </p:spPr>
        <p:style>
          <a:lnRef idx="1">
            <a:schemeClr val="accent1"/>
          </a:lnRef>
          <a:fillRef idx="3">
            <a:schemeClr val="accent1"/>
          </a:fillRef>
          <a:effectRef idx="2">
            <a:schemeClr val="accent1"/>
          </a:effectRef>
          <a:fontRef idx="minor">
            <a:schemeClr val="lt1"/>
          </a:fontRef>
        </p:style>
        <p:txBody>
          <a:bodyPr lIns="182846" tIns="91422" rIns="182846" bIns="91422" rtlCol="0" anchor="ctr"/>
          <a:lstStyle/>
          <a:p>
            <a:pPr algn="ctr"/>
            <a:endParaRPr lang="en-US" sz="2107" dirty="0">
              <a:latin typeface="Lato Light"/>
            </a:endParaRPr>
          </a:p>
        </p:txBody>
      </p:sp>
      <p:sp>
        <p:nvSpPr>
          <p:cNvPr id="23" name="AutoShape 5"/>
          <p:cNvSpPr>
            <a:spLocks/>
          </p:cNvSpPr>
          <p:nvPr/>
        </p:nvSpPr>
        <p:spPr bwMode="auto">
          <a:xfrm>
            <a:off x="5238092" y="4585702"/>
            <a:ext cx="7854332" cy="29916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38102" tIns="38102" rIns="38102" bIns="38102" anchor="ctr"/>
          <a:lstStyle/>
          <a:p>
            <a:pPr algn="ctr">
              <a:defRPr/>
            </a:pPr>
            <a:r>
              <a:rPr lang="es-ES" sz="6902" dirty="0">
                <a:solidFill>
                  <a:schemeClr val="bg1"/>
                </a:solidFill>
                <a:latin typeface="Lato Regular"/>
                <a:cs typeface="Lato Regular"/>
              </a:rPr>
              <a:t>THANK YOU</a:t>
            </a:r>
          </a:p>
        </p:txBody>
      </p:sp>
      <p:sp>
        <p:nvSpPr>
          <p:cNvPr id="24" name="Line 4"/>
          <p:cNvSpPr>
            <a:spLocks noChangeShapeType="1"/>
          </p:cNvSpPr>
          <p:nvPr/>
        </p:nvSpPr>
        <p:spPr bwMode="auto">
          <a:xfrm flipV="1">
            <a:off x="7370084" y="6775788"/>
            <a:ext cx="3597342"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4201" dirty="0">
              <a:effectLst>
                <a:outerShdw blurRad="38100" dist="38100" dir="2700000" algn="tl">
                  <a:srgbClr val="DDDDDD"/>
                </a:outerShdw>
              </a:effectLst>
              <a:latin typeface="Gill Sans" charset="0"/>
              <a:cs typeface="Gill Sans" charset="0"/>
              <a:sym typeface="Gill Sans" charset="0"/>
            </a:endParaRPr>
          </a:p>
        </p:txBody>
      </p:sp>
      <p:sp>
        <p:nvSpPr>
          <p:cNvPr id="25" name="AutoShape 3"/>
          <p:cNvSpPr>
            <a:spLocks/>
          </p:cNvSpPr>
          <p:nvPr/>
        </p:nvSpPr>
        <p:spPr bwMode="auto">
          <a:xfrm>
            <a:off x="6061502" y="6887372"/>
            <a:ext cx="6362597" cy="20067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defTabSz="485807">
              <a:lnSpc>
                <a:spcPct val="120000"/>
              </a:lnSpc>
              <a:spcBef>
                <a:spcPts val="1275"/>
              </a:spcBef>
              <a:defRPr/>
            </a:pPr>
            <a:r>
              <a:rPr lang="en-US" sz="1951" dirty="0">
                <a:solidFill>
                  <a:schemeClr val="bg1"/>
                </a:solidFill>
                <a:latin typeface="Lato Light"/>
                <a:cs typeface="Lato Light"/>
              </a:rPr>
              <a:t>Contact: Ibrahim Abdullahi </a:t>
            </a:r>
          </a:p>
          <a:p>
            <a:pPr defTabSz="485807">
              <a:lnSpc>
                <a:spcPct val="120000"/>
              </a:lnSpc>
              <a:spcBef>
                <a:spcPts val="1275"/>
              </a:spcBef>
              <a:defRPr/>
            </a:pPr>
            <a:r>
              <a:rPr lang="en-US" sz="1951" dirty="0">
                <a:solidFill>
                  <a:schemeClr val="bg1"/>
                </a:solidFill>
                <a:latin typeface="Lato Light"/>
                <a:cs typeface="Lato Light"/>
              </a:rPr>
              <a:t>ibrojay01@ibbu.edu.ng</a:t>
            </a:r>
            <a:endParaRPr lang="es-ES" sz="1951" dirty="0">
              <a:solidFill>
                <a:schemeClr val="bg1"/>
              </a:solidFill>
              <a:latin typeface="Lato Light"/>
              <a:cs typeface="Lato Light"/>
            </a:endParaRPr>
          </a:p>
        </p:txBody>
      </p:sp>
      <p:sp>
        <p:nvSpPr>
          <p:cNvPr id="16" name="AutoShape 119"/>
          <p:cNvSpPr>
            <a:spLocks/>
          </p:cNvSpPr>
          <p:nvPr/>
        </p:nvSpPr>
        <p:spPr bwMode="auto">
          <a:xfrm>
            <a:off x="7420228" y="1744114"/>
            <a:ext cx="3461059" cy="34481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p:spPr>
        <p:txBody>
          <a:bodyPr lIns="76203" tIns="76203" rIns="76203" bIns="76203" anchor="ctr"/>
          <a:lstStyle/>
          <a:p>
            <a:pPr defTabSz="685829">
              <a:defRPr/>
            </a:pPr>
            <a:endParaRPr lang="es-ES" sz="4351"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 name="Picture Placeholder 6">
            <a:extLst>
              <a:ext uri="{FF2B5EF4-FFF2-40B4-BE49-F238E27FC236}">
                <a16:creationId xmlns:a16="http://schemas.microsoft.com/office/drawing/2014/main" id="{6BE1CB4B-62D5-67D4-B604-48821FE42E89}"/>
              </a:ext>
            </a:extLst>
          </p:cNvPr>
          <p:cNvSpPr>
            <a:spLocks noGrp="1"/>
          </p:cNvSpPr>
          <p:nvPr>
            <p:ph type="pic" sz="quarter" idx="13"/>
          </p:nvPr>
        </p:nvSpPr>
        <p:spPr>
          <a:xfrm>
            <a:off x="-124388" y="-248490"/>
            <a:ext cx="18288000" cy="11430000"/>
          </a:xfrm>
        </p:spPr>
        <p:txBody>
          <a:bodyPr/>
          <a:lstStyle/>
          <a:p>
            <a:endParaRPr lang="LID4096"/>
          </a:p>
        </p:txBody>
      </p:sp>
    </p:spTree>
    <p:extLst>
      <p:ext uri="{BB962C8B-B14F-4D97-AF65-F5344CB8AC3E}">
        <p14:creationId xmlns:p14="http://schemas.microsoft.com/office/powerpoint/2010/main" val="1423178875"/>
      </p:ext>
    </p:extLst>
  </p:cSld>
  <p:clrMapOvr>
    <a:masterClrMapping/>
  </p:clrMapOvr>
  <mc:AlternateContent xmlns:mc="http://schemas.openxmlformats.org/markup-compatibility/2006" xmlns:p14="http://schemas.microsoft.com/office/powerpoint/2010/main">
    <mc:Choice Requires="p14">
      <p:transition spd="slow" p14:dur="3400" advClick="0" advTm="3000">
        <p14:reveal/>
      </p:transition>
    </mc:Choice>
    <mc:Fallback xmlns="">
      <p:transition xmlns:p14="http://schemas.microsoft.com/office/powerpoint/2010/mai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143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324FB9C0-91A0-F8D3-C4B6-099C28C2EF60}"/>
              </a:ext>
            </a:extLst>
          </p:cNvPr>
          <p:cNvSpPr txBox="1"/>
          <p:nvPr/>
        </p:nvSpPr>
        <p:spPr>
          <a:xfrm>
            <a:off x="218442" y="441960"/>
            <a:ext cx="9931398" cy="8732520"/>
          </a:xfrm>
          <a:prstGeom prst="rect">
            <a:avLst/>
          </a:prstGeom>
        </p:spPr>
        <p:txBody>
          <a:bodyPr vert="horz" lIns="91440" tIns="45720" rIns="91440" bIns="45720" rtlCol="0" anchor="b">
            <a:normAutofit/>
          </a:bodyPr>
          <a:lstStyle/>
          <a:p>
            <a:pPr algn="ctr"/>
            <a:r>
              <a:rPr lang="en-US" sz="6600" cap="all" dirty="0">
                <a:latin typeface="+mj-lt"/>
                <a:ea typeface="+mj-ea"/>
                <a:cs typeface="+mj-cs"/>
              </a:rPr>
              <a:t>Library</a:t>
            </a:r>
          </a:p>
          <a:p>
            <a:pPr algn="ctr"/>
            <a:endParaRPr lang="en-US" sz="6600" cap="all" dirty="0">
              <a:latin typeface="+mj-lt"/>
              <a:ea typeface="+mj-ea"/>
              <a:cs typeface="+mj-cs"/>
            </a:endParaRPr>
          </a:p>
          <a:p>
            <a:pPr algn="just"/>
            <a:r>
              <a:rPr lang="en-GB" sz="2400" b="0" i="0" dirty="0">
                <a:solidFill>
                  <a:srgbClr val="202124"/>
                </a:solidFill>
                <a:effectLst/>
                <a:highlight>
                  <a:srgbClr val="FFFFFF"/>
                </a:highlight>
                <a:latin typeface="arial" panose="020B0604020202020204" pitchFamily="34" charset="0"/>
              </a:rPr>
              <a:t>-      A building or room containing collections of books, </a:t>
            </a:r>
            <a:r>
              <a:rPr lang="en-GB" sz="2400" b="0" i="0" u="none" strike="noStrike" dirty="0">
                <a:solidFill>
                  <a:srgbClr val="202124"/>
                </a:solidFill>
                <a:effectLst/>
                <a:highlight>
                  <a:srgbClr val="FFFFFF"/>
                </a:highlight>
                <a:latin typeface="arial" panose="020B0604020202020204" pitchFamily="34" charset="0"/>
              </a:rPr>
              <a:t>periodicals</a:t>
            </a:r>
            <a:r>
              <a:rPr lang="en-GB" sz="2400" b="0" i="0" dirty="0">
                <a:solidFill>
                  <a:srgbClr val="202124"/>
                </a:solidFill>
                <a:effectLst/>
                <a:highlight>
                  <a:srgbClr val="FFFFFF"/>
                </a:highlight>
                <a:latin typeface="arial" panose="020B0604020202020204" pitchFamily="34" charset="0"/>
              </a:rPr>
              <a:t>, and sometimes films and recorded music for use or </a:t>
            </a:r>
            <a:r>
              <a:rPr lang="en-GB" sz="2400" b="0" i="0" u="none" strike="noStrike" dirty="0">
                <a:solidFill>
                  <a:srgbClr val="202124"/>
                </a:solidFill>
                <a:effectLst/>
                <a:highlight>
                  <a:srgbClr val="FFFFFF"/>
                </a:highlight>
                <a:latin typeface="arial" panose="020B0604020202020204" pitchFamily="34" charset="0"/>
              </a:rPr>
              <a:t>borrowing</a:t>
            </a:r>
            <a:r>
              <a:rPr lang="en-GB" sz="2400" b="0" i="0" dirty="0">
                <a:solidFill>
                  <a:srgbClr val="202124"/>
                </a:solidFill>
                <a:effectLst/>
                <a:highlight>
                  <a:srgbClr val="FFFFFF"/>
                </a:highlight>
                <a:latin typeface="arial" panose="020B0604020202020204" pitchFamily="34" charset="0"/>
              </a:rPr>
              <a:t> by the public or the members of an institution.</a:t>
            </a:r>
          </a:p>
          <a:p>
            <a:pPr algn="just"/>
            <a:r>
              <a:rPr lang="en-GB" sz="2400" b="0" i="0" dirty="0">
                <a:solidFill>
                  <a:srgbClr val="202124"/>
                </a:solidFill>
                <a:effectLst/>
                <a:highlight>
                  <a:srgbClr val="FFFFFF"/>
                </a:highlight>
                <a:latin typeface="arial" panose="020B0604020202020204" pitchFamily="34" charset="0"/>
              </a:rPr>
              <a:t>"a university library“</a:t>
            </a:r>
          </a:p>
          <a:p>
            <a:pPr algn="just"/>
            <a:endParaRPr lang="en-GB" sz="2400" dirty="0">
              <a:solidFill>
                <a:srgbClr val="202124"/>
              </a:solidFill>
              <a:highlight>
                <a:srgbClr val="FFFFFF"/>
              </a:highlight>
              <a:latin typeface="arial" panose="020B0604020202020204" pitchFamily="34" charset="0"/>
            </a:endParaRPr>
          </a:p>
          <a:p>
            <a:pPr algn="just"/>
            <a:endParaRPr lang="en-GB" sz="2400" b="0" i="0" dirty="0">
              <a:solidFill>
                <a:srgbClr val="202124"/>
              </a:solidFill>
              <a:effectLst/>
              <a:highlight>
                <a:srgbClr val="FFFFFF"/>
              </a:highlight>
              <a:latin typeface="arial" panose="020B0604020202020204" pitchFamily="34" charset="0"/>
            </a:endParaRPr>
          </a:p>
          <a:p>
            <a:pPr algn="just"/>
            <a:endParaRPr lang="en-GB" sz="2400" b="0" i="0" dirty="0">
              <a:solidFill>
                <a:srgbClr val="202124"/>
              </a:solidFill>
              <a:effectLst/>
              <a:highlight>
                <a:srgbClr val="FFFFFF"/>
              </a:highlight>
              <a:latin typeface="arial" panose="020B0604020202020204" pitchFamily="34" charset="0"/>
            </a:endParaRPr>
          </a:p>
          <a:p>
            <a:pPr algn="just">
              <a:buFont typeface="Arial" panose="020B0604020202020204" pitchFamily="34" charset="0"/>
              <a:buChar char="•"/>
            </a:pPr>
            <a:r>
              <a:rPr lang="en-GB" sz="2400" b="0" i="0" dirty="0">
                <a:solidFill>
                  <a:srgbClr val="202124"/>
                </a:solidFill>
                <a:effectLst/>
                <a:highlight>
                  <a:srgbClr val="FFFFFF"/>
                </a:highlight>
                <a:latin typeface="arial" panose="020B0604020202020204" pitchFamily="34" charset="0"/>
              </a:rPr>
              <a:t>      A collection of books and periodicals held in a library.</a:t>
            </a:r>
          </a:p>
          <a:p>
            <a:pPr algn="just">
              <a:buFont typeface="Arial" panose="020B0604020202020204" pitchFamily="34" charset="0"/>
              <a:buChar char="•"/>
            </a:pPr>
            <a:endParaRPr lang="en-GB" sz="2400" dirty="0">
              <a:solidFill>
                <a:srgbClr val="202124"/>
              </a:solidFill>
              <a:highlight>
                <a:srgbClr val="FFFFFF"/>
              </a:highlight>
              <a:latin typeface="arial" panose="020B0604020202020204" pitchFamily="34" charset="0"/>
            </a:endParaRPr>
          </a:p>
          <a:p>
            <a:pPr algn="just">
              <a:buFont typeface="Arial" panose="020B0604020202020204" pitchFamily="34" charset="0"/>
              <a:buChar char="•"/>
            </a:pPr>
            <a:endParaRPr lang="en-GB" sz="2400" b="0" i="0" dirty="0">
              <a:solidFill>
                <a:srgbClr val="202124"/>
              </a:solidFill>
              <a:effectLst/>
              <a:highlight>
                <a:srgbClr val="FFFFFF"/>
              </a:highlight>
              <a:latin typeface="arial" panose="020B0604020202020204" pitchFamily="34" charset="0"/>
            </a:endParaRPr>
          </a:p>
          <a:p>
            <a:pPr algn="just">
              <a:buFont typeface="Arial" panose="020B0604020202020204" pitchFamily="34" charset="0"/>
              <a:buChar char="•"/>
            </a:pPr>
            <a:endParaRPr lang="en-GB" sz="2400" b="0" i="0" dirty="0">
              <a:solidFill>
                <a:srgbClr val="202124"/>
              </a:solidFill>
              <a:effectLst/>
              <a:highlight>
                <a:srgbClr val="FFFFFF"/>
              </a:highlight>
              <a:latin typeface="arial" panose="020B0604020202020204" pitchFamily="34" charset="0"/>
            </a:endParaRPr>
          </a:p>
          <a:p>
            <a:pPr algn="just">
              <a:buFont typeface="Arial" panose="020B0604020202020204" pitchFamily="34" charset="0"/>
              <a:buChar char="•"/>
            </a:pPr>
            <a:r>
              <a:rPr lang="en-GB" sz="2400" b="0" i="0" dirty="0">
                <a:solidFill>
                  <a:srgbClr val="202124"/>
                </a:solidFill>
                <a:effectLst/>
                <a:highlight>
                  <a:srgbClr val="FFFFFF"/>
                </a:highlight>
                <a:latin typeface="arial" panose="020B0604020202020204" pitchFamily="34" charset="0"/>
              </a:rPr>
              <a:t>       A room in a private house where books are kept.</a:t>
            </a:r>
          </a:p>
          <a:p>
            <a:pPr defTabSz="914400">
              <a:lnSpc>
                <a:spcPct val="90000"/>
              </a:lnSpc>
              <a:spcBef>
                <a:spcPct val="0"/>
              </a:spcBef>
              <a:spcAft>
                <a:spcPts val="600"/>
              </a:spcAft>
            </a:pPr>
            <a:endParaRPr lang="en-US" sz="6600" cap="all" dirty="0">
              <a:latin typeface="+mj-lt"/>
              <a:ea typeface="+mj-ea"/>
              <a:cs typeface="+mj-cs"/>
            </a:endParaRPr>
          </a:p>
          <a:p>
            <a:pPr defTabSz="914400">
              <a:lnSpc>
                <a:spcPct val="90000"/>
              </a:lnSpc>
              <a:spcBef>
                <a:spcPct val="0"/>
              </a:spcBef>
              <a:spcAft>
                <a:spcPts val="600"/>
              </a:spcAft>
            </a:pPr>
            <a:endParaRPr lang="en-US" sz="6600" cap="all" dirty="0">
              <a:latin typeface="+mj-lt"/>
              <a:ea typeface="+mj-ea"/>
              <a:cs typeface="+mj-cs"/>
            </a:endParaRPr>
          </a:p>
        </p:txBody>
      </p:sp>
      <p:pic>
        <p:nvPicPr>
          <p:cNvPr id="4" name="Picture 3" descr="A group of people in a room&#10;&#10;Description automatically generated">
            <a:extLst>
              <a:ext uri="{FF2B5EF4-FFF2-40B4-BE49-F238E27FC236}">
                <a16:creationId xmlns:a16="http://schemas.microsoft.com/office/drawing/2014/main" id="{7CF0467C-A092-0A9A-E415-7E30993EC9BE}"/>
              </a:ext>
            </a:extLst>
          </p:cNvPr>
          <p:cNvPicPr>
            <a:picLocks noChangeAspect="1"/>
          </p:cNvPicPr>
          <p:nvPr/>
        </p:nvPicPr>
        <p:blipFill rotWithShape="1">
          <a:blip r:embed="rId2">
            <a:extLst>
              <a:ext uri="{28A0092B-C50C-407E-A947-70E740481C1C}">
                <a14:useLocalDpi xmlns:a14="http://schemas.microsoft.com/office/drawing/2010/main" val="0"/>
              </a:ext>
            </a:extLst>
          </a:blip>
          <a:srcRect l="16314" r="21672" b="1"/>
          <a:stretch/>
        </p:blipFill>
        <p:spPr>
          <a:xfrm>
            <a:off x="9343822" y="10"/>
            <a:ext cx="8944178" cy="11429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665837099"/>
      </p:ext>
    </p:extLst>
  </p:cSld>
  <p:clrMapOvr>
    <a:masterClrMapping/>
  </p:clrMapOvr>
  <p:transition spd="slow" advClick="0" advTm="3000">
    <p:cove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A8CCCB6D-5162-4AAE-A5E3-3AC55410D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3428" cy="1143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0BCD8C04-CC7B-40EF-82EB-E9821F79B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5" y="4096"/>
            <a:ext cx="18283428" cy="11430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large circular library with many bookshelves&#10;&#10;Description automatically generated">
            <a:extLst>
              <a:ext uri="{FF2B5EF4-FFF2-40B4-BE49-F238E27FC236}">
                <a16:creationId xmlns:a16="http://schemas.microsoft.com/office/drawing/2014/main" id="{B9F3EE1B-4F3F-EF30-C19D-1B5F6E72C4AE}"/>
              </a:ext>
            </a:extLst>
          </p:cNvPr>
          <p:cNvPicPr>
            <a:picLocks noChangeAspect="1"/>
          </p:cNvPicPr>
          <p:nvPr/>
        </p:nvPicPr>
        <p:blipFill rotWithShape="1">
          <a:blip r:embed="rId3">
            <a:alphaModFix amt="40000"/>
            <a:extLst>
              <a:ext uri="{28A0092B-C50C-407E-A947-70E740481C1C}">
                <a14:useLocalDpi xmlns:a14="http://schemas.microsoft.com/office/drawing/2010/main" val="0"/>
              </a:ext>
            </a:extLst>
          </a:blip>
          <a:srcRect l="20764" r="16857"/>
          <a:stretch/>
        </p:blipFill>
        <p:spPr>
          <a:xfrm>
            <a:off x="-255" y="10"/>
            <a:ext cx="12675475" cy="11429990"/>
          </a:xfrm>
          <a:prstGeom prst="rect">
            <a:avLst/>
          </a:prstGeom>
        </p:spPr>
      </p:pic>
      <p:sp>
        <p:nvSpPr>
          <p:cNvPr id="2" name="TextBox 1">
            <a:extLst>
              <a:ext uri="{FF2B5EF4-FFF2-40B4-BE49-F238E27FC236}">
                <a16:creationId xmlns:a16="http://schemas.microsoft.com/office/drawing/2014/main" id="{324FB9C0-91A0-F8D3-C4B6-099C28C2EF60}"/>
              </a:ext>
            </a:extLst>
          </p:cNvPr>
          <p:cNvSpPr txBox="1"/>
          <p:nvPr/>
        </p:nvSpPr>
        <p:spPr>
          <a:xfrm>
            <a:off x="143684" y="9022080"/>
            <a:ext cx="9929956" cy="2146380"/>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7000" kern="1200" cap="all" dirty="0">
                <a:solidFill>
                  <a:srgbClr val="FFFFFF"/>
                </a:solidFill>
                <a:latin typeface="+mj-lt"/>
                <a:ea typeface="+mj-ea"/>
                <a:cs typeface="+mj-cs"/>
              </a:rPr>
              <a:t>LIBRARY, AI AND BIG DATA</a:t>
            </a:r>
          </a:p>
          <a:p>
            <a:pPr algn="ctr" defTabSz="914400">
              <a:lnSpc>
                <a:spcPct val="90000"/>
              </a:lnSpc>
              <a:spcBef>
                <a:spcPct val="0"/>
              </a:spcBef>
              <a:spcAft>
                <a:spcPts val="600"/>
              </a:spcAft>
            </a:pPr>
            <a:endParaRPr lang="en-US" sz="6600" kern="1200" cap="all" dirty="0">
              <a:solidFill>
                <a:srgbClr val="FFFFFF"/>
              </a:solidFill>
              <a:latin typeface="+mj-lt"/>
              <a:ea typeface="+mj-ea"/>
              <a:cs typeface="+mj-cs"/>
            </a:endParaRPr>
          </a:p>
        </p:txBody>
      </p:sp>
      <p:pic>
        <p:nvPicPr>
          <p:cNvPr id="7" name="Picture 6" descr="A book with a picture of a person's face&#10;&#10;Description automatically generated">
            <a:extLst>
              <a:ext uri="{FF2B5EF4-FFF2-40B4-BE49-F238E27FC236}">
                <a16:creationId xmlns:a16="http://schemas.microsoft.com/office/drawing/2014/main" id="{4B277815-C7AB-23CB-E51D-44090C330F00}"/>
              </a:ext>
            </a:extLst>
          </p:cNvPr>
          <p:cNvPicPr>
            <a:picLocks noChangeAspect="1"/>
          </p:cNvPicPr>
          <p:nvPr/>
        </p:nvPicPr>
        <p:blipFill rotWithShape="1">
          <a:blip r:embed="rId4">
            <a:extLst>
              <a:ext uri="{28A0092B-C50C-407E-A947-70E740481C1C}">
                <a14:useLocalDpi xmlns:a14="http://schemas.microsoft.com/office/drawing/2010/main" val="0"/>
              </a:ext>
            </a:extLst>
          </a:blip>
          <a:srcRect l="32206" r="22995" b="1"/>
          <a:stretch/>
        </p:blipFill>
        <p:spPr>
          <a:xfrm>
            <a:off x="9338995" y="-4096"/>
            <a:ext cx="8944178" cy="11429999"/>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442447063"/>
      </p:ext>
    </p:extLst>
  </p:cSld>
  <p:clrMapOvr>
    <a:masterClrMapping/>
  </p:clrMapOvr>
  <p:transition spd="med" advClick="0" advTm="3000">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val 30"/>
          <p:cNvSpPr/>
          <p:nvPr/>
        </p:nvSpPr>
        <p:spPr bwMode="auto">
          <a:xfrm>
            <a:off x="8691501" y="1569420"/>
            <a:ext cx="1147589" cy="114788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latin typeface="Lato Light"/>
            </a:endParaRPr>
          </a:p>
        </p:txBody>
      </p:sp>
      <p:grpSp>
        <p:nvGrpSpPr>
          <p:cNvPr id="59" name="Group 58"/>
          <p:cNvGrpSpPr/>
          <p:nvPr/>
        </p:nvGrpSpPr>
        <p:grpSpPr>
          <a:xfrm>
            <a:off x="-362092" y="353582"/>
            <a:ext cx="15726299" cy="1559721"/>
            <a:chOff x="1690738" y="483017"/>
            <a:chExt cx="20962938" cy="2079087"/>
          </a:xfrm>
        </p:grpSpPr>
        <p:sp>
          <p:nvSpPr>
            <p:cNvPr id="60" name="TextBox 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id-ID" sz="6602" b="1" dirty="0">
                  <a:solidFill>
                    <a:schemeClr val="tx2"/>
                  </a:solidFill>
                  <a:latin typeface="Lato Regular"/>
                  <a:cs typeface="Lato Regular"/>
                </a:rPr>
                <a:t>O</a:t>
              </a:r>
              <a:r>
                <a:rPr lang="en-GB" sz="6602" b="1" dirty="0">
                  <a:solidFill>
                    <a:schemeClr val="tx2"/>
                  </a:solidFill>
                  <a:latin typeface="Lato Regular"/>
                  <a:cs typeface="Lato Regular"/>
                </a:rPr>
                <a:t>outline</a:t>
              </a:r>
              <a:endParaRPr lang="id-ID" sz="6602" b="1" dirty="0">
                <a:solidFill>
                  <a:schemeClr val="tx2"/>
                </a:solidFill>
                <a:latin typeface="Lato Regular"/>
                <a:cs typeface="Lato Regular"/>
              </a:endParaRPr>
            </a:p>
          </p:txBody>
        </p:sp>
        <p:sp>
          <p:nvSpPr>
            <p:cNvPr id="61" name="Rectangle 60"/>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grpSp>
      <p:sp>
        <p:nvSpPr>
          <p:cNvPr id="36" name="Rectangle 35"/>
          <p:cNvSpPr/>
          <p:nvPr/>
        </p:nvSpPr>
        <p:spPr>
          <a:xfrm>
            <a:off x="9857778" y="5561785"/>
            <a:ext cx="4802499" cy="598321"/>
          </a:xfrm>
          <a:prstGeom prst="rect">
            <a:avLst/>
          </a:prstGeom>
        </p:spPr>
        <p:txBody>
          <a:bodyPr wrap="none" lIns="164607" tIns="82304" rIns="164607" bIns="82304">
            <a:spAutoFit/>
          </a:bodyPr>
          <a:lstStyle/>
          <a:p>
            <a:r>
              <a:rPr lang="en-GB" b="1" dirty="0"/>
              <a:t>Impact Areas of AI in Libraries</a:t>
            </a:r>
            <a:endParaRPr lang="en-GB" dirty="0"/>
          </a:p>
        </p:txBody>
      </p:sp>
      <p:sp>
        <p:nvSpPr>
          <p:cNvPr id="37" name="TextBox 36"/>
          <p:cNvSpPr txBox="1"/>
          <p:nvPr/>
        </p:nvSpPr>
        <p:spPr>
          <a:xfrm>
            <a:off x="9879200" y="5966483"/>
            <a:ext cx="4833081" cy="420772"/>
          </a:xfrm>
          <a:prstGeom prst="rect">
            <a:avLst/>
          </a:prstGeom>
          <a:noFill/>
        </p:spPr>
        <p:txBody>
          <a:bodyPr wrap="square" lIns="164607" tIns="82304" rIns="164607" bIns="82304" rtlCol="0">
            <a:spAutoFit/>
          </a:bodyPr>
          <a:lstStyle/>
          <a:p>
            <a:pPr>
              <a:lnSpc>
                <a:spcPct val="110000"/>
              </a:lnSpc>
            </a:pPr>
            <a:r>
              <a:rPr lang="en-US" sz="1650" dirty="0">
                <a:latin typeface="Lato Light"/>
                <a:cs typeface="Lato Light"/>
              </a:rPr>
              <a:t>Fast delivery</a:t>
            </a:r>
          </a:p>
        </p:txBody>
      </p:sp>
      <p:sp>
        <p:nvSpPr>
          <p:cNvPr id="85" name="Oval 84"/>
          <p:cNvSpPr/>
          <p:nvPr/>
        </p:nvSpPr>
        <p:spPr bwMode="auto">
          <a:xfrm>
            <a:off x="8666612" y="5578247"/>
            <a:ext cx="1147589" cy="114788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latin typeface="Lato Light"/>
            </a:endParaRPr>
          </a:p>
        </p:txBody>
      </p:sp>
      <p:sp>
        <p:nvSpPr>
          <p:cNvPr id="90" name="Oval 89"/>
          <p:cNvSpPr/>
          <p:nvPr/>
        </p:nvSpPr>
        <p:spPr bwMode="auto">
          <a:xfrm>
            <a:off x="8697232" y="2889504"/>
            <a:ext cx="1147589" cy="114788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latin typeface="Lato Light"/>
            </a:endParaRPr>
          </a:p>
        </p:txBody>
      </p:sp>
      <p:sp>
        <p:nvSpPr>
          <p:cNvPr id="93" name="Oval 92"/>
          <p:cNvSpPr/>
          <p:nvPr/>
        </p:nvSpPr>
        <p:spPr bwMode="auto">
          <a:xfrm>
            <a:off x="8697232" y="4226861"/>
            <a:ext cx="1147589" cy="114788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latin typeface="Lato Light"/>
            </a:endParaRPr>
          </a:p>
        </p:txBody>
      </p:sp>
      <p:sp>
        <p:nvSpPr>
          <p:cNvPr id="94" name="Rectangle 93"/>
          <p:cNvSpPr/>
          <p:nvPr/>
        </p:nvSpPr>
        <p:spPr>
          <a:xfrm>
            <a:off x="9902275" y="1564517"/>
            <a:ext cx="1577193" cy="558759"/>
          </a:xfrm>
          <a:prstGeom prst="rect">
            <a:avLst/>
          </a:prstGeom>
        </p:spPr>
        <p:txBody>
          <a:bodyPr wrap="none" lIns="164607" tIns="82304" rIns="164607" bIns="82304">
            <a:spAutoFit/>
          </a:bodyPr>
          <a:lstStyle/>
          <a:p>
            <a:r>
              <a:rPr lang="en-US" sz="2551" b="1" dirty="0">
                <a:solidFill>
                  <a:schemeClr val="tx2"/>
                </a:solidFill>
                <a:latin typeface="Lato Regular"/>
                <a:ea typeface="Open Sans Light" panose="020B0306030504020204" pitchFamily="34" charset="0"/>
                <a:cs typeface="Lato Regular"/>
              </a:rPr>
              <a:t>Libraries</a:t>
            </a:r>
          </a:p>
        </p:txBody>
      </p:sp>
      <p:sp>
        <p:nvSpPr>
          <p:cNvPr id="95" name="TextBox 94"/>
          <p:cNvSpPr txBox="1"/>
          <p:nvPr/>
        </p:nvSpPr>
        <p:spPr>
          <a:xfrm>
            <a:off x="9923698" y="1969214"/>
            <a:ext cx="4833081" cy="710852"/>
          </a:xfrm>
          <a:prstGeom prst="rect">
            <a:avLst/>
          </a:prstGeom>
          <a:noFill/>
        </p:spPr>
        <p:txBody>
          <a:bodyPr wrap="square" lIns="164607" tIns="82304" rIns="164607" bIns="82304" rtlCol="0">
            <a:spAutoFit/>
          </a:bodyPr>
          <a:lstStyle/>
          <a:p>
            <a:pPr>
              <a:lnSpc>
                <a:spcPct val="110000"/>
              </a:lnSpc>
            </a:pPr>
            <a:r>
              <a:rPr lang="en-US" sz="1650" dirty="0">
                <a:cs typeface="Lato Light"/>
              </a:rPr>
              <a:t>Collections of ideas, books, periodicals for reference, study, research and safekeeping</a:t>
            </a:r>
          </a:p>
        </p:txBody>
      </p:sp>
      <p:sp>
        <p:nvSpPr>
          <p:cNvPr id="96" name="Rectangle 95"/>
          <p:cNvSpPr/>
          <p:nvPr/>
        </p:nvSpPr>
        <p:spPr>
          <a:xfrm>
            <a:off x="9906984" y="2880334"/>
            <a:ext cx="4055115" cy="598321"/>
          </a:xfrm>
          <a:prstGeom prst="rect">
            <a:avLst/>
          </a:prstGeom>
        </p:spPr>
        <p:txBody>
          <a:bodyPr wrap="none" lIns="164607" tIns="82304" rIns="164607" bIns="82304">
            <a:spAutoFit/>
          </a:bodyPr>
          <a:lstStyle/>
          <a:p>
            <a:r>
              <a:rPr lang="en-US" b="1" dirty="0"/>
              <a:t>Promise of AI in Libraries</a:t>
            </a:r>
            <a:endParaRPr lang="en-US" sz="2551" b="1" dirty="0">
              <a:solidFill>
                <a:schemeClr val="tx2"/>
              </a:solidFill>
              <a:latin typeface="Lato Regular"/>
              <a:ea typeface="Open Sans Light" panose="020B0306030504020204" pitchFamily="34" charset="0"/>
              <a:cs typeface="Lato Regular"/>
            </a:endParaRPr>
          </a:p>
        </p:txBody>
      </p:sp>
      <p:sp>
        <p:nvSpPr>
          <p:cNvPr id="97" name="TextBox 96"/>
          <p:cNvSpPr txBox="1"/>
          <p:nvPr/>
        </p:nvSpPr>
        <p:spPr>
          <a:xfrm>
            <a:off x="9928406" y="3285032"/>
            <a:ext cx="4833081" cy="431545"/>
          </a:xfrm>
          <a:prstGeom prst="rect">
            <a:avLst/>
          </a:prstGeom>
          <a:noFill/>
        </p:spPr>
        <p:txBody>
          <a:bodyPr wrap="square" lIns="164607" tIns="82304" rIns="164607" bIns="82304" rtlCol="0">
            <a:spAutoFit/>
          </a:bodyPr>
          <a:lstStyle/>
          <a:p>
            <a:pPr>
              <a:lnSpc>
                <a:spcPct val="110000"/>
              </a:lnSpc>
            </a:pPr>
            <a:r>
              <a:rPr lang="en-US" sz="1650" dirty="0">
                <a:cs typeface="Lato Light"/>
              </a:rPr>
              <a:t>A new revolutionized approach to ease things</a:t>
            </a:r>
          </a:p>
        </p:txBody>
      </p:sp>
      <p:sp>
        <p:nvSpPr>
          <p:cNvPr id="98" name="Rectangle 97"/>
          <p:cNvSpPr/>
          <p:nvPr/>
        </p:nvSpPr>
        <p:spPr>
          <a:xfrm>
            <a:off x="9918990" y="4186849"/>
            <a:ext cx="3633654" cy="598321"/>
          </a:xfrm>
          <a:prstGeom prst="rect">
            <a:avLst/>
          </a:prstGeom>
        </p:spPr>
        <p:txBody>
          <a:bodyPr wrap="none" lIns="164607" tIns="82304" rIns="164607" bIns="82304">
            <a:spAutoFit/>
          </a:bodyPr>
          <a:lstStyle/>
          <a:p>
            <a:r>
              <a:rPr lang="en-US" b="1" dirty="0"/>
              <a:t>Ethical Considerations</a:t>
            </a:r>
            <a:endParaRPr lang="en-US" dirty="0"/>
          </a:p>
        </p:txBody>
      </p:sp>
      <p:sp>
        <p:nvSpPr>
          <p:cNvPr id="99" name="TextBox 98"/>
          <p:cNvSpPr txBox="1"/>
          <p:nvPr/>
        </p:nvSpPr>
        <p:spPr>
          <a:xfrm>
            <a:off x="9940412" y="4591547"/>
            <a:ext cx="4833081" cy="431545"/>
          </a:xfrm>
          <a:prstGeom prst="rect">
            <a:avLst/>
          </a:prstGeom>
          <a:noFill/>
        </p:spPr>
        <p:txBody>
          <a:bodyPr wrap="square" lIns="164607" tIns="82304" rIns="164607" bIns="82304" rtlCol="0">
            <a:spAutoFit/>
          </a:bodyPr>
          <a:lstStyle/>
          <a:p>
            <a:pPr>
              <a:lnSpc>
                <a:spcPct val="110000"/>
              </a:lnSpc>
            </a:pPr>
            <a:r>
              <a:rPr lang="en-US" sz="1650" dirty="0">
                <a:cs typeface="Lato Light"/>
              </a:rPr>
              <a:t>Code of operations</a:t>
            </a:r>
          </a:p>
        </p:txBody>
      </p:sp>
      <p:sp>
        <p:nvSpPr>
          <p:cNvPr id="25" name="Freeform 36"/>
          <p:cNvSpPr>
            <a:spLocks noChangeArrowheads="1"/>
          </p:cNvSpPr>
          <p:nvPr/>
        </p:nvSpPr>
        <p:spPr bwMode="auto">
          <a:xfrm>
            <a:off x="9039334" y="5886517"/>
            <a:ext cx="409148" cy="532448"/>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26" name="Freeform 46"/>
          <p:cNvSpPr>
            <a:spLocks noChangeArrowheads="1"/>
          </p:cNvSpPr>
          <p:nvPr/>
        </p:nvSpPr>
        <p:spPr bwMode="auto">
          <a:xfrm>
            <a:off x="9004803" y="4511581"/>
            <a:ext cx="537903" cy="512291"/>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27" name="Freeform 127"/>
          <p:cNvSpPr>
            <a:spLocks noChangeArrowheads="1"/>
          </p:cNvSpPr>
          <p:nvPr/>
        </p:nvSpPr>
        <p:spPr bwMode="auto">
          <a:xfrm>
            <a:off x="8971375" y="1889249"/>
            <a:ext cx="621475" cy="500479"/>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sp>
        <p:nvSpPr>
          <p:cNvPr id="30" name="Freeform 75"/>
          <p:cNvSpPr>
            <a:spLocks noChangeArrowheads="1"/>
          </p:cNvSpPr>
          <p:nvPr/>
        </p:nvSpPr>
        <p:spPr bwMode="auto">
          <a:xfrm>
            <a:off x="9023291" y="3262482"/>
            <a:ext cx="497280" cy="400464"/>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107" dirty="0"/>
          </a:p>
        </p:txBody>
      </p:sp>
      <p:grpSp>
        <p:nvGrpSpPr>
          <p:cNvPr id="4" name="Group 3"/>
          <p:cNvGrpSpPr/>
          <p:nvPr/>
        </p:nvGrpSpPr>
        <p:grpSpPr>
          <a:xfrm>
            <a:off x="683592" y="1824748"/>
            <a:ext cx="5935025" cy="6429284"/>
            <a:chOff x="2524195" y="2521528"/>
            <a:chExt cx="8742644" cy="9470716"/>
          </a:xfrm>
        </p:grpSpPr>
        <p:grpSp>
          <p:nvGrpSpPr>
            <p:cNvPr id="34" name="Group 33"/>
            <p:cNvGrpSpPr/>
            <p:nvPr/>
          </p:nvGrpSpPr>
          <p:grpSpPr>
            <a:xfrm>
              <a:off x="3800342" y="10064738"/>
              <a:ext cx="745888" cy="991444"/>
              <a:chOff x="9916767" y="11659096"/>
              <a:chExt cx="1032769" cy="1372771"/>
            </a:xfrm>
          </p:grpSpPr>
          <p:sp>
            <p:nvSpPr>
              <p:cNvPr id="86" name="Freeform 1092"/>
              <p:cNvSpPr>
                <a:spLocks noChangeArrowheads="1"/>
              </p:cNvSpPr>
              <p:nvPr/>
            </p:nvSpPr>
            <p:spPr bwMode="auto">
              <a:xfrm>
                <a:off x="9916767" y="12943702"/>
                <a:ext cx="75568" cy="88165"/>
              </a:xfrm>
              <a:custGeom>
                <a:avLst/>
                <a:gdLst>
                  <a:gd name="T0" fmla="*/ 3 w 26"/>
                  <a:gd name="T1" fmla="*/ 0 h 29"/>
                  <a:gd name="T2" fmla="*/ 3 w 26"/>
                  <a:gd name="T3" fmla="*/ 0 h 29"/>
                  <a:gd name="T4" fmla="*/ 3 w 26"/>
                  <a:gd name="T5" fmla="*/ 25 h 29"/>
                  <a:gd name="T6" fmla="*/ 25 w 26"/>
                  <a:gd name="T7" fmla="*/ 13 h 29"/>
                  <a:gd name="T8" fmla="*/ 3 w 26"/>
                  <a:gd name="T9" fmla="*/ 0 h 29"/>
                </a:gdLst>
                <a:ahLst/>
                <a:cxnLst>
                  <a:cxn ang="0">
                    <a:pos x="T0" y="T1"/>
                  </a:cxn>
                  <a:cxn ang="0">
                    <a:pos x="T2" y="T3"/>
                  </a:cxn>
                  <a:cxn ang="0">
                    <a:pos x="T4" y="T5"/>
                  </a:cxn>
                  <a:cxn ang="0">
                    <a:pos x="T6" y="T7"/>
                  </a:cxn>
                  <a:cxn ang="0">
                    <a:pos x="T8" y="T9"/>
                  </a:cxn>
                </a:cxnLst>
                <a:rect l="0" t="0" r="r" b="b"/>
                <a:pathLst>
                  <a:path w="26" h="29">
                    <a:moveTo>
                      <a:pt x="3" y="0"/>
                    </a:moveTo>
                    <a:lnTo>
                      <a:pt x="3" y="0"/>
                    </a:lnTo>
                    <a:cubicBezTo>
                      <a:pt x="3" y="4"/>
                      <a:pt x="0" y="22"/>
                      <a:pt x="3" y="25"/>
                    </a:cubicBezTo>
                    <a:cubicBezTo>
                      <a:pt x="3" y="28"/>
                      <a:pt x="22" y="13"/>
                      <a:pt x="25" y="13"/>
                    </a:cubicBezTo>
                    <a:cubicBezTo>
                      <a:pt x="22" y="7"/>
                      <a:pt x="13" y="0"/>
                      <a:pt x="3" y="0"/>
                    </a:cubicBez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sp>
            <p:nvSpPr>
              <p:cNvPr id="87" name="Freeform 1093"/>
              <p:cNvSpPr>
                <a:spLocks noChangeArrowheads="1"/>
              </p:cNvSpPr>
              <p:nvPr/>
            </p:nvSpPr>
            <p:spPr bwMode="auto">
              <a:xfrm>
                <a:off x="9967144" y="11759852"/>
                <a:ext cx="692717" cy="944566"/>
              </a:xfrm>
              <a:custGeom>
                <a:avLst/>
                <a:gdLst>
                  <a:gd name="T0" fmla="*/ 12 w 243"/>
                  <a:gd name="T1" fmla="*/ 327 h 331"/>
                  <a:gd name="T2" fmla="*/ 12 w 243"/>
                  <a:gd name="T3" fmla="*/ 327 h 331"/>
                  <a:gd name="T4" fmla="*/ 18 w 243"/>
                  <a:gd name="T5" fmla="*/ 330 h 331"/>
                  <a:gd name="T6" fmla="*/ 242 w 243"/>
                  <a:gd name="T7" fmla="*/ 15 h 331"/>
                  <a:gd name="T8" fmla="*/ 224 w 243"/>
                  <a:gd name="T9" fmla="*/ 0 h 331"/>
                  <a:gd name="T10" fmla="*/ 0 w 243"/>
                  <a:gd name="T11" fmla="*/ 315 h 331"/>
                  <a:gd name="T12" fmla="*/ 9 w 243"/>
                  <a:gd name="T13" fmla="*/ 321 h 331"/>
                  <a:gd name="T14" fmla="*/ 12 w 243"/>
                  <a:gd name="T15" fmla="*/ 327 h 3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31">
                    <a:moveTo>
                      <a:pt x="12" y="327"/>
                    </a:moveTo>
                    <a:lnTo>
                      <a:pt x="12" y="327"/>
                    </a:lnTo>
                    <a:cubicBezTo>
                      <a:pt x="15" y="327"/>
                      <a:pt x="15" y="330"/>
                      <a:pt x="18" y="330"/>
                    </a:cubicBezTo>
                    <a:cubicBezTo>
                      <a:pt x="242" y="15"/>
                      <a:pt x="242" y="15"/>
                      <a:pt x="242" y="15"/>
                    </a:cubicBezTo>
                    <a:cubicBezTo>
                      <a:pt x="224" y="0"/>
                      <a:pt x="224" y="0"/>
                      <a:pt x="224" y="0"/>
                    </a:cubicBezTo>
                    <a:cubicBezTo>
                      <a:pt x="0" y="315"/>
                      <a:pt x="0" y="315"/>
                      <a:pt x="0" y="315"/>
                    </a:cubicBezTo>
                    <a:cubicBezTo>
                      <a:pt x="9" y="321"/>
                      <a:pt x="9" y="321"/>
                      <a:pt x="9" y="321"/>
                    </a:cubicBezTo>
                    <a:lnTo>
                      <a:pt x="12" y="327"/>
                    </a:ln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sp>
            <p:nvSpPr>
              <p:cNvPr id="89" name="Freeform 1094"/>
              <p:cNvSpPr>
                <a:spLocks noChangeArrowheads="1"/>
              </p:cNvSpPr>
              <p:nvPr/>
            </p:nvSpPr>
            <p:spPr bwMode="auto">
              <a:xfrm>
                <a:off x="10080497" y="11848010"/>
                <a:ext cx="705308" cy="944560"/>
              </a:xfrm>
              <a:custGeom>
                <a:avLst/>
                <a:gdLst>
                  <a:gd name="T0" fmla="*/ 6 w 246"/>
                  <a:gd name="T1" fmla="*/ 318 h 331"/>
                  <a:gd name="T2" fmla="*/ 6 w 246"/>
                  <a:gd name="T3" fmla="*/ 318 h 331"/>
                  <a:gd name="T4" fmla="*/ 18 w 246"/>
                  <a:gd name="T5" fmla="*/ 327 h 331"/>
                  <a:gd name="T6" fmla="*/ 21 w 246"/>
                  <a:gd name="T7" fmla="*/ 330 h 331"/>
                  <a:gd name="T8" fmla="*/ 245 w 246"/>
                  <a:gd name="T9" fmla="*/ 12 h 331"/>
                  <a:gd name="T10" fmla="*/ 224 w 246"/>
                  <a:gd name="T11" fmla="*/ 0 h 331"/>
                  <a:gd name="T12" fmla="*/ 0 w 246"/>
                  <a:gd name="T13" fmla="*/ 315 h 331"/>
                  <a:gd name="T14" fmla="*/ 3 w 246"/>
                  <a:gd name="T15" fmla="*/ 315 h 331"/>
                  <a:gd name="T16" fmla="*/ 6 w 246"/>
                  <a:gd name="T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331">
                    <a:moveTo>
                      <a:pt x="6" y="318"/>
                    </a:moveTo>
                    <a:lnTo>
                      <a:pt x="6" y="318"/>
                    </a:lnTo>
                    <a:cubicBezTo>
                      <a:pt x="18" y="327"/>
                      <a:pt x="18" y="327"/>
                      <a:pt x="18" y="327"/>
                    </a:cubicBezTo>
                    <a:cubicBezTo>
                      <a:pt x="18" y="327"/>
                      <a:pt x="18" y="327"/>
                      <a:pt x="21" y="330"/>
                    </a:cubicBezTo>
                    <a:cubicBezTo>
                      <a:pt x="245" y="12"/>
                      <a:pt x="245" y="12"/>
                      <a:pt x="245" y="12"/>
                    </a:cubicBezTo>
                    <a:cubicBezTo>
                      <a:pt x="224" y="0"/>
                      <a:pt x="224" y="0"/>
                      <a:pt x="224" y="0"/>
                    </a:cubicBezTo>
                    <a:cubicBezTo>
                      <a:pt x="0" y="315"/>
                      <a:pt x="0" y="315"/>
                      <a:pt x="0" y="315"/>
                    </a:cubicBezTo>
                    <a:lnTo>
                      <a:pt x="3" y="315"/>
                    </a:lnTo>
                    <a:lnTo>
                      <a:pt x="6" y="318"/>
                    </a:ln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sp>
            <p:nvSpPr>
              <p:cNvPr id="91" name="Freeform 1095"/>
              <p:cNvSpPr>
                <a:spLocks noChangeArrowheads="1"/>
              </p:cNvSpPr>
              <p:nvPr/>
            </p:nvSpPr>
            <p:spPr bwMode="auto">
              <a:xfrm>
                <a:off x="10672451" y="11659096"/>
                <a:ext cx="277085" cy="239294"/>
              </a:xfrm>
              <a:custGeom>
                <a:avLst/>
                <a:gdLst>
                  <a:gd name="T0" fmla="*/ 88 w 95"/>
                  <a:gd name="T1" fmla="*/ 36 h 82"/>
                  <a:gd name="T2" fmla="*/ 88 w 95"/>
                  <a:gd name="T3" fmla="*/ 36 h 82"/>
                  <a:gd name="T4" fmla="*/ 39 w 95"/>
                  <a:gd name="T5" fmla="*/ 2 h 82"/>
                  <a:gd name="T6" fmla="*/ 30 w 95"/>
                  <a:gd name="T7" fmla="*/ 0 h 82"/>
                  <a:gd name="T8" fmla="*/ 21 w 95"/>
                  <a:gd name="T9" fmla="*/ 0 h 82"/>
                  <a:gd name="T10" fmla="*/ 0 w 95"/>
                  <a:gd name="T11" fmla="*/ 27 h 82"/>
                  <a:gd name="T12" fmla="*/ 78 w 95"/>
                  <a:gd name="T13" fmla="*/ 81 h 82"/>
                  <a:gd name="T14" fmla="*/ 94 w 95"/>
                  <a:gd name="T15" fmla="*/ 54 h 82"/>
                  <a:gd name="T16" fmla="*/ 88 w 95"/>
                  <a:gd name="T17" fmla="*/ 3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88" y="36"/>
                    </a:moveTo>
                    <a:lnTo>
                      <a:pt x="88" y="36"/>
                    </a:lnTo>
                    <a:cubicBezTo>
                      <a:pt x="39" y="2"/>
                      <a:pt x="39" y="2"/>
                      <a:pt x="39" y="2"/>
                    </a:cubicBezTo>
                    <a:cubicBezTo>
                      <a:pt x="36" y="0"/>
                      <a:pt x="33" y="0"/>
                      <a:pt x="30" y="0"/>
                    </a:cubicBezTo>
                    <a:cubicBezTo>
                      <a:pt x="27" y="0"/>
                      <a:pt x="24" y="0"/>
                      <a:pt x="21" y="0"/>
                    </a:cubicBezTo>
                    <a:cubicBezTo>
                      <a:pt x="0" y="27"/>
                      <a:pt x="0" y="27"/>
                      <a:pt x="0" y="27"/>
                    </a:cubicBezTo>
                    <a:cubicBezTo>
                      <a:pt x="78" y="81"/>
                      <a:pt x="78" y="81"/>
                      <a:pt x="78" y="81"/>
                    </a:cubicBezTo>
                    <a:cubicBezTo>
                      <a:pt x="94" y="54"/>
                      <a:pt x="94" y="54"/>
                      <a:pt x="94" y="54"/>
                    </a:cubicBezTo>
                    <a:cubicBezTo>
                      <a:pt x="94" y="48"/>
                      <a:pt x="94" y="39"/>
                      <a:pt x="88" y="36"/>
                    </a:cubicBez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sp>
            <p:nvSpPr>
              <p:cNvPr id="104" name="Freeform 1096"/>
              <p:cNvSpPr>
                <a:spLocks noChangeArrowheads="1"/>
              </p:cNvSpPr>
              <p:nvPr/>
            </p:nvSpPr>
            <p:spPr bwMode="auto">
              <a:xfrm>
                <a:off x="10181258" y="11923578"/>
                <a:ext cx="692708" cy="931969"/>
              </a:xfrm>
              <a:custGeom>
                <a:avLst/>
                <a:gdLst>
                  <a:gd name="T0" fmla="*/ 0 w 243"/>
                  <a:gd name="T1" fmla="*/ 315 h 325"/>
                  <a:gd name="T2" fmla="*/ 0 w 243"/>
                  <a:gd name="T3" fmla="*/ 315 h 325"/>
                  <a:gd name="T4" fmla="*/ 6 w 243"/>
                  <a:gd name="T5" fmla="*/ 318 h 325"/>
                  <a:gd name="T6" fmla="*/ 9 w 243"/>
                  <a:gd name="T7" fmla="*/ 318 h 325"/>
                  <a:gd name="T8" fmla="*/ 18 w 243"/>
                  <a:gd name="T9" fmla="*/ 324 h 325"/>
                  <a:gd name="T10" fmla="*/ 242 w 243"/>
                  <a:gd name="T11" fmla="*/ 12 h 325"/>
                  <a:gd name="T12" fmla="*/ 227 w 243"/>
                  <a:gd name="T13" fmla="*/ 0 h 325"/>
                  <a:gd name="T14" fmla="*/ 0 w 243"/>
                  <a:gd name="T15" fmla="*/ 315 h 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25">
                    <a:moveTo>
                      <a:pt x="0" y="315"/>
                    </a:moveTo>
                    <a:lnTo>
                      <a:pt x="0" y="315"/>
                    </a:lnTo>
                    <a:cubicBezTo>
                      <a:pt x="3" y="315"/>
                      <a:pt x="6" y="315"/>
                      <a:pt x="6" y="318"/>
                    </a:cubicBezTo>
                    <a:cubicBezTo>
                      <a:pt x="9" y="318"/>
                      <a:pt x="9" y="318"/>
                      <a:pt x="9" y="318"/>
                    </a:cubicBezTo>
                    <a:cubicBezTo>
                      <a:pt x="18" y="324"/>
                      <a:pt x="18" y="324"/>
                      <a:pt x="18" y="324"/>
                    </a:cubicBezTo>
                    <a:cubicBezTo>
                      <a:pt x="242" y="12"/>
                      <a:pt x="242" y="12"/>
                      <a:pt x="242" y="12"/>
                    </a:cubicBezTo>
                    <a:cubicBezTo>
                      <a:pt x="227" y="0"/>
                      <a:pt x="227" y="0"/>
                      <a:pt x="227" y="0"/>
                    </a:cubicBezTo>
                    <a:lnTo>
                      <a:pt x="0" y="315"/>
                    </a:ln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sp>
            <p:nvSpPr>
              <p:cNvPr id="105" name="Freeform 1097"/>
              <p:cNvSpPr>
                <a:spLocks noChangeArrowheads="1"/>
              </p:cNvSpPr>
              <p:nvPr/>
            </p:nvSpPr>
            <p:spPr bwMode="auto">
              <a:xfrm>
                <a:off x="9941956" y="12729603"/>
                <a:ext cx="239306" cy="239285"/>
              </a:xfrm>
              <a:custGeom>
                <a:avLst/>
                <a:gdLst>
                  <a:gd name="T0" fmla="*/ 78 w 85"/>
                  <a:gd name="T1" fmla="*/ 48 h 83"/>
                  <a:gd name="T2" fmla="*/ 78 w 85"/>
                  <a:gd name="T3" fmla="*/ 48 h 83"/>
                  <a:gd name="T4" fmla="*/ 51 w 85"/>
                  <a:gd name="T5" fmla="*/ 27 h 83"/>
                  <a:gd name="T6" fmla="*/ 42 w 85"/>
                  <a:gd name="T7" fmla="*/ 21 h 83"/>
                  <a:gd name="T8" fmla="*/ 15 w 85"/>
                  <a:gd name="T9" fmla="*/ 3 h 83"/>
                  <a:gd name="T10" fmla="*/ 15 w 85"/>
                  <a:gd name="T11" fmla="*/ 0 h 83"/>
                  <a:gd name="T12" fmla="*/ 12 w 85"/>
                  <a:gd name="T13" fmla="*/ 0 h 83"/>
                  <a:gd name="T14" fmla="*/ 6 w 85"/>
                  <a:gd name="T15" fmla="*/ 15 h 83"/>
                  <a:gd name="T16" fmla="*/ 3 w 85"/>
                  <a:gd name="T17" fmla="*/ 21 h 83"/>
                  <a:gd name="T18" fmla="*/ 0 w 85"/>
                  <a:gd name="T19" fmla="*/ 57 h 83"/>
                  <a:gd name="T20" fmla="*/ 33 w 85"/>
                  <a:gd name="T21" fmla="*/ 82 h 83"/>
                  <a:gd name="T22" fmla="*/ 63 w 85"/>
                  <a:gd name="T23" fmla="*/ 63 h 83"/>
                  <a:gd name="T24" fmla="*/ 69 w 85"/>
                  <a:gd name="T25" fmla="*/ 60 h 83"/>
                  <a:gd name="T26" fmla="*/ 84 w 85"/>
                  <a:gd name="T27" fmla="*/ 51 h 83"/>
                  <a:gd name="T28" fmla="*/ 81 w 85"/>
                  <a:gd name="T29" fmla="*/ 48 h 83"/>
                  <a:gd name="T30" fmla="*/ 78 w 85"/>
                  <a:gd name="T31"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3">
                    <a:moveTo>
                      <a:pt x="78" y="48"/>
                    </a:moveTo>
                    <a:lnTo>
                      <a:pt x="78" y="48"/>
                    </a:lnTo>
                    <a:cubicBezTo>
                      <a:pt x="69" y="45"/>
                      <a:pt x="57" y="36"/>
                      <a:pt x="51" y="27"/>
                    </a:cubicBezTo>
                    <a:cubicBezTo>
                      <a:pt x="42" y="21"/>
                      <a:pt x="42" y="21"/>
                      <a:pt x="42" y="21"/>
                    </a:cubicBezTo>
                    <a:cubicBezTo>
                      <a:pt x="33" y="18"/>
                      <a:pt x="21" y="9"/>
                      <a:pt x="15" y="3"/>
                    </a:cubicBezTo>
                    <a:lnTo>
                      <a:pt x="15" y="0"/>
                    </a:lnTo>
                    <a:cubicBezTo>
                      <a:pt x="12" y="0"/>
                      <a:pt x="12" y="0"/>
                      <a:pt x="12" y="0"/>
                    </a:cubicBezTo>
                    <a:cubicBezTo>
                      <a:pt x="9" y="0"/>
                      <a:pt x="6" y="6"/>
                      <a:pt x="6" y="15"/>
                    </a:cubicBezTo>
                    <a:cubicBezTo>
                      <a:pt x="3" y="21"/>
                      <a:pt x="3" y="21"/>
                      <a:pt x="3" y="21"/>
                    </a:cubicBezTo>
                    <a:cubicBezTo>
                      <a:pt x="0" y="57"/>
                      <a:pt x="0" y="57"/>
                      <a:pt x="0" y="57"/>
                    </a:cubicBezTo>
                    <a:cubicBezTo>
                      <a:pt x="9" y="60"/>
                      <a:pt x="24" y="66"/>
                      <a:pt x="33" y="82"/>
                    </a:cubicBezTo>
                    <a:cubicBezTo>
                      <a:pt x="63" y="63"/>
                      <a:pt x="63" y="63"/>
                      <a:pt x="63" y="63"/>
                    </a:cubicBezTo>
                    <a:cubicBezTo>
                      <a:pt x="69" y="60"/>
                      <a:pt x="69" y="60"/>
                      <a:pt x="69" y="60"/>
                    </a:cubicBezTo>
                    <a:cubicBezTo>
                      <a:pt x="78" y="57"/>
                      <a:pt x="81" y="54"/>
                      <a:pt x="84" y="51"/>
                    </a:cubicBezTo>
                    <a:cubicBezTo>
                      <a:pt x="81" y="48"/>
                      <a:pt x="81" y="48"/>
                      <a:pt x="81" y="48"/>
                    </a:cubicBezTo>
                    <a:cubicBezTo>
                      <a:pt x="81" y="48"/>
                      <a:pt x="81" y="48"/>
                      <a:pt x="78" y="48"/>
                    </a:cubicBezTo>
                  </a:path>
                </a:pathLst>
              </a:custGeom>
              <a:solidFill>
                <a:srgbClr val="FCB41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82875" tIns="91438" rIns="182875" bIns="91438" anchor="ctr"/>
              <a:lstStyle/>
              <a:p>
                <a:endParaRPr lang="en-US" sz="2107" dirty="0"/>
              </a:p>
            </p:txBody>
          </p:sp>
        </p:grpSp>
        <p:grpSp>
          <p:nvGrpSpPr>
            <p:cNvPr id="38" name="Group 37"/>
            <p:cNvGrpSpPr/>
            <p:nvPr/>
          </p:nvGrpSpPr>
          <p:grpSpPr>
            <a:xfrm rot="19385170">
              <a:off x="3988335" y="6990732"/>
              <a:ext cx="828523" cy="1189633"/>
              <a:chOff x="18561758" y="2385889"/>
              <a:chExt cx="2160750" cy="3102509"/>
            </a:xfrm>
          </p:grpSpPr>
          <p:sp>
            <p:nvSpPr>
              <p:cNvPr id="55" name="Freeform 277"/>
              <p:cNvSpPr>
                <a:spLocks/>
              </p:cNvSpPr>
              <p:nvPr/>
            </p:nvSpPr>
            <p:spPr bwMode="auto">
              <a:xfrm>
                <a:off x="18561758" y="2385889"/>
                <a:ext cx="2160750" cy="3102509"/>
              </a:xfrm>
              <a:custGeom>
                <a:avLst/>
                <a:gdLst>
                  <a:gd name="T0" fmla="*/ 0 w 366"/>
                  <a:gd name="T1" fmla="*/ 494 h 527"/>
                  <a:gd name="T2" fmla="*/ 34 w 366"/>
                  <a:gd name="T3" fmla="*/ 527 h 527"/>
                  <a:gd name="T4" fmla="*/ 333 w 366"/>
                  <a:gd name="T5" fmla="*/ 527 h 527"/>
                  <a:gd name="T6" fmla="*/ 366 w 366"/>
                  <a:gd name="T7" fmla="*/ 494 h 527"/>
                  <a:gd name="T8" fmla="*/ 366 w 366"/>
                  <a:gd name="T9" fmla="*/ 34 h 527"/>
                  <a:gd name="T10" fmla="*/ 333 w 366"/>
                  <a:gd name="T11" fmla="*/ 0 h 527"/>
                  <a:gd name="T12" fmla="*/ 34 w 366"/>
                  <a:gd name="T13" fmla="*/ 0 h 527"/>
                  <a:gd name="T14" fmla="*/ 0 w 366"/>
                  <a:gd name="T15" fmla="*/ 34 h 527"/>
                  <a:gd name="T16" fmla="*/ 0 w 366"/>
                  <a:gd name="T17" fmla="*/ 49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527">
                    <a:moveTo>
                      <a:pt x="0" y="494"/>
                    </a:moveTo>
                    <a:cubicBezTo>
                      <a:pt x="0" y="512"/>
                      <a:pt x="15" y="527"/>
                      <a:pt x="34" y="527"/>
                    </a:cubicBezTo>
                    <a:cubicBezTo>
                      <a:pt x="333" y="527"/>
                      <a:pt x="333" y="527"/>
                      <a:pt x="333" y="527"/>
                    </a:cubicBezTo>
                    <a:cubicBezTo>
                      <a:pt x="351" y="527"/>
                      <a:pt x="366" y="512"/>
                      <a:pt x="366" y="494"/>
                    </a:cubicBezTo>
                    <a:cubicBezTo>
                      <a:pt x="366" y="34"/>
                      <a:pt x="366" y="34"/>
                      <a:pt x="366" y="34"/>
                    </a:cubicBezTo>
                    <a:cubicBezTo>
                      <a:pt x="366" y="15"/>
                      <a:pt x="351" y="0"/>
                      <a:pt x="333" y="0"/>
                    </a:cubicBezTo>
                    <a:cubicBezTo>
                      <a:pt x="34" y="0"/>
                      <a:pt x="34" y="0"/>
                      <a:pt x="34" y="0"/>
                    </a:cubicBezTo>
                    <a:cubicBezTo>
                      <a:pt x="15" y="0"/>
                      <a:pt x="0" y="15"/>
                      <a:pt x="0" y="34"/>
                    </a:cubicBezTo>
                    <a:lnTo>
                      <a:pt x="0" y="494"/>
                    </a:lnTo>
                    <a:close/>
                  </a:path>
                </a:pathLst>
              </a:custGeom>
              <a:solidFill>
                <a:srgbClr val="2D353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6" name="Rectangle 278"/>
              <p:cNvSpPr>
                <a:spLocks noChangeArrowheads="1"/>
              </p:cNvSpPr>
              <p:nvPr/>
            </p:nvSpPr>
            <p:spPr bwMode="auto">
              <a:xfrm>
                <a:off x="18721666" y="2532620"/>
                <a:ext cx="1842254" cy="2720479"/>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7" name="Freeform 281"/>
              <p:cNvSpPr>
                <a:spLocks/>
              </p:cNvSpPr>
              <p:nvPr/>
            </p:nvSpPr>
            <p:spPr bwMode="auto">
              <a:xfrm>
                <a:off x="18815497" y="3457953"/>
                <a:ext cx="1671773" cy="1718475"/>
              </a:xfrm>
              <a:custGeom>
                <a:avLst/>
                <a:gdLst>
                  <a:gd name="T0" fmla="*/ 278 w 283"/>
                  <a:gd name="T1" fmla="*/ 292 h 292"/>
                  <a:gd name="T2" fmla="*/ 5 w 283"/>
                  <a:gd name="T3" fmla="*/ 292 h 292"/>
                  <a:gd name="T4" fmla="*/ 0 w 283"/>
                  <a:gd name="T5" fmla="*/ 287 h 292"/>
                  <a:gd name="T6" fmla="*/ 5 w 283"/>
                  <a:gd name="T7" fmla="*/ 283 h 292"/>
                  <a:gd name="T8" fmla="*/ 274 w 283"/>
                  <a:gd name="T9" fmla="*/ 283 h 292"/>
                  <a:gd name="T10" fmla="*/ 274 w 283"/>
                  <a:gd name="T11" fmla="*/ 5 h 292"/>
                  <a:gd name="T12" fmla="*/ 278 w 283"/>
                  <a:gd name="T13" fmla="*/ 0 h 292"/>
                  <a:gd name="T14" fmla="*/ 283 w 283"/>
                  <a:gd name="T15" fmla="*/ 5 h 292"/>
                  <a:gd name="T16" fmla="*/ 283 w 283"/>
                  <a:gd name="T17" fmla="*/ 287 h 292"/>
                  <a:gd name="T18" fmla="*/ 278 w 283"/>
                  <a:gd name="T1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292">
                    <a:moveTo>
                      <a:pt x="278" y="292"/>
                    </a:moveTo>
                    <a:cubicBezTo>
                      <a:pt x="5" y="292"/>
                      <a:pt x="5" y="292"/>
                      <a:pt x="5" y="292"/>
                    </a:cubicBezTo>
                    <a:cubicBezTo>
                      <a:pt x="2" y="292"/>
                      <a:pt x="0" y="290"/>
                      <a:pt x="0" y="287"/>
                    </a:cubicBezTo>
                    <a:cubicBezTo>
                      <a:pt x="0" y="285"/>
                      <a:pt x="2" y="283"/>
                      <a:pt x="5" y="283"/>
                    </a:cubicBezTo>
                    <a:cubicBezTo>
                      <a:pt x="274" y="283"/>
                      <a:pt x="274" y="283"/>
                      <a:pt x="274" y="283"/>
                    </a:cubicBezTo>
                    <a:cubicBezTo>
                      <a:pt x="274" y="5"/>
                      <a:pt x="274" y="5"/>
                      <a:pt x="274" y="5"/>
                    </a:cubicBezTo>
                    <a:cubicBezTo>
                      <a:pt x="274" y="2"/>
                      <a:pt x="276" y="0"/>
                      <a:pt x="278" y="0"/>
                    </a:cubicBezTo>
                    <a:cubicBezTo>
                      <a:pt x="281" y="0"/>
                      <a:pt x="283" y="2"/>
                      <a:pt x="283" y="5"/>
                    </a:cubicBezTo>
                    <a:cubicBezTo>
                      <a:pt x="283" y="287"/>
                      <a:pt x="283" y="287"/>
                      <a:pt x="283" y="287"/>
                    </a:cubicBezTo>
                    <a:cubicBezTo>
                      <a:pt x="283" y="290"/>
                      <a:pt x="281" y="292"/>
                      <a:pt x="278" y="292"/>
                    </a:cubicBezTo>
                    <a:close/>
                  </a:path>
                </a:pathLst>
              </a:custGeom>
              <a:solidFill>
                <a:srgbClr val="BCBCB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8" name="Freeform 282"/>
              <p:cNvSpPr>
                <a:spLocks/>
              </p:cNvSpPr>
              <p:nvPr/>
            </p:nvSpPr>
            <p:spPr bwMode="auto">
              <a:xfrm>
                <a:off x="18857787" y="282211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0" y="12"/>
                      <a:pt x="237" y="12"/>
                    </a:cubicBezTo>
                    <a:cubicBezTo>
                      <a:pt x="6" y="12"/>
                      <a:pt x="6" y="12"/>
                      <a:pt x="6" y="12"/>
                    </a:cubicBezTo>
                    <a:cubicBezTo>
                      <a:pt x="2" y="12"/>
                      <a:pt x="0" y="10"/>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3" name="Freeform 283"/>
              <p:cNvSpPr>
                <a:spLocks/>
              </p:cNvSpPr>
              <p:nvPr/>
            </p:nvSpPr>
            <p:spPr bwMode="auto">
              <a:xfrm>
                <a:off x="18851179" y="2939767"/>
                <a:ext cx="796900" cy="70061"/>
              </a:xfrm>
              <a:custGeom>
                <a:avLst/>
                <a:gdLst>
                  <a:gd name="T0" fmla="*/ 129 w 135"/>
                  <a:gd name="T1" fmla="*/ 0 h 12"/>
                  <a:gd name="T2" fmla="*/ 6 w 135"/>
                  <a:gd name="T3" fmla="*/ 0 h 12"/>
                  <a:gd name="T4" fmla="*/ 0 w 135"/>
                  <a:gd name="T5" fmla="*/ 6 h 12"/>
                  <a:gd name="T6" fmla="*/ 6 w 135"/>
                  <a:gd name="T7" fmla="*/ 12 h 12"/>
                  <a:gd name="T8" fmla="*/ 129 w 135"/>
                  <a:gd name="T9" fmla="*/ 12 h 12"/>
                  <a:gd name="T10" fmla="*/ 135 w 135"/>
                  <a:gd name="T11" fmla="*/ 6 h 12"/>
                  <a:gd name="T12" fmla="*/ 129 w 13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5" h="12">
                    <a:moveTo>
                      <a:pt x="129" y="0"/>
                    </a:moveTo>
                    <a:cubicBezTo>
                      <a:pt x="6" y="0"/>
                      <a:pt x="6" y="0"/>
                      <a:pt x="6" y="0"/>
                    </a:cubicBezTo>
                    <a:cubicBezTo>
                      <a:pt x="3" y="0"/>
                      <a:pt x="0" y="3"/>
                      <a:pt x="0" y="6"/>
                    </a:cubicBezTo>
                    <a:cubicBezTo>
                      <a:pt x="0" y="9"/>
                      <a:pt x="3" y="12"/>
                      <a:pt x="6" y="12"/>
                    </a:cubicBezTo>
                    <a:cubicBezTo>
                      <a:pt x="129" y="12"/>
                      <a:pt x="129" y="12"/>
                      <a:pt x="129" y="12"/>
                    </a:cubicBezTo>
                    <a:cubicBezTo>
                      <a:pt x="132" y="12"/>
                      <a:pt x="135" y="9"/>
                      <a:pt x="135" y="6"/>
                    </a:cubicBezTo>
                    <a:cubicBezTo>
                      <a:pt x="135" y="3"/>
                      <a:pt x="132" y="0"/>
                      <a:pt x="129"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4" name="Freeform 284"/>
              <p:cNvSpPr>
                <a:spLocks/>
              </p:cNvSpPr>
              <p:nvPr/>
            </p:nvSpPr>
            <p:spPr bwMode="auto">
              <a:xfrm>
                <a:off x="19712836" y="2945054"/>
                <a:ext cx="377966" cy="64773"/>
              </a:xfrm>
              <a:custGeom>
                <a:avLst/>
                <a:gdLst>
                  <a:gd name="T0" fmla="*/ 59 w 64"/>
                  <a:gd name="T1" fmla="*/ 0 h 11"/>
                  <a:gd name="T2" fmla="*/ 6 w 64"/>
                  <a:gd name="T3" fmla="*/ 0 h 11"/>
                  <a:gd name="T4" fmla="*/ 0 w 64"/>
                  <a:gd name="T5" fmla="*/ 5 h 11"/>
                  <a:gd name="T6" fmla="*/ 6 w 64"/>
                  <a:gd name="T7" fmla="*/ 11 h 11"/>
                  <a:gd name="T8" fmla="*/ 59 w 64"/>
                  <a:gd name="T9" fmla="*/ 11 h 11"/>
                  <a:gd name="T10" fmla="*/ 64 w 64"/>
                  <a:gd name="T11" fmla="*/ 5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2"/>
                      <a:pt x="0" y="5"/>
                    </a:cubicBezTo>
                    <a:cubicBezTo>
                      <a:pt x="0" y="8"/>
                      <a:pt x="3" y="11"/>
                      <a:pt x="6" y="11"/>
                    </a:cubicBezTo>
                    <a:cubicBezTo>
                      <a:pt x="59" y="11"/>
                      <a:pt x="59" y="11"/>
                      <a:pt x="59" y="11"/>
                    </a:cubicBezTo>
                    <a:cubicBezTo>
                      <a:pt x="62" y="11"/>
                      <a:pt x="64" y="8"/>
                      <a:pt x="64" y="5"/>
                    </a:cubicBezTo>
                    <a:cubicBezTo>
                      <a:pt x="64" y="2"/>
                      <a:pt x="62" y="0"/>
                      <a:pt x="59"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5" name="Freeform 285"/>
              <p:cNvSpPr>
                <a:spLocks/>
              </p:cNvSpPr>
              <p:nvPr/>
            </p:nvSpPr>
            <p:spPr bwMode="auto">
              <a:xfrm>
                <a:off x="18857787" y="3057417"/>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1" y="12"/>
                      <a:pt x="237" y="12"/>
                    </a:cubicBezTo>
                    <a:cubicBezTo>
                      <a:pt x="6" y="12"/>
                      <a:pt x="6" y="12"/>
                      <a:pt x="6" y="12"/>
                    </a:cubicBezTo>
                    <a:cubicBezTo>
                      <a:pt x="3" y="12"/>
                      <a:pt x="0" y="10"/>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6" name="Freeform 286"/>
              <p:cNvSpPr>
                <a:spLocks/>
              </p:cNvSpPr>
              <p:nvPr/>
            </p:nvSpPr>
            <p:spPr bwMode="auto">
              <a:xfrm>
                <a:off x="19282008" y="3192251"/>
                <a:ext cx="377966" cy="59485"/>
              </a:xfrm>
              <a:custGeom>
                <a:avLst/>
                <a:gdLst>
                  <a:gd name="T0" fmla="*/ 64 w 64"/>
                  <a:gd name="T1" fmla="*/ 5 h 10"/>
                  <a:gd name="T2" fmla="*/ 58 w 64"/>
                  <a:gd name="T3" fmla="*/ 10 h 10"/>
                  <a:gd name="T4" fmla="*/ 6 w 64"/>
                  <a:gd name="T5" fmla="*/ 10 h 10"/>
                  <a:gd name="T6" fmla="*/ 0 w 64"/>
                  <a:gd name="T7" fmla="*/ 5 h 10"/>
                  <a:gd name="T8" fmla="*/ 0 w 64"/>
                  <a:gd name="T9" fmla="*/ 5 h 10"/>
                  <a:gd name="T10" fmla="*/ 6 w 64"/>
                  <a:gd name="T11" fmla="*/ 0 h 10"/>
                  <a:gd name="T12" fmla="*/ 58 w 64"/>
                  <a:gd name="T13" fmla="*/ 0 h 10"/>
                  <a:gd name="T14" fmla="*/ 64 w 64"/>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0">
                    <a:moveTo>
                      <a:pt x="64" y="5"/>
                    </a:moveTo>
                    <a:cubicBezTo>
                      <a:pt x="64" y="8"/>
                      <a:pt x="61" y="10"/>
                      <a:pt x="58" y="10"/>
                    </a:cubicBezTo>
                    <a:cubicBezTo>
                      <a:pt x="6" y="10"/>
                      <a:pt x="6" y="10"/>
                      <a:pt x="6" y="10"/>
                    </a:cubicBezTo>
                    <a:cubicBezTo>
                      <a:pt x="3" y="10"/>
                      <a:pt x="0" y="8"/>
                      <a:pt x="0" y="5"/>
                    </a:cubicBezTo>
                    <a:cubicBezTo>
                      <a:pt x="0" y="5"/>
                      <a:pt x="0" y="5"/>
                      <a:pt x="0" y="5"/>
                    </a:cubicBezTo>
                    <a:cubicBezTo>
                      <a:pt x="0" y="2"/>
                      <a:pt x="3" y="0"/>
                      <a:pt x="6" y="0"/>
                    </a:cubicBezTo>
                    <a:cubicBezTo>
                      <a:pt x="58" y="0"/>
                      <a:pt x="58" y="0"/>
                      <a:pt x="58" y="0"/>
                    </a:cubicBezTo>
                    <a:cubicBezTo>
                      <a:pt x="61" y="0"/>
                      <a:pt x="64" y="2"/>
                      <a:pt x="64" y="5"/>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7" name="Freeform 287"/>
              <p:cNvSpPr>
                <a:spLocks/>
              </p:cNvSpPr>
              <p:nvPr/>
            </p:nvSpPr>
            <p:spPr bwMode="auto">
              <a:xfrm>
                <a:off x="18857787" y="3192251"/>
                <a:ext cx="371358" cy="59485"/>
              </a:xfrm>
              <a:custGeom>
                <a:avLst/>
                <a:gdLst>
                  <a:gd name="T0" fmla="*/ 58 w 63"/>
                  <a:gd name="T1" fmla="*/ 0 h 10"/>
                  <a:gd name="T2" fmla="*/ 5 w 63"/>
                  <a:gd name="T3" fmla="*/ 0 h 10"/>
                  <a:gd name="T4" fmla="*/ 0 w 63"/>
                  <a:gd name="T5" fmla="*/ 5 h 10"/>
                  <a:gd name="T6" fmla="*/ 5 w 63"/>
                  <a:gd name="T7" fmla="*/ 10 h 10"/>
                  <a:gd name="T8" fmla="*/ 58 w 63"/>
                  <a:gd name="T9" fmla="*/ 10 h 10"/>
                  <a:gd name="T10" fmla="*/ 63 w 63"/>
                  <a:gd name="T11" fmla="*/ 5 h 10"/>
                  <a:gd name="T12" fmla="*/ 58 w 6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8" y="0"/>
                    </a:moveTo>
                    <a:cubicBezTo>
                      <a:pt x="5" y="0"/>
                      <a:pt x="5" y="0"/>
                      <a:pt x="5" y="0"/>
                    </a:cubicBezTo>
                    <a:cubicBezTo>
                      <a:pt x="2" y="0"/>
                      <a:pt x="0" y="2"/>
                      <a:pt x="0" y="5"/>
                    </a:cubicBezTo>
                    <a:cubicBezTo>
                      <a:pt x="0" y="8"/>
                      <a:pt x="2" y="10"/>
                      <a:pt x="5" y="10"/>
                    </a:cubicBezTo>
                    <a:cubicBezTo>
                      <a:pt x="58" y="10"/>
                      <a:pt x="58" y="10"/>
                      <a:pt x="58" y="10"/>
                    </a:cubicBezTo>
                    <a:cubicBezTo>
                      <a:pt x="61" y="10"/>
                      <a:pt x="63" y="8"/>
                      <a:pt x="63" y="5"/>
                    </a:cubicBezTo>
                    <a:cubicBezTo>
                      <a:pt x="63" y="2"/>
                      <a:pt x="61" y="0"/>
                      <a:pt x="58"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8" name="Freeform 288"/>
              <p:cNvSpPr>
                <a:spLocks/>
              </p:cNvSpPr>
              <p:nvPr/>
            </p:nvSpPr>
            <p:spPr bwMode="auto">
              <a:xfrm>
                <a:off x="18845893" y="335748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69" name="Freeform 289"/>
              <p:cNvSpPr>
                <a:spLocks/>
              </p:cNvSpPr>
              <p:nvPr/>
            </p:nvSpPr>
            <p:spPr bwMode="auto">
              <a:xfrm>
                <a:off x="18839286" y="3475138"/>
                <a:ext cx="796900" cy="64773"/>
              </a:xfrm>
              <a:custGeom>
                <a:avLst/>
                <a:gdLst>
                  <a:gd name="T0" fmla="*/ 130 w 135"/>
                  <a:gd name="T1" fmla="*/ 0 h 11"/>
                  <a:gd name="T2" fmla="*/ 6 w 135"/>
                  <a:gd name="T3" fmla="*/ 0 h 11"/>
                  <a:gd name="T4" fmla="*/ 0 w 135"/>
                  <a:gd name="T5" fmla="*/ 6 h 11"/>
                  <a:gd name="T6" fmla="*/ 6 w 135"/>
                  <a:gd name="T7" fmla="*/ 11 h 11"/>
                  <a:gd name="T8" fmla="*/ 130 w 135"/>
                  <a:gd name="T9" fmla="*/ 11 h 11"/>
                  <a:gd name="T10" fmla="*/ 135 w 135"/>
                  <a:gd name="T11" fmla="*/ 6 h 11"/>
                  <a:gd name="T12" fmla="*/ 130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30" y="0"/>
                    </a:moveTo>
                    <a:cubicBezTo>
                      <a:pt x="6" y="0"/>
                      <a:pt x="6" y="0"/>
                      <a:pt x="6" y="0"/>
                    </a:cubicBezTo>
                    <a:cubicBezTo>
                      <a:pt x="3" y="0"/>
                      <a:pt x="0" y="2"/>
                      <a:pt x="0" y="6"/>
                    </a:cubicBezTo>
                    <a:cubicBezTo>
                      <a:pt x="0" y="9"/>
                      <a:pt x="3" y="11"/>
                      <a:pt x="6" y="11"/>
                    </a:cubicBezTo>
                    <a:cubicBezTo>
                      <a:pt x="130" y="11"/>
                      <a:pt x="130" y="11"/>
                      <a:pt x="130" y="11"/>
                    </a:cubicBezTo>
                    <a:cubicBezTo>
                      <a:pt x="133" y="11"/>
                      <a:pt x="135" y="9"/>
                      <a:pt x="135" y="6"/>
                    </a:cubicBezTo>
                    <a:cubicBezTo>
                      <a:pt x="135" y="2"/>
                      <a:pt x="133" y="0"/>
                      <a:pt x="130"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0" name="Freeform 290"/>
              <p:cNvSpPr>
                <a:spLocks/>
              </p:cNvSpPr>
              <p:nvPr/>
            </p:nvSpPr>
            <p:spPr bwMode="auto">
              <a:xfrm>
                <a:off x="19707550" y="3475138"/>
                <a:ext cx="371358"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1" name="Freeform 291"/>
              <p:cNvSpPr>
                <a:spLocks/>
              </p:cNvSpPr>
              <p:nvPr/>
            </p:nvSpPr>
            <p:spPr bwMode="auto">
              <a:xfrm>
                <a:off x="18851179" y="3592787"/>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2" name="Freeform 292"/>
              <p:cNvSpPr>
                <a:spLocks/>
              </p:cNvSpPr>
              <p:nvPr/>
            </p:nvSpPr>
            <p:spPr bwMode="auto">
              <a:xfrm>
                <a:off x="19276721" y="3722334"/>
                <a:ext cx="371358" cy="64773"/>
              </a:xfrm>
              <a:custGeom>
                <a:avLst/>
                <a:gdLst>
                  <a:gd name="T0" fmla="*/ 63 w 63"/>
                  <a:gd name="T1" fmla="*/ 6 h 11"/>
                  <a:gd name="T2" fmla="*/ 58 w 63"/>
                  <a:gd name="T3" fmla="*/ 11 h 11"/>
                  <a:gd name="T4" fmla="*/ 5 w 63"/>
                  <a:gd name="T5" fmla="*/ 11 h 11"/>
                  <a:gd name="T6" fmla="*/ 0 w 63"/>
                  <a:gd name="T7" fmla="*/ 6 h 11"/>
                  <a:gd name="T8" fmla="*/ 0 w 63"/>
                  <a:gd name="T9" fmla="*/ 6 h 11"/>
                  <a:gd name="T10" fmla="*/ 5 w 63"/>
                  <a:gd name="T11" fmla="*/ 0 h 11"/>
                  <a:gd name="T12" fmla="*/ 58 w 63"/>
                  <a:gd name="T13" fmla="*/ 0 h 11"/>
                  <a:gd name="T14" fmla="*/ 63 w 63"/>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1">
                    <a:moveTo>
                      <a:pt x="63" y="6"/>
                    </a:moveTo>
                    <a:cubicBezTo>
                      <a:pt x="63" y="9"/>
                      <a:pt x="61" y="11"/>
                      <a:pt x="58" y="11"/>
                    </a:cubicBezTo>
                    <a:cubicBezTo>
                      <a:pt x="5" y="11"/>
                      <a:pt x="5" y="11"/>
                      <a:pt x="5" y="11"/>
                    </a:cubicBezTo>
                    <a:cubicBezTo>
                      <a:pt x="2" y="11"/>
                      <a:pt x="0" y="9"/>
                      <a:pt x="0" y="6"/>
                    </a:cubicBezTo>
                    <a:cubicBezTo>
                      <a:pt x="0" y="6"/>
                      <a:pt x="0" y="6"/>
                      <a:pt x="0" y="6"/>
                    </a:cubicBezTo>
                    <a:cubicBezTo>
                      <a:pt x="0" y="3"/>
                      <a:pt x="2" y="0"/>
                      <a:pt x="5" y="0"/>
                    </a:cubicBezTo>
                    <a:cubicBezTo>
                      <a:pt x="58" y="0"/>
                      <a:pt x="58" y="0"/>
                      <a:pt x="58" y="0"/>
                    </a:cubicBezTo>
                    <a:cubicBezTo>
                      <a:pt x="61" y="0"/>
                      <a:pt x="63" y="3"/>
                      <a:pt x="6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3" name="Freeform 293"/>
              <p:cNvSpPr>
                <a:spLocks/>
              </p:cNvSpPr>
              <p:nvPr/>
            </p:nvSpPr>
            <p:spPr bwMode="auto">
              <a:xfrm>
                <a:off x="18845893" y="3722334"/>
                <a:ext cx="377966" cy="64773"/>
              </a:xfrm>
              <a:custGeom>
                <a:avLst/>
                <a:gdLst>
                  <a:gd name="T0" fmla="*/ 58 w 64"/>
                  <a:gd name="T1" fmla="*/ 0 h 11"/>
                  <a:gd name="T2" fmla="*/ 5 w 64"/>
                  <a:gd name="T3" fmla="*/ 0 h 11"/>
                  <a:gd name="T4" fmla="*/ 0 w 64"/>
                  <a:gd name="T5" fmla="*/ 6 h 11"/>
                  <a:gd name="T6" fmla="*/ 5 w 64"/>
                  <a:gd name="T7" fmla="*/ 11 h 11"/>
                  <a:gd name="T8" fmla="*/ 58 w 64"/>
                  <a:gd name="T9" fmla="*/ 11 h 11"/>
                  <a:gd name="T10" fmla="*/ 64 w 64"/>
                  <a:gd name="T11" fmla="*/ 6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4" y="9"/>
                      <a:pt x="64" y="6"/>
                    </a:cubicBezTo>
                    <a:cubicBezTo>
                      <a:pt x="64" y="3"/>
                      <a:pt x="61" y="0"/>
                      <a:pt x="58"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4" name="Freeform 294"/>
              <p:cNvSpPr>
                <a:spLocks/>
              </p:cNvSpPr>
              <p:nvPr/>
            </p:nvSpPr>
            <p:spPr bwMode="auto">
              <a:xfrm>
                <a:off x="18839286" y="4576284"/>
                <a:ext cx="1435214"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2"/>
                      <a:pt x="2" y="0"/>
                      <a:pt x="6" y="0"/>
                    </a:cubicBezTo>
                    <a:cubicBezTo>
                      <a:pt x="237" y="0"/>
                      <a:pt x="237" y="0"/>
                      <a:pt x="237" y="0"/>
                    </a:cubicBezTo>
                    <a:cubicBezTo>
                      <a:pt x="240" y="0"/>
                      <a:pt x="243" y="2"/>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5" name="Freeform 295"/>
              <p:cNvSpPr>
                <a:spLocks/>
              </p:cNvSpPr>
              <p:nvPr/>
            </p:nvSpPr>
            <p:spPr bwMode="auto">
              <a:xfrm>
                <a:off x="18833999" y="4693934"/>
                <a:ext cx="796900" cy="64773"/>
              </a:xfrm>
              <a:custGeom>
                <a:avLst/>
                <a:gdLst>
                  <a:gd name="T0" fmla="*/ 129 w 135"/>
                  <a:gd name="T1" fmla="*/ 0 h 11"/>
                  <a:gd name="T2" fmla="*/ 6 w 135"/>
                  <a:gd name="T3" fmla="*/ 0 h 11"/>
                  <a:gd name="T4" fmla="*/ 0 w 135"/>
                  <a:gd name="T5" fmla="*/ 5 h 11"/>
                  <a:gd name="T6" fmla="*/ 6 w 135"/>
                  <a:gd name="T7" fmla="*/ 11 h 11"/>
                  <a:gd name="T8" fmla="*/ 129 w 135"/>
                  <a:gd name="T9" fmla="*/ 11 h 11"/>
                  <a:gd name="T10" fmla="*/ 135 w 135"/>
                  <a:gd name="T11" fmla="*/ 5 h 11"/>
                  <a:gd name="T12" fmla="*/ 129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29" y="0"/>
                    </a:moveTo>
                    <a:cubicBezTo>
                      <a:pt x="6" y="0"/>
                      <a:pt x="6" y="0"/>
                      <a:pt x="6" y="0"/>
                    </a:cubicBezTo>
                    <a:cubicBezTo>
                      <a:pt x="2" y="0"/>
                      <a:pt x="0" y="2"/>
                      <a:pt x="0" y="5"/>
                    </a:cubicBezTo>
                    <a:cubicBezTo>
                      <a:pt x="0" y="9"/>
                      <a:pt x="2" y="11"/>
                      <a:pt x="6" y="11"/>
                    </a:cubicBezTo>
                    <a:cubicBezTo>
                      <a:pt x="129" y="11"/>
                      <a:pt x="129" y="11"/>
                      <a:pt x="129" y="11"/>
                    </a:cubicBezTo>
                    <a:cubicBezTo>
                      <a:pt x="132" y="11"/>
                      <a:pt x="135" y="9"/>
                      <a:pt x="135" y="5"/>
                    </a:cubicBezTo>
                    <a:cubicBezTo>
                      <a:pt x="135" y="2"/>
                      <a:pt x="132" y="0"/>
                      <a:pt x="129"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6" name="Freeform 296"/>
              <p:cNvSpPr>
                <a:spLocks/>
              </p:cNvSpPr>
              <p:nvPr/>
            </p:nvSpPr>
            <p:spPr bwMode="auto">
              <a:xfrm>
                <a:off x="19695656" y="4693934"/>
                <a:ext cx="377966" cy="64773"/>
              </a:xfrm>
              <a:custGeom>
                <a:avLst/>
                <a:gdLst>
                  <a:gd name="T0" fmla="*/ 59 w 64"/>
                  <a:gd name="T1" fmla="*/ 0 h 11"/>
                  <a:gd name="T2" fmla="*/ 6 w 64"/>
                  <a:gd name="T3" fmla="*/ 0 h 11"/>
                  <a:gd name="T4" fmla="*/ 0 w 64"/>
                  <a:gd name="T5" fmla="*/ 6 h 11"/>
                  <a:gd name="T6" fmla="*/ 6 w 64"/>
                  <a:gd name="T7" fmla="*/ 11 h 11"/>
                  <a:gd name="T8" fmla="*/ 59 w 64"/>
                  <a:gd name="T9" fmla="*/ 11 h 11"/>
                  <a:gd name="T10" fmla="*/ 64 w 64"/>
                  <a:gd name="T11" fmla="*/ 6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3"/>
                      <a:pt x="0" y="6"/>
                    </a:cubicBezTo>
                    <a:cubicBezTo>
                      <a:pt x="0" y="9"/>
                      <a:pt x="3" y="11"/>
                      <a:pt x="6" y="11"/>
                    </a:cubicBezTo>
                    <a:cubicBezTo>
                      <a:pt x="59" y="11"/>
                      <a:pt x="59" y="11"/>
                      <a:pt x="59" y="11"/>
                    </a:cubicBezTo>
                    <a:cubicBezTo>
                      <a:pt x="62" y="11"/>
                      <a:pt x="64" y="9"/>
                      <a:pt x="64" y="6"/>
                    </a:cubicBezTo>
                    <a:cubicBezTo>
                      <a:pt x="64" y="3"/>
                      <a:pt x="62" y="0"/>
                      <a:pt x="59"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7" name="Freeform 297"/>
              <p:cNvSpPr>
                <a:spLocks/>
              </p:cNvSpPr>
              <p:nvPr/>
            </p:nvSpPr>
            <p:spPr bwMode="auto">
              <a:xfrm>
                <a:off x="18839286" y="4811583"/>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2"/>
                      <a:pt x="3" y="0"/>
                      <a:pt x="6" y="0"/>
                    </a:cubicBezTo>
                    <a:cubicBezTo>
                      <a:pt x="237" y="0"/>
                      <a:pt x="237" y="0"/>
                      <a:pt x="237" y="0"/>
                    </a:cubicBezTo>
                    <a:cubicBezTo>
                      <a:pt x="241" y="0"/>
                      <a:pt x="243" y="2"/>
                      <a:pt x="243"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8" name="Freeform 298"/>
              <p:cNvSpPr>
                <a:spLocks/>
              </p:cNvSpPr>
              <p:nvPr/>
            </p:nvSpPr>
            <p:spPr bwMode="auto">
              <a:xfrm>
                <a:off x="19264828" y="4941130"/>
                <a:ext cx="377966" cy="64773"/>
              </a:xfrm>
              <a:custGeom>
                <a:avLst/>
                <a:gdLst>
                  <a:gd name="T0" fmla="*/ 64 w 64"/>
                  <a:gd name="T1" fmla="*/ 6 h 11"/>
                  <a:gd name="T2" fmla="*/ 58 w 64"/>
                  <a:gd name="T3" fmla="*/ 11 h 11"/>
                  <a:gd name="T4" fmla="*/ 6 w 64"/>
                  <a:gd name="T5" fmla="*/ 11 h 11"/>
                  <a:gd name="T6" fmla="*/ 0 w 64"/>
                  <a:gd name="T7" fmla="*/ 6 h 11"/>
                  <a:gd name="T8" fmla="*/ 0 w 64"/>
                  <a:gd name="T9" fmla="*/ 6 h 11"/>
                  <a:gd name="T10" fmla="*/ 6 w 64"/>
                  <a:gd name="T11" fmla="*/ 0 h 11"/>
                  <a:gd name="T12" fmla="*/ 58 w 64"/>
                  <a:gd name="T13" fmla="*/ 0 h 11"/>
                  <a:gd name="T14" fmla="*/ 64 w 64"/>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1">
                    <a:moveTo>
                      <a:pt x="64" y="6"/>
                    </a:moveTo>
                    <a:cubicBezTo>
                      <a:pt x="64" y="9"/>
                      <a:pt x="61" y="11"/>
                      <a:pt x="58" y="11"/>
                    </a:cubicBezTo>
                    <a:cubicBezTo>
                      <a:pt x="6" y="11"/>
                      <a:pt x="6" y="11"/>
                      <a:pt x="6" y="11"/>
                    </a:cubicBezTo>
                    <a:cubicBezTo>
                      <a:pt x="3" y="11"/>
                      <a:pt x="0" y="9"/>
                      <a:pt x="0" y="6"/>
                    </a:cubicBezTo>
                    <a:cubicBezTo>
                      <a:pt x="0" y="6"/>
                      <a:pt x="0" y="6"/>
                      <a:pt x="0" y="6"/>
                    </a:cubicBezTo>
                    <a:cubicBezTo>
                      <a:pt x="0" y="3"/>
                      <a:pt x="3" y="0"/>
                      <a:pt x="6" y="0"/>
                    </a:cubicBezTo>
                    <a:cubicBezTo>
                      <a:pt x="58" y="0"/>
                      <a:pt x="58" y="0"/>
                      <a:pt x="58" y="0"/>
                    </a:cubicBezTo>
                    <a:cubicBezTo>
                      <a:pt x="61" y="0"/>
                      <a:pt x="64" y="3"/>
                      <a:pt x="64" y="6"/>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79" name="Freeform 299"/>
              <p:cNvSpPr>
                <a:spLocks/>
              </p:cNvSpPr>
              <p:nvPr/>
            </p:nvSpPr>
            <p:spPr bwMode="auto">
              <a:xfrm>
                <a:off x="18839286" y="4941130"/>
                <a:ext cx="372680"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80" name="Freeform 300"/>
              <p:cNvSpPr>
                <a:spLocks/>
              </p:cNvSpPr>
              <p:nvPr/>
            </p:nvSpPr>
            <p:spPr bwMode="auto">
              <a:xfrm>
                <a:off x="18869681" y="3875675"/>
                <a:ext cx="1392924" cy="606754"/>
              </a:xfrm>
              <a:custGeom>
                <a:avLst/>
                <a:gdLst>
                  <a:gd name="T0" fmla="*/ 5 w 236"/>
                  <a:gd name="T1" fmla="*/ 103 h 103"/>
                  <a:gd name="T2" fmla="*/ 2 w 236"/>
                  <a:gd name="T3" fmla="*/ 102 h 103"/>
                  <a:gd name="T4" fmla="*/ 2 w 236"/>
                  <a:gd name="T5" fmla="*/ 95 h 103"/>
                  <a:gd name="T6" fmla="*/ 63 w 236"/>
                  <a:gd name="T7" fmla="*/ 29 h 103"/>
                  <a:gd name="T8" fmla="*/ 69 w 236"/>
                  <a:gd name="T9" fmla="*/ 28 h 103"/>
                  <a:gd name="T10" fmla="*/ 145 w 236"/>
                  <a:gd name="T11" fmla="*/ 80 h 103"/>
                  <a:gd name="T12" fmla="*/ 228 w 236"/>
                  <a:gd name="T13" fmla="*/ 1 h 103"/>
                  <a:gd name="T14" fmla="*/ 235 w 236"/>
                  <a:gd name="T15" fmla="*/ 2 h 103"/>
                  <a:gd name="T16" fmla="*/ 235 w 236"/>
                  <a:gd name="T17" fmla="*/ 8 h 103"/>
                  <a:gd name="T18" fmla="*/ 148 w 236"/>
                  <a:gd name="T19" fmla="*/ 90 h 103"/>
                  <a:gd name="T20" fmla="*/ 143 w 236"/>
                  <a:gd name="T21" fmla="*/ 90 h 103"/>
                  <a:gd name="T22" fmla="*/ 67 w 236"/>
                  <a:gd name="T23" fmla="*/ 38 h 103"/>
                  <a:gd name="T24" fmla="*/ 8 w 236"/>
                  <a:gd name="T25" fmla="*/ 101 h 103"/>
                  <a:gd name="T26" fmla="*/ 5 w 236"/>
                  <a:gd name="T27"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03">
                    <a:moveTo>
                      <a:pt x="5" y="103"/>
                    </a:moveTo>
                    <a:cubicBezTo>
                      <a:pt x="4" y="103"/>
                      <a:pt x="3" y="102"/>
                      <a:pt x="2" y="102"/>
                    </a:cubicBezTo>
                    <a:cubicBezTo>
                      <a:pt x="0" y="100"/>
                      <a:pt x="0" y="97"/>
                      <a:pt x="2" y="95"/>
                    </a:cubicBezTo>
                    <a:cubicBezTo>
                      <a:pt x="63" y="29"/>
                      <a:pt x="63" y="29"/>
                      <a:pt x="63" y="29"/>
                    </a:cubicBezTo>
                    <a:cubicBezTo>
                      <a:pt x="65" y="27"/>
                      <a:pt x="68" y="27"/>
                      <a:pt x="69" y="28"/>
                    </a:cubicBezTo>
                    <a:cubicBezTo>
                      <a:pt x="145" y="80"/>
                      <a:pt x="145" y="80"/>
                      <a:pt x="145" y="80"/>
                    </a:cubicBezTo>
                    <a:cubicBezTo>
                      <a:pt x="228" y="1"/>
                      <a:pt x="228" y="1"/>
                      <a:pt x="228" y="1"/>
                    </a:cubicBezTo>
                    <a:cubicBezTo>
                      <a:pt x="230" y="0"/>
                      <a:pt x="233" y="0"/>
                      <a:pt x="235" y="2"/>
                    </a:cubicBezTo>
                    <a:cubicBezTo>
                      <a:pt x="236" y="3"/>
                      <a:pt x="236" y="6"/>
                      <a:pt x="235" y="8"/>
                    </a:cubicBezTo>
                    <a:cubicBezTo>
                      <a:pt x="148" y="90"/>
                      <a:pt x="148" y="90"/>
                      <a:pt x="148" y="90"/>
                    </a:cubicBezTo>
                    <a:cubicBezTo>
                      <a:pt x="147" y="91"/>
                      <a:pt x="145" y="91"/>
                      <a:pt x="143" y="90"/>
                    </a:cubicBezTo>
                    <a:cubicBezTo>
                      <a:pt x="67" y="38"/>
                      <a:pt x="67" y="38"/>
                      <a:pt x="67" y="38"/>
                    </a:cubicBezTo>
                    <a:cubicBezTo>
                      <a:pt x="8" y="101"/>
                      <a:pt x="8" y="101"/>
                      <a:pt x="8" y="101"/>
                    </a:cubicBezTo>
                    <a:cubicBezTo>
                      <a:pt x="7" y="102"/>
                      <a:pt x="6" y="103"/>
                      <a:pt x="5" y="103"/>
                    </a:cubicBezTo>
                    <a:close/>
                  </a:path>
                </a:pathLst>
              </a:custGeom>
              <a:solidFill>
                <a:srgbClr val="FF735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81" name="Oval 301"/>
              <p:cNvSpPr>
                <a:spLocks noChangeArrowheads="1"/>
              </p:cNvSpPr>
              <p:nvPr/>
            </p:nvSpPr>
            <p:spPr bwMode="auto">
              <a:xfrm>
                <a:off x="19181569" y="3993325"/>
                <a:ext cx="171803" cy="165238"/>
              </a:xfrm>
              <a:prstGeom prst="ellipse">
                <a:avLst/>
              </a:prstGeom>
              <a:solidFill>
                <a:srgbClr val="FF735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82" name="Oval 302"/>
              <p:cNvSpPr>
                <a:spLocks noChangeArrowheads="1"/>
              </p:cNvSpPr>
              <p:nvPr/>
            </p:nvSpPr>
            <p:spPr bwMode="auto">
              <a:xfrm>
                <a:off x="19659974" y="4276212"/>
                <a:ext cx="171803" cy="163916"/>
              </a:xfrm>
              <a:prstGeom prst="ellipse">
                <a:avLst/>
              </a:prstGeom>
              <a:solidFill>
                <a:srgbClr val="FF735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grpSp>
        <p:grpSp>
          <p:nvGrpSpPr>
            <p:cNvPr id="39" name="Group 38"/>
            <p:cNvGrpSpPr/>
            <p:nvPr/>
          </p:nvGrpSpPr>
          <p:grpSpPr>
            <a:xfrm>
              <a:off x="4445019" y="2521528"/>
              <a:ext cx="1920847" cy="1914930"/>
              <a:chOff x="131763" y="111125"/>
              <a:chExt cx="3802063" cy="3789363"/>
            </a:xfrm>
          </p:grpSpPr>
          <p:sp>
            <p:nvSpPr>
              <p:cNvPr id="47" name="Freeform 5"/>
              <p:cNvSpPr>
                <a:spLocks/>
              </p:cNvSpPr>
              <p:nvPr/>
            </p:nvSpPr>
            <p:spPr bwMode="auto">
              <a:xfrm>
                <a:off x="1874838" y="1930400"/>
                <a:ext cx="447675" cy="460375"/>
              </a:xfrm>
              <a:custGeom>
                <a:avLst/>
                <a:gdLst>
                  <a:gd name="T0" fmla="*/ 11 w 65"/>
                  <a:gd name="T1" fmla="*/ 0 h 67"/>
                  <a:gd name="T2" fmla="*/ 2 w 65"/>
                  <a:gd name="T3" fmla="*/ 8 h 67"/>
                  <a:gd name="T4" fmla="*/ 2 w 65"/>
                  <a:gd name="T5" fmla="*/ 18 h 67"/>
                  <a:gd name="T6" fmla="*/ 52 w 65"/>
                  <a:gd name="T7" fmla="*/ 67 h 67"/>
                  <a:gd name="T8" fmla="*/ 65 w 65"/>
                  <a:gd name="T9" fmla="*/ 54 h 67"/>
                  <a:gd name="T10" fmla="*/ 11 w 65"/>
                  <a:gd name="T11" fmla="*/ 0 h 67"/>
                </a:gdLst>
                <a:ahLst/>
                <a:cxnLst>
                  <a:cxn ang="0">
                    <a:pos x="T0" y="T1"/>
                  </a:cxn>
                  <a:cxn ang="0">
                    <a:pos x="T2" y="T3"/>
                  </a:cxn>
                  <a:cxn ang="0">
                    <a:pos x="T4" y="T5"/>
                  </a:cxn>
                  <a:cxn ang="0">
                    <a:pos x="T6" y="T7"/>
                  </a:cxn>
                  <a:cxn ang="0">
                    <a:pos x="T8" y="T9"/>
                  </a:cxn>
                  <a:cxn ang="0">
                    <a:pos x="T10" y="T11"/>
                  </a:cxn>
                </a:cxnLst>
                <a:rect l="0" t="0" r="r" b="b"/>
                <a:pathLst>
                  <a:path w="65" h="67">
                    <a:moveTo>
                      <a:pt x="11" y="0"/>
                    </a:moveTo>
                    <a:cubicBezTo>
                      <a:pt x="2" y="8"/>
                      <a:pt x="2" y="8"/>
                      <a:pt x="2" y="8"/>
                    </a:cubicBezTo>
                    <a:cubicBezTo>
                      <a:pt x="0" y="11"/>
                      <a:pt x="0" y="15"/>
                      <a:pt x="2" y="18"/>
                    </a:cubicBezTo>
                    <a:cubicBezTo>
                      <a:pt x="52" y="67"/>
                      <a:pt x="52" y="67"/>
                      <a:pt x="52" y="67"/>
                    </a:cubicBezTo>
                    <a:cubicBezTo>
                      <a:pt x="65" y="54"/>
                      <a:pt x="65" y="54"/>
                      <a:pt x="65" y="54"/>
                    </a:cubicBezTo>
                    <a:lnTo>
                      <a:pt x="11" y="0"/>
                    </a:lnTo>
                    <a:close/>
                  </a:path>
                </a:pathLst>
              </a:custGeom>
              <a:solidFill>
                <a:srgbClr val="FF735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48" name="Freeform 6"/>
              <p:cNvSpPr>
                <a:spLocks/>
              </p:cNvSpPr>
              <p:nvPr/>
            </p:nvSpPr>
            <p:spPr bwMode="auto">
              <a:xfrm>
                <a:off x="2116138" y="2301875"/>
                <a:ext cx="1597025" cy="1598613"/>
              </a:xfrm>
              <a:custGeom>
                <a:avLst/>
                <a:gdLst>
                  <a:gd name="T0" fmla="*/ 17 w 232"/>
                  <a:gd name="T1" fmla="*/ 13 h 232"/>
                  <a:gd name="T2" fmla="*/ 2 w 232"/>
                  <a:gd name="T3" fmla="*/ 28 h 232"/>
                  <a:gd name="T4" fmla="*/ 2 w 232"/>
                  <a:gd name="T5" fmla="*/ 37 h 232"/>
                  <a:gd name="T6" fmla="*/ 194 w 232"/>
                  <a:gd name="T7" fmla="*/ 229 h 232"/>
                  <a:gd name="T8" fmla="*/ 204 w 232"/>
                  <a:gd name="T9" fmla="*/ 229 h 232"/>
                  <a:gd name="T10" fmla="*/ 232 w 232"/>
                  <a:gd name="T11" fmla="*/ 201 h 232"/>
                  <a:gd name="T12" fmla="*/ 38 w 232"/>
                  <a:gd name="T13" fmla="*/ 8 h 232"/>
                  <a:gd name="T14" fmla="*/ 30 w 232"/>
                  <a:gd name="T15" fmla="*/ 0 h 232"/>
                  <a:gd name="T16" fmla="*/ 17 w 232"/>
                  <a:gd name="T17"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32">
                    <a:moveTo>
                      <a:pt x="17" y="13"/>
                    </a:moveTo>
                    <a:cubicBezTo>
                      <a:pt x="2" y="28"/>
                      <a:pt x="2" y="28"/>
                      <a:pt x="2" y="28"/>
                    </a:cubicBezTo>
                    <a:cubicBezTo>
                      <a:pt x="0" y="31"/>
                      <a:pt x="0" y="35"/>
                      <a:pt x="2" y="37"/>
                    </a:cubicBezTo>
                    <a:cubicBezTo>
                      <a:pt x="194" y="229"/>
                      <a:pt x="194" y="229"/>
                      <a:pt x="194" y="229"/>
                    </a:cubicBezTo>
                    <a:cubicBezTo>
                      <a:pt x="197" y="232"/>
                      <a:pt x="201" y="232"/>
                      <a:pt x="204" y="229"/>
                    </a:cubicBezTo>
                    <a:cubicBezTo>
                      <a:pt x="232" y="201"/>
                      <a:pt x="232" y="201"/>
                      <a:pt x="232" y="201"/>
                    </a:cubicBezTo>
                    <a:cubicBezTo>
                      <a:pt x="38" y="8"/>
                      <a:pt x="38" y="8"/>
                      <a:pt x="38" y="8"/>
                    </a:cubicBezTo>
                    <a:cubicBezTo>
                      <a:pt x="30" y="0"/>
                      <a:pt x="30" y="0"/>
                      <a:pt x="30" y="0"/>
                    </a:cubicBezTo>
                    <a:lnTo>
                      <a:pt x="17" y="13"/>
                    </a:lnTo>
                    <a:close/>
                  </a:path>
                </a:pathLst>
              </a:custGeom>
              <a:solidFill>
                <a:srgbClr val="00052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49" name="Freeform 7"/>
              <p:cNvSpPr>
                <a:spLocks/>
              </p:cNvSpPr>
              <p:nvPr/>
            </p:nvSpPr>
            <p:spPr bwMode="auto">
              <a:xfrm>
                <a:off x="1951038" y="1839913"/>
                <a:ext cx="474663" cy="461963"/>
              </a:xfrm>
              <a:custGeom>
                <a:avLst/>
                <a:gdLst>
                  <a:gd name="T0" fmla="*/ 69 w 69"/>
                  <a:gd name="T1" fmla="*/ 52 h 67"/>
                  <a:gd name="T2" fmla="*/ 20 w 69"/>
                  <a:gd name="T3" fmla="*/ 2 h 67"/>
                  <a:gd name="T4" fmla="*/ 10 w 69"/>
                  <a:gd name="T5" fmla="*/ 2 h 67"/>
                  <a:gd name="T6" fmla="*/ 0 w 69"/>
                  <a:gd name="T7" fmla="*/ 13 h 67"/>
                  <a:gd name="T8" fmla="*/ 54 w 69"/>
                  <a:gd name="T9" fmla="*/ 67 h 67"/>
                  <a:gd name="T10" fmla="*/ 69 w 69"/>
                  <a:gd name="T11" fmla="*/ 52 h 67"/>
                </a:gdLst>
                <a:ahLst/>
                <a:cxnLst>
                  <a:cxn ang="0">
                    <a:pos x="T0" y="T1"/>
                  </a:cxn>
                  <a:cxn ang="0">
                    <a:pos x="T2" y="T3"/>
                  </a:cxn>
                  <a:cxn ang="0">
                    <a:pos x="T4" y="T5"/>
                  </a:cxn>
                  <a:cxn ang="0">
                    <a:pos x="T6" y="T7"/>
                  </a:cxn>
                  <a:cxn ang="0">
                    <a:pos x="T8" y="T9"/>
                  </a:cxn>
                  <a:cxn ang="0">
                    <a:pos x="T10" y="T11"/>
                  </a:cxn>
                </a:cxnLst>
                <a:rect l="0" t="0" r="r" b="b"/>
                <a:pathLst>
                  <a:path w="69" h="67">
                    <a:moveTo>
                      <a:pt x="69" y="52"/>
                    </a:moveTo>
                    <a:cubicBezTo>
                      <a:pt x="20" y="2"/>
                      <a:pt x="20" y="2"/>
                      <a:pt x="20" y="2"/>
                    </a:cubicBezTo>
                    <a:cubicBezTo>
                      <a:pt x="17" y="0"/>
                      <a:pt x="13" y="0"/>
                      <a:pt x="10" y="2"/>
                    </a:cubicBezTo>
                    <a:cubicBezTo>
                      <a:pt x="0" y="13"/>
                      <a:pt x="0" y="13"/>
                      <a:pt x="0" y="13"/>
                    </a:cubicBezTo>
                    <a:cubicBezTo>
                      <a:pt x="54" y="67"/>
                      <a:pt x="54" y="67"/>
                      <a:pt x="54" y="67"/>
                    </a:cubicBezTo>
                    <a:lnTo>
                      <a:pt x="69" y="52"/>
                    </a:lnTo>
                    <a:close/>
                  </a:path>
                </a:pathLst>
              </a:custGeom>
              <a:solidFill>
                <a:srgbClr val="FF997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0" name="Freeform 8"/>
              <p:cNvSpPr>
                <a:spLocks/>
              </p:cNvSpPr>
              <p:nvPr/>
            </p:nvSpPr>
            <p:spPr bwMode="auto">
              <a:xfrm>
                <a:off x="2322513" y="2074863"/>
                <a:ext cx="1611313" cy="1611313"/>
              </a:xfrm>
              <a:custGeom>
                <a:avLst/>
                <a:gdLst>
                  <a:gd name="T0" fmla="*/ 30 w 234"/>
                  <a:gd name="T1" fmla="*/ 3 h 234"/>
                  <a:gd name="T2" fmla="*/ 15 w 234"/>
                  <a:gd name="T3" fmla="*/ 18 h 234"/>
                  <a:gd name="T4" fmla="*/ 0 w 234"/>
                  <a:gd name="T5" fmla="*/ 33 h 234"/>
                  <a:gd name="T6" fmla="*/ 8 w 234"/>
                  <a:gd name="T7" fmla="*/ 41 h 234"/>
                  <a:gd name="T8" fmla="*/ 202 w 234"/>
                  <a:gd name="T9" fmla="*/ 234 h 234"/>
                  <a:gd name="T10" fmla="*/ 232 w 234"/>
                  <a:gd name="T11" fmla="*/ 204 h 234"/>
                  <a:gd name="T12" fmla="*/ 232 w 234"/>
                  <a:gd name="T13" fmla="*/ 195 h 234"/>
                  <a:gd name="T14" fmla="*/ 40 w 234"/>
                  <a:gd name="T15" fmla="*/ 3 h 234"/>
                  <a:gd name="T16" fmla="*/ 30 w 234"/>
                  <a:gd name="T17" fmla="*/ 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234">
                    <a:moveTo>
                      <a:pt x="30" y="3"/>
                    </a:moveTo>
                    <a:cubicBezTo>
                      <a:pt x="15" y="18"/>
                      <a:pt x="15" y="18"/>
                      <a:pt x="15" y="18"/>
                    </a:cubicBezTo>
                    <a:cubicBezTo>
                      <a:pt x="0" y="33"/>
                      <a:pt x="0" y="33"/>
                      <a:pt x="0" y="33"/>
                    </a:cubicBezTo>
                    <a:cubicBezTo>
                      <a:pt x="8" y="41"/>
                      <a:pt x="8" y="41"/>
                      <a:pt x="8" y="41"/>
                    </a:cubicBezTo>
                    <a:cubicBezTo>
                      <a:pt x="202" y="234"/>
                      <a:pt x="202" y="234"/>
                      <a:pt x="202" y="234"/>
                    </a:cubicBezTo>
                    <a:cubicBezTo>
                      <a:pt x="232" y="204"/>
                      <a:pt x="232" y="204"/>
                      <a:pt x="232" y="204"/>
                    </a:cubicBezTo>
                    <a:cubicBezTo>
                      <a:pt x="234" y="202"/>
                      <a:pt x="234" y="197"/>
                      <a:pt x="232" y="195"/>
                    </a:cubicBezTo>
                    <a:cubicBezTo>
                      <a:pt x="40" y="3"/>
                      <a:pt x="40" y="3"/>
                      <a:pt x="40" y="3"/>
                    </a:cubicBezTo>
                    <a:cubicBezTo>
                      <a:pt x="37" y="0"/>
                      <a:pt x="33" y="0"/>
                      <a:pt x="30" y="3"/>
                    </a:cubicBezTo>
                    <a:close/>
                  </a:path>
                </a:pathLst>
              </a:custGeom>
              <a:solidFill>
                <a:srgbClr val="33375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1" name="Freeform 9"/>
              <p:cNvSpPr>
                <a:spLocks/>
              </p:cNvSpPr>
              <p:nvPr/>
            </p:nvSpPr>
            <p:spPr bwMode="auto">
              <a:xfrm>
                <a:off x="131763" y="111125"/>
                <a:ext cx="2355850" cy="2355850"/>
              </a:xfrm>
              <a:custGeom>
                <a:avLst/>
                <a:gdLst>
                  <a:gd name="T0" fmla="*/ 281 w 342"/>
                  <a:gd name="T1" fmla="*/ 61 h 342"/>
                  <a:gd name="T2" fmla="*/ 281 w 342"/>
                  <a:gd name="T3" fmla="*/ 282 h 342"/>
                  <a:gd name="T4" fmla="*/ 61 w 342"/>
                  <a:gd name="T5" fmla="*/ 282 h 342"/>
                  <a:gd name="T6" fmla="*/ 61 w 342"/>
                  <a:gd name="T7" fmla="*/ 61 h 342"/>
                  <a:gd name="T8" fmla="*/ 281 w 342"/>
                  <a:gd name="T9" fmla="*/ 61 h 342"/>
                </a:gdLst>
                <a:ahLst/>
                <a:cxnLst>
                  <a:cxn ang="0">
                    <a:pos x="T0" y="T1"/>
                  </a:cxn>
                  <a:cxn ang="0">
                    <a:pos x="T2" y="T3"/>
                  </a:cxn>
                  <a:cxn ang="0">
                    <a:pos x="T4" y="T5"/>
                  </a:cxn>
                  <a:cxn ang="0">
                    <a:pos x="T6" y="T7"/>
                  </a:cxn>
                  <a:cxn ang="0">
                    <a:pos x="T8" y="T9"/>
                  </a:cxn>
                </a:cxnLst>
                <a:rect l="0" t="0" r="r" b="b"/>
                <a:pathLst>
                  <a:path w="342" h="342">
                    <a:moveTo>
                      <a:pt x="281" y="61"/>
                    </a:moveTo>
                    <a:cubicBezTo>
                      <a:pt x="342" y="122"/>
                      <a:pt x="342" y="221"/>
                      <a:pt x="281" y="282"/>
                    </a:cubicBezTo>
                    <a:cubicBezTo>
                      <a:pt x="220" y="342"/>
                      <a:pt x="122" y="342"/>
                      <a:pt x="61" y="282"/>
                    </a:cubicBezTo>
                    <a:cubicBezTo>
                      <a:pt x="0" y="221"/>
                      <a:pt x="0" y="122"/>
                      <a:pt x="61" y="61"/>
                    </a:cubicBezTo>
                    <a:cubicBezTo>
                      <a:pt x="122" y="0"/>
                      <a:pt x="220" y="0"/>
                      <a:pt x="281" y="61"/>
                    </a:cubicBezTo>
                    <a:close/>
                  </a:path>
                </a:pathLst>
              </a:custGeom>
              <a:solidFill>
                <a:srgbClr val="00052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2" name="Freeform 10"/>
              <p:cNvSpPr>
                <a:spLocks/>
              </p:cNvSpPr>
              <p:nvPr/>
            </p:nvSpPr>
            <p:spPr bwMode="auto">
              <a:xfrm>
                <a:off x="393700" y="379413"/>
                <a:ext cx="1831975" cy="1825625"/>
              </a:xfrm>
              <a:custGeom>
                <a:avLst/>
                <a:gdLst>
                  <a:gd name="T0" fmla="*/ 218 w 266"/>
                  <a:gd name="T1" fmla="*/ 47 h 265"/>
                  <a:gd name="T2" fmla="*/ 218 w 266"/>
                  <a:gd name="T3" fmla="*/ 218 h 265"/>
                  <a:gd name="T4" fmla="*/ 48 w 266"/>
                  <a:gd name="T5" fmla="*/ 218 h 265"/>
                  <a:gd name="T6" fmla="*/ 48 w 266"/>
                  <a:gd name="T7" fmla="*/ 47 h 265"/>
                  <a:gd name="T8" fmla="*/ 218 w 266"/>
                  <a:gd name="T9" fmla="*/ 47 h 265"/>
                </a:gdLst>
                <a:ahLst/>
                <a:cxnLst>
                  <a:cxn ang="0">
                    <a:pos x="T0" y="T1"/>
                  </a:cxn>
                  <a:cxn ang="0">
                    <a:pos x="T2" y="T3"/>
                  </a:cxn>
                  <a:cxn ang="0">
                    <a:pos x="T4" y="T5"/>
                  </a:cxn>
                  <a:cxn ang="0">
                    <a:pos x="T6" y="T7"/>
                  </a:cxn>
                  <a:cxn ang="0">
                    <a:pos x="T8" y="T9"/>
                  </a:cxn>
                </a:cxnLst>
                <a:rect l="0" t="0" r="r" b="b"/>
                <a:pathLst>
                  <a:path w="266" h="265">
                    <a:moveTo>
                      <a:pt x="218" y="47"/>
                    </a:moveTo>
                    <a:cubicBezTo>
                      <a:pt x="266" y="94"/>
                      <a:pt x="266" y="171"/>
                      <a:pt x="218" y="218"/>
                    </a:cubicBezTo>
                    <a:cubicBezTo>
                      <a:pt x="171" y="265"/>
                      <a:pt x="95" y="265"/>
                      <a:pt x="48" y="218"/>
                    </a:cubicBezTo>
                    <a:cubicBezTo>
                      <a:pt x="0" y="171"/>
                      <a:pt x="0" y="94"/>
                      <a:pt x="48" y="47"/>
                    </a:cubicBezTo>
                    <a:cubicBezTo>
                      <a:pt x="95" y="0"/>
                      <a:pt x="171" y="0"/>
                      <a:pt x="218" y="47"/>
                    </a:cubicBezTo>
                    <a:close/>
                  </a:path>
                </a:pathLst>
              </a:custGeom>
              <a:solidFill>
                <a:srgbClr val="8FD4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3" name="Freeform 11"/>
              <p:cNvSpPr>
                <a:spLocks/>
              </p:cNvSpPr>
              <p:nvPr/>
            </p:nvSpPr>
            <p:spPr bwMode="auto">
              <a:xfrm>
                <a:off x="558800" y="758825"/>
                <a:ext cx="371475" cy="1033463"/>
              </a:xfrm>
              <a:custGeom>
                <a:avLst/>
                <a:gdLst>
                  <a:gd name="T0" fmla="*/ 51 w 54"/>
                  <a:gd name="T1" fmla="*/ 147 h 150"/>
                  <a:gd name="T2" fmla="*/ 40 w 54"/>
                  <a:gd name="T3" fmla="*/ 147 h 150"/>
                  <a:gd name="T4" fmla="*/ 40 w 54"/>
                  <a:gd name="T5" fmla="*/ 3 h 150"/>
                  <a:gd name="T6" fmla="*/ 51 w 54"/>
                  <a:gd name="T7" fmla="*/ 3 h 150"/>
                  <a:gd name="T8" fmla="*/ 51 w 54"/>
                  <a:gd name="T9" fmla="*/ 14 h 150"/>
                  <a:gd name="T10" fmla="*/ 51 w 54"/>
                  <a:gd name="T11" fmla="*/ 136 h 150"/>
                  <a:gd name="T12" fmla="*/ 51 w 54"/>
                  <a:gd name="T13" fmla="*/ 147 h 150"/>
                </a:gdLst>
                <a:ahLst/>
                <a:cxnLst>
                  <a:cxn ang="0">
                    <a:pos x="T0" y="T1"/>
                  </a:cxn>
                  <a:cxn ang="0">
                    <a:pos x="T2" y="T3"/>
                  </a:cxn>
                  <a:cxn ang="0">
                    <a:pos x="T4" y="T5"/>
                  </a:cxn>
                  <a:cxn ang="0">
                    <a:pos x="T6" y="T7"/>
                  </a:cxn>
                  <a:cxn ang="0">
                    <a:pos x="T8" y="T9"/>
                  </a:cxn>
                  <a:cxn ang="0">
                    <a:pos x="T10" y="T11"/>
                  </a:cxn>
                  <a:cxn ang="0">
                    <a:pos x="T12" y="T13"/>
                  </a:cxn>
                </a:cxnLst>
                <a:rect l="0" t="0" r="r" b="b"/>
                <a:pathLst>
                  <a:path w="54" h="150">
                    <a:moveTo>
                      <a:pt x="51" y="147"/>
                    </a:moveTo>
                    <a:cubicBezTo>
                      <a:pt x="48" y="150"/>
                      <a:pt x="43" y="150"/>
                      <a:pt x="40" y="147"/>
                    </a:cubicBezTo>
                    <a:cubicBezTo>
                      <a:pt x="0" y="107"/>
                      <a:pt x="0" y="43"/>
                      <a:pt x="40" y="3"/>
                    </a:cubicBezTo>
                    <a:cubicBezTo>
                      <a:pt x="43" y="0"/>
                      <a:pt x="48" y="0"/>
                      <a:pt x="51" y="3"/>
                    </a:cubicBezTo>
                    <a:cubicBezTo>
                      <a:pt x="54" y="6"/>
                      <a:pt x="54" y="11"/>
                      <a:pt x="51" y="14"/>
                    </a:cubicBezTo>
                    <a:cubicBezTo>
                      <a:pt x="17" y="47"/>
                      <a:pt x="17" y="102"/>
                      <a:pt x="51" y="136"/>
                    </a:cubicBezTo>
                    <a:cubicBezTo>
                      <a:pt x="54" y="139"/>
                      <a:pt x="54" y="144"/>
                      <a:pt x="51" y="147"/>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54" name="Freeform 12"/>
              <p:cNvSpPr>
                <a:spLocks/>
              </p:cNvSpPr>
              <p:nvPr/>
            </p:nvSpPr>
            <p:spPr bwMode="auto">
              <a:xfrm>
                <a:off x="1041400" y="1819275"/>
                <a:ext cx="412750" cy="165100"/>
              </a:xfrm>
              <a:custGeom>
                <a:avLst/>
                <a:gdLst>
                  <a:gd name="T0" fmla="*/ 58 w 60"/>
                  <a:gd name="T1" fmla="*/ 20 h 24"/>
                  <a:gd name="T2" fmla="*/ 53 w 60"/>
                  <a:gd name="T3" fmla="*/ 22 h 24"/>
                  <a:gd name="T4" fmla="*/ 6 w 60"/>
                  <a:gd name="T5" fmla="*/ 16 h 24"/>
                  <a:gd name="T6" fmla="*/ 2 w 60"/>
                  <a:gd name="T7" fmla="*/ 6 h 24"/>
                  <a:gd name="T8" fmla="*/ 12 w 60"/>
                  <a:gd name="T9" fmla="*/ 1 h 24"/>
                  <a:gd name="T10" fmla="*/ 51 w 60"/>
                  <a:gd name="T11" fmla="*/ 6 h 24"/>
                  <a:gd name="T12" fmla="*/ 60 w 60"/>
                  <a:gd name="T13" fmla="*/ 13 h 24"/>
                  <a:gd name="T14" fmla="*/ 58 w 60"/>
                  <a:gd name="T15" fmla="*/ 2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8" y="20"/>
                    </a:moveTo>
                    <a:cubicBezTo>
                      <a:pt x="57" y="21"/>
                      <a:pt x="55" y="22"/>
                      <a:pt x="53" y="22"/>
                    </a:cubicBezTo>
                    <a:cubicBezTo>
                      <a:pt x="37" y="24"/>
                      <a:pt x="21" y="22"/>
                      <a:pt x="6" y="16"/>
                    </a:cubicBezTo>
                    <a:cubicBezTo>
                      <a:pt x="2" y="15"/>
                      <a:pt x="0" y="10"/>
                      <a:pt x="2" y="6"/>
                    </a:cubicBezTo>
                    <a:cubicBezTo>
                      <a:pt x="3" y="2"/>
                      <a:pt x="8" y="0"/>
                      <a:pt x="12" y="1"/>
                    </a:cubicBezTo>
                    <a:cubicBezTo>
                      <a:pt x="24" y="6"/>
                      <a:pt x="38" y="8"/>
                      <a:pt x="51" y="6"/>
                    </a:cubicBezTo>
                    <a:cubicBezTo>
                      <a:pt x="56" y="6"/>
                      <a:pt x="60" y="9"/>
                      <a:pt x="60" y="13"/>
                    </a:cubicBezTo>
                    <a:cubicBezTo>
                      <a:pt x="60" y="16"/>
                      <a:pt x="59" y="18"/>
                      <a:pt x="58" y="20"/>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grpSp>
        <p:grpSp>
          <p:nvGrpSpPr>
            <p:cNvPr id="127" name="Group 126"/>
            <p:cNvGrpSpPr/>
            <p:nvPr/>
          </p:nvGrpSpPr>
          <p:grpSpPr>
            <a:xfrm>
              <a:off x="2524195" y="3241842"/>
              <a:ext cx="8742644" cy="8750402"/>
              <a:chOff x="2865557" y="4639756"/>
              <a:chExt cx="3987931" cy="3991470"/>
            </a:xfrm>
          </p:grpSpPr>
          <p:grpSp>
            <p:nvGrpSpPr>
              <p:cNvPr id="128" name="Group 127"/>
              <p:cNvGrpSpPr/>
              <p:nvPr/>
            </p:nvGrpSpPr>
            <p:grpSpPr>
              <a:xfrm>
                <a:off x="4008752" y="4901590"/>
                <a:ext cx="2844736" cy="3729636"/>
                <a:chOff x="12795250" y="366713"/>
                <a:chExt cx="2738438" cy="3589337"/>
              </a:xfrm>
            </p:grpSpPr>
            <p:sp>
              <p:nvSpPr>
                <p:cNvPr id="139" name="Freeform 129"/>
                <p:cNvSpPr>
                  <a:spLocks/>
                </p:cNvSpPr>
                <p:nvPr/>
              </p:nvSpPr>
              <p:spPr bwMode="auto">
                <a:xfrm>
                  <a:off x="12795250" y="561975"/>
                  <a:ext cx="2687638" cy="3394075"/>
                </a:xfrm>
                <a:custGeom>
                  <a:avLst/>
                  <a:gdLst>
                    <a:gd name="T0" fmla="*/ 9 w 424"/>
                    <a:gd name="T1" fmla="*/ 0 h 536"/>
                    <a:gd name="T2" fmla="*/ 0 w 424"/>
                    <a:gd name="T3" fmla="*/ 25 h 536"/>
                    <a:gd name="T4" fmla="*/ 0 w 424"/>
                    <a:gd name="T5" fmla="*/ 497 h 536"/>
                    <a:gd name="T6" fmla="*/ 39 w 424"/>
                    <a:gd name="T7" fmla="*/ 536 h 536"/>
                    <a:gd name="T8" fmla="*/ 391 w 424"/>
                    <a:gd name="T9" fmla="*/ 536 h 536"/>
                    <a:gd name="T10" fmla="*/ 424 w 424"/>
                    <a:gd name="T11" fmla="*/ 519 h 536"/>
                    <a:gd name="T12" fmla="*/ 393 w 424"/>
                    <a:gd name="T13" fmla="*/ 534 h 536"/>
                    <a:gd name="T14" fmla="*/ 42 w 424"/>
                    <a:gd name="T15" fmla="*/ 534 h 536"/>
                    <a:gd name="T16" fmla="*/ 2 w 424"/>
                    <a:gd name="T17" fmla="*/ 494 h 536"/>
                    <a:gd name="T18" fmla="*/ 2 w 424"/>
                    <a:gd name="T19" fmla="*/ 22 h 536"/>
                    <a:gd name="T20" fmla="*/ 9 w 424"/>
                    <a:gd name="T21"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0" name="Freeform 130"/>
                <p:cNvSpPr>
                  <a:spLocks/>
                </p:cNvSpPr>
                <p:nvPr/>
              </p:nvSpPr>
              <p:spPr bwMode="auto">
                <a:xfrm>
                  <a:off x="12807950" y="455613"/>
                  <a:ext cx="2725738" cy="3487737"/>
                </a:xfrm>
                <a:custGeom>
                  <a:avLst/>
                  <a:gdLst>
                    <a:gd name="T0" fmla="*/ 430 w 430"/>
                    <a:gd name="T1" fmla="*/ 511 h 551"/>
                    <a:gd name="T2" fmla="*/ 391 w 430"/>
                    <a:gd name="T3" fmla="*/ 551 h 551"/>
                    <a:gd name="T4" fmla="*/ 40 w 430"/>
                    <a:gd name="T5" fmla="*/ 551 h 551"/>
                    <a:gd name="T6" fmla="*/ 0 w 430"/>
                    <a:gd name="T7" fmla="*/ 511 h 551"/>
                    <a:gd name="T8" fmla="*/ 0 w 430"/>
                    <a:gd name="T9" fmla="*/ 39 h 551"/>
                    <a:gd name="T10" fmla="*/ 40 w 430"/>
                    <a:gd name="T11" fmla="*/ 0 h 551"/>
                    <a:gd name="T12" fmla="*/ 391 w 430"/>
                    <a:gd name="T13" fmla="*/ 0 h 551"/>
                    <a:gd name="T14" fmla="*/ 430 w 430"/>
                    <a:gd name="T15" fmla="*/ 39 h 551"/>
                    <a:gd name="T16" fmla="*/ 430 w 430"/>
                    <a:gd name="T17" fmla="*/ 51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41404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1" name="Freeform 131"/>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close/>
                    </a:path>
                  </a:pathLst>
                </a:custGeom>
                <a:solidFill>
                  <a:srgbClr val="1C1C1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2" name="Freeform 132"/>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3" name="Freeform 133"/>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close/>
                    </a:path>
                  </a:pathLst>
                </a:custGeom>
                <a:solidFill>
                  <a:srgbClr val="FFFCF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4" name="Freeform 134"/>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5" name="Rectangle 135"/>
                <p:cNvSpPr>
                  <a:spLocks noChangeArrowheads="1"/>
                </p:cNvSpPr>
                <p:nvPr/>
              </p:nvSpPr>
              <p:spPr bwMode="auto">
                <a:xfrm>
                  <a:off x="14228763" y="3360738"/>
                  <a:ext cx="868363" cy="107950"/>
                </a:xfrm>
                <a:prstGeom prst="rect">
                  <a:avLst/>
                </a:prstGeom>
                <a:solidFill>
                  <a:srgbClr val="EB5055"/>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6" name="Rectangle 136"/>
                <p:cNvSpPr>
                  <a:spLocks noChangeArrowheads="1"/>
                </p:cNvSpPr>
                <p:nvPr/>
              </p:nvSpPr>
              <p:spPr bwMode="auto">
                <a:xfrm>
                  <a:off x="13214350" y="1423988"/>
                  <a:ext cx="1882775" cy="5080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7" name="Rectangle 137"/>
                <p:cNvSpPr>
                  <a:spLocks noChangeArrowheads="1"/>
                </p:cNvSpPr>
                <p:nvPr/>
              </p:nvSpPr>
              <p:spPr bwMode="auto">
                <a:xfrm>
                  <a:off x="13214350" y="1619250"/>
                  <a:ext cx="1882775" cy="5715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8" name="Rectangle 138"/>
                <p:cNvSpPr>
                  <a:spLocks noChangeArrowheads="1"/>
                </p:cNvSpPr>
                <p:nvPr/>
              </p:nvSpPr>
              <p:spPr bwMode="auto">
                <a:xfrm>
                  <a:off x="13214350" y="1822450"/>
                  <a:ext cx="1882775" cy="5080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49" name="Rectangle 139"/>
                <p:cNvSpPr>
                  <a:spLocks noChangeArrowheads="1"/>
                </p:cNvSpPr>
                <p:nvPr/>
              </p:nvSpPr>
              <p:spPr bwMode="auto">
                <a:xfrm>
                  <a:off x="13214350" y="2019300"/>
                  <a:ext cx="1882775" cy="5715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0" name="Rectangle 140"/>
                <p:cNvSpPr>
                  <a:spLocks noChangeArrowheads="1"/>
                </p:cNvSpPr>
                <p:nvPr/>
              </p:nvSpPr>
              <p:spPr bwMode="auto">
                <a:xfrm>
                  <a:off x="13214350" y="2220913"/>
                  <a:ext cx="1882775" cy="5715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1" name="Rectangle 141"/>
                <p:cNvSpPr>
                  <a:spLocks noChangeArrowheads="1"/>
                </p:cNvSpPr>
                <p:nvPr/>
              </p:nvSpPr>
              <p:spPr bwMode="auto">
                <a:xfrm>
                  <a:off x="13214350" y="2424113"/>
                  <a:ext cx="1882775" cy="5080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2" name="Rectangle 142"/>
                <p:cNvSpPr>
                  <a:spLocks noChangeArrowheads="1"/>
                </p:cNvSpPr>
                <p:nvPr/>
              </p:nvSpPr>
              <p:spPr bwMode="auto">
                <a:xfrm>
                  <a:off x="13214350" y="2619375"/>
                  <a:ext cx="1882775" cy="5715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3" name="Rectangle 143"/>
                <p:cNvSpPr>
                  <a:spLocks noChangeArrowheads="1"/>
                </p:cNvSpPr>
                <p:nvPr/>
              </p:nvSpPr>
              <p:spPr bwMode="auto">
                <a:xfrm>
                  <a:off x="13214350" y="2822575"/>
                  <a:ext cx="1882775" cy="5080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4" name="Rectangle 144"/>
                <p:cNvSpPr>
                  <a:spLocks noChangeArrowheads="1"/>
                </p:cNvSpPr>
                <p:nvPr/>
              </p:nvSpPr>
              <p:spPr bwMode="auto">
                <a:xfrm>
                  <a:off x="13214350" y="3025775"/>
                  <a:ext cx="1882775" cy="50800"/>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5" name="Rectangle 145"/>
                <p:cNvSpPr>
                  <a:spLocks noChangeArrowheads="1"/>
                </p:cNvSpPr>
                <p:nvPr/>
              </p:nvSpPr>
              <p:spPr bwMode="auto">
                <a:xfrm>
                  <a:off x="13511213" y="1006475"/>
                  <a:ext cx="1325563" cy="106362"/>
                </a:xfrm>
                <a:prstGeom prst="rect">
                  <a:avLst/>
                </a:prstGeom>
                <a:solidFill>
                  <a:srgbClr val="A7A9A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6" name="Freeform 146"/>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close/>
                    </a:path>
                  </a:pathLst>
                </a:custGeom>
                <a:solidFill>
                  <a:srgbClr val="BCBCB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7" name="Freeform 147"/>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8" name="Freeform 148"/>
                <p:cNvSpPr>
                  <a:spLocks/>
                </p:cNvSpPr>
                <p:nvPr/>
              </p:nvSpPr>
              <p:spPr bwMode="auto">
                <a:xfrm>
                  <a:off x="12915900" y="3214688"/>
                  <a:ext cx="582613" cy="557212"/>
                </a:xfrm>
                <a:custGeom>
                  <a:avLst/>
                  <a:gdLst>
                    <a:gd name="T0" fmla="*/ 351 w 367"/>
                    <a:gd name="T1" fmla="*/ 20 h 351"/>
                    <a:gd name="T2" fmla="*/ 0 w 367"/>
                    <a:gd name="T3" fmla="*/ 0 h 351"/>
                    <a:gd name="T4" fmla="*/ 367 w 367"/>
                    <a:gd name="T5" fmla="*/ 351 h 351"/>
                    <a:gd name="T6" fmla="*/ 351 w 367"/>
                    <a:gd name="T7" fmla="*/ 20 h 351"/>
                  </a:gdLst>
                  <a:ahLst/>
                  <a:cxnLst>
                    <a:cxn ang="0">
                      <a:pos x="T0" y="T1"/>
                    </a:cxn>
                    <a:cxn ang="0">
                      <a:pos x="T2" y="T3"/>
                    </a:cxn>
                    <a:cxn ang="0">
                      <a:pos x="T4" y="T5"/>
                    </a:cxn>
                    <a:cxn ang="0">
                      <a:pos x="T6" y="T7"/>
                    </a:cxn>
                  </a:cxnLst>
                  <a:rect l="0" t="0" r="r" b="b"/>
                  <a:pathLst>
                    <a:path w="367" h="351">
                      <a:moveTo>
                        <a:pt x="351" y="20"/>
                      </a:moveTo>
                      <a:lnTo>
                        <a:pt x="0" y="0"/>
                      </a:lnTo>
                      <a:lnTo>
                        <a:pt x="367" y="351"/>
                      </a:lnTo>
                      <a:lnTo>
                        <a:pt x="351" y="20"/>
                      </a:lnTo>
                      <a:close/>
                    </a:path>
                  </a:pathLst>
                </a:custGeom>
                <a:solidFill>
                  <a:srgbClr val="F2EF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59" name="Rectangle 149"/>
                <p:cNvSpPr>
                  <a:spLocks noChangeArrowheads="1"/>
                </p:cNvSpPr>
                <p:nvPr/>
              </p:nvSpPr>
              <p:spPr bwMode="auto">
                <a:xfrm>
                  <a:off x="13682663" y="366713"/>
                  <a:ext cx="944563" cy="290512"/>
                </a:xfrm>
                <a:prstGeom prst="rect">
                  <a:avLst/>
                </a:prstGeom>
                <a:solidFill>
                  <a:srgbClr val="1E1E1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grpSp>
          <p:grpSp>
            <p:nvGrpSpPr>
              <p:cNvPr id="129" name="Group 128"/>
              <p:cNvGrpSpPr/>
              <p:nvPr/>
            </p:nvGrpSpPr>
            <p:grpSpPr>
              <a:xfrm>
                <a:off x="4915488" y="4639756"/>
                <a:ext cx="998195" cy="540472"/>
                <a:chOff x="17801829" y="5891398"/>
                <a:chExt cx="954592" cy="516864"/>
              </a:xfrm>
            </p:grpSpPr>
            <p:sp>
              <p:nvSpPr>
                <p:cNvPr id="137" name="Freeform 279"/>
                <p:cNvSpPr>
                  <a:spLocks/>
                </p:cNvSpPr>
                <p:nvPr/>
              </p:nvSpPr>
              <p:spPr bwMode="auto">
                <a:xfrm>
                  <a:off x="17801829" y="5891398"/>
                  <a:ext cx="954592" cy="516864"/>
                </a:xfrm>
                <a:custGeom>
                  <a:avLst/>
                  <a:gdLst>
                    <a:gd name="T0" fmla="*/ 115 w 167"/>
                    <a:gd name="T1" fmla="*/ 42 h 88"/>
                    <a:gd name="T2" fmla="*/ 117 w 167"/>
                    <a:gd name="T3" fmla="*/ 33 h 88"/>
                    <a:gd name="T4" fmla="*/ 83 w 167"/>
                    <a:gd name="T5" fmla="*/ 0 h 88"/>
                    <a:gd name="T6" fmla="*/ 50 w 167"/>
                    <a:gd name="T7" fmla="*/ 33 h 88"/>
                    <a:gd name="T8" fmla="*/ 51 w 167"/>
                    <a:gd name="T9" fmla="*/ 42 h 88"/>
                    <a:gd name="T10" fmla="*/ 0 w 167"/>
                    <a:gd name="T11" fmla="*/ 42 h 88"/>
                    <a:gd name="T12" fmla="*/ 0 w 167"/>
                    <a:gd name="T13" fmla="*/ 88 h 88"/>
                    <a:gd name="T14" fmla="*/ 167 w 167"/>
                    <a:gd name="T15" fmla="*/ 88 h 88"/>
                    <a:gd name="T16" fmla="*/ 167 w 167"/>
                    <a:gd name="T17" fmla="*/ 42 h 88"/>
                    <a:gd name="T18" fmla="*/ 115 w 167"/>
                    <a:gd name="T19"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FFB0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8" name="Oval 280"/>
                <p:cNvSpPr>
                  <a:spLocks noChangeArrowheads="1"/>
                </p:cNvSpPr>
                <p:nvPr/>
              </p:nvSpPr>
              <p:spPr bwMode="auto">
                <a:xfrm>
                  <a:off x="18167266" y="5973356"/>
                  <a:ext cx="229951" cy="230011"/>
                </a:xfrm>
                <a:prstGeom prst="ellipse">
                  <a:avLst/>
                </a:prstGeom>
                <a:solidFill>
                  <a:srgbClr val="00052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grpSp>
          <p:grpSp>
            <p:nvGrpSpPr>
              <p:cNvPr id="130" name="Group 129"/>
              <p:cNvGrpSpPr/>
              <p:nvPr/>
            </p:nvGrpSpPr>
            <p:grpSpPr>
              <a:xfrm rot="1080935">
                <a:off x="2865557" y="5552197"/>
                <a:ext cx="2681043" cy="955676"/>
                <a:chOff x="485775" y="495300"/>
                <a:chExt cx="5238750" cy="1866901"/>
              </a:xfrm>
            </p:grpSpPr>
            <p:sp>
              <p:nvSpPr>
                <p:cNvPr id="131" name="Freeform 5"/>
                <p:cNvSpPr>
                  <a:spLocks/>
                </p:cNvSpPr>
                <p:nvPr/>
              </p:nvSpPr>
              <p:spPr bwMode="auto">
                <a:xfrm>
                  <a:off x="4603750" y="1674813"/>
                  <a:ext cx="1120775" cy="687388"/>
                </a:xfrm>
                <a:custGeom>
                  <a:avLst/>
                  <a:gdLst>
                    <a:gd name="T0" fmla="*/ 6 w 117"/>
                    <a:gd name="T1" fmla="*/ 29 h 71"/>
                    <a:gd name="T2" fmla="*/ 0 w 117"/>
                    <a:gd name="T3" fmla="*/ 58 h 71"/>
                    <a:gd name="T4" fmla="*/ 63 w 117"/>
                    <a:gd name="T5" fmla="*/ 71 h 71"/>
                    <a:gd name="T6" fmla="*/ 115 w 117"/>
                    <a:gd name="T7" fmla="*/ 55 h 71"/>
                    <a:gd name="T8" fmla="*/ 115 w 117"/>
                    <a:gd name="T9" fmla="*/ 55 h 71"/>
                    <a:gd name="T10" fmla="*/ 115 w 117"/>
                    <a:gd name="T11" fmla="*/ 53 h 71"/>
                    <a:gd name="T12" fmla="*/ 68 w 117"/>
                    <a:gd name="T13" fmla="*/ 43 h 71"/>
                    <a:gd name="T14" fmla="*/ 62 w 117"/>
                    <a:gd name="T15" fmla="*/ 46 h 71"/>
                    <a:gd name="T16" fmla="*/ 57 w 117"/>
                    <a:gd name="T17" fmla="*/ 39 h 71"/>
                    <a:gd name="T18" fmla="*/ 64 w 117"/>
                    <a:gd name="T19" fmla="*/ 35 h 71"/>
                    <a:gd name="T20" fmla="*/ 68 w 117"/>
                    <a:gd name="T21" fmla="*/ 40 h 71"/>
                    <a:gd name="T22" fmla="*/ 116 w 117"/>
                    <a:gd name="T23" fmla="*/ 50 h 71"/>
                    <a:gd name="T24" fmla="*/ 117 w 117"/>
                    <a:gd name="T25" fmla="*/ 48 h 71"/>
                    <a:gd name="T26" fmla="*/ 117 w 117"/>
                    <a:gd name="T27" fmla="*/ 48 h 71"/>
                    <a:gd name="T28" fmla="*/ 75 w 117"/>
                    <a:gd name="T29" fmla="*/ 13 h 71"/>
                    <a:gd name="T30" fmla="*/ 12 w 117"/>
                    <a:gd name="T31" fmla="*/ 0 h 71"/>
                    <a:gd name="T32" fmla="*/ 6 w 117"/>
                    <a:gd name="T33" fmla="*/ 2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1D8C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2" name="Freeform 6"/>
                <p:cNvSpPr>
                  <a:spLocks/>
                </p:cNvSpPr>
                <p:nvPr/>
              </p:nvSpPr>
              <p:spPr bwMode="auto">
                <a:xfrm>
                  <a:off x="1549400" y="989013"/>
                  <a:ext cx="3351213" cy="1335088"/>
                </a:xfrm>
                <a:custGeom>
                  <a:avLst/>
                  <a:gdLst>
                    <a:gd name="T0" fmla="*/ 2111 w 2111"/>
                    <a:gd name="T1" fmla="*/ 420 h 841"/>
                    <a:gd name="T2" fmla="*/ 2027 w 2111"/>
                    <a:gd name="T3" fmla="*/ 841 h 841"/>
                    <a:gd name="T4" fmla="*/ 0 w 2111"/>
                    <a:gd name="T5" fmla="*/ 426 h 841"/>
                    <a:gd name="T6" fmla="*/ 84 w 2111"/>
                    <a:gd name="T7" fmla="*/ 0 h 841"/>
                    <a:gd name="T8" fmla="*/ 2111 w 2111"/>
                    <a:gd name="T9" fmla="*/ 420 h 841"/>
                  </a:gdLst>
                  <a:ahLst/>
                  <a:cxnLst>
                    <a:cxn ang="0">
                      <a:pos x="T0" y="T1"/>
                    </a:cxn>
                    <a:cxn ang="0">
                      <a:pos x="T2" y="T3"/>
                    </a:cxn>
                    <a:cxn ang="0">
                      <a:pos x="T4" y="T5"/>
                    </a:cxn>
                    <a:cxn ang="0">
                      <a:pos x="T6" y="T7"/>
                    </a:cxn>
                    <a:cxn ang="0">
                      <a:pos x="T8" y="T9"/>
                    </a:cxn>
                  </a:cxnLst>
                  <a:rect l="0" t="0" r="r" b="b"/>
                  <a:pathLst>
                    <a:path w="2111" h="841">
                      <a:moveTo>
                        <a:pt x="2111" y="420"/>
                      </a:moveTo>
                      <a:lnTo>
                        <a:pt x="2027" y="841"/>
                      </a:lnTo>
                      <a:lnTo>
                        <a:pt x="0" y="426"/>
                      </a:lnTo>
                      <a:lnTo>
                        <a:pt x="84" y="0"/>
                      </a:lnTo>
                      <a:lnTo>
                        <a:pt x="2111" y="420"/>
                      </a:lnTo>
                      <a:close/>
                    </a:path>
                  </a:pathLst>
                </a:custGeom>
                <a:solidFill>
                  <a:srgbClr val="0EB3B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3" name="Freeform 7"/>
                <p:cNvSpPr>
                  <a:spLocks/>
                </p:cNvSpPr>
                <p:nvPr/>
              </p:nvSpPr>
              <p:spPr bwMode="auto">
                <a:xfrm>
                  <a:off x="1414463" y="958850"/>
                  <a:ext cx="3352800" cy="1344613"/>
                </a:xfrm>
                <a:custGeom>
                  <a:avLst/>
                  <a:gdLst>
                    <a:gd name="T0" fmla="*/ 2112 w 2112"/>
                    <a:gd name="T1" fmla="*/ 421 h 847"/>
                    <a:gd name="T2" fmla="*/ 2027 w 2112"/>
                    <a:gd name="T3" fmla="*/ 847 h 847"/>
                    <a:gd name="T4" fmla="*/ 0 w 2112"/>
                    <a:gd name="T5" fmla="*/ 427 h 847"/>
                    <a:gd name="T6" fmla="*/ 85 w 2112"/>
                    <a:gd name="T7" fmla="*/ 0 h 847"/>
                    <a:gd name="T8" fmla="*/ 2112 w 2112"/>
                    <a:gd name="T9" fmla="*/ 421 h 847"/>
                  </a:gdLst>
                  <a:ahLst/>
                  <a:cxnLst>
                    <a:cxn ang="0">
                      <a:pos x="T0" y="T1"/>
                    </a:cxn>
                    <a:cxn ang="0">
                      <a:pos x="T2" y="T3"/>
                    </a:cxn>
                    <a:cxn ang="0">
                      <a:pos x="T4" y="T5"/>
                    </a:cxn>
                    <a:cxn ang="0">
                      <a:pos x="T6" y="T7"/>
                    </a:cxn>
                    <a:cxn ang="0">
                      <a:pos x="T8" y="T9"/>
                    </a:cxn>
                  </a:cxnLst>
                  <a:rect l="0" t="0" r="r" b="b"/>
                  <a:pathLst>
                    <a:path w="2112" h="847">
                      <a:moveTo>
                        <a:pt x="2112" y="421"/>
                      </a:moveTo>
                      <a:lnTo>
                        <a:pt x="2027" y="847"/>
                      </a:lnTo>
                      <a:lnTo>
                        <a:pt x="0" y="427"/>
                      </a:lnTo>
                      <a:lnTo>
                        <a:pt x="85" y="0"/>
                      </a:lnTo>
                      <a:lnTo>
                        <a:pt x="2112" y="421"/>
                      </a:lnTo>
                      <a:close/>
                    </a:path>
                  </a:pathLst>
                </a:custGeom>
                <a:solidFill>
                  <a:srgbClr val="FDC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4" name="Freeform 8"/>
                <p:cNvSpPr>
                  <a:spLocks/>
                </p:cNvSpPr>
                <p:nvPr/>
              </p:nvSpPr>
              <p:spPr bwMode="auto">
                <a:xfrm>
                  <a:off x="485775" y="736600"/>
                  <a:ext cx="536575" cy="862013"/>
                </a:xfrm>
                <a:custGeom>
                  <a:avLst/>
                  <a:gdLst>
                    <a:gd name="T0" fmla="*/ 37 w 56"/>
                    <a:gd name="T1" fmla="*/ 88 h 89"/>
                    <a:gd name="T2" fmla="*/ 39 w 56"/>
                    <a:gd name="T3" fmla="*/ 89 h 89"/>
                    <a:gd name="T4" fmla="*/ 56 w 56"/>
                    <a:gd name="T5" fmla="*/ 5 h 89"/>
                    <a:gd name="T6" fmla="*/ 54 w 56"/>
                    <a:gd name="T7" fmla="*/ 4 h 89"/>
                    <a:gd name="T8" fmla="*/ 5 w 56"/>
                    <a:gd name="T9" fmla="*/ 38 h 89"/>
                    <a:gd name="T10" fmla="*/ 37 w 56"/>
                    <a:gd name="T11" fmla="*/ 88 h 89"/>
                  </a:gdLst>
                  <a:ahLst/>
                  <a:cxnLst>
                    <a:cxn ang="0">
                      <a:pos x="T0" y="T1"/>
                    </a:cxn>
                    <a:cxn ang="0">
                      <a:pos x="T2" y="T3"/>
                    </a:cxn>
                    <a:cxn ang="0">
                      <a:pos x="T4" y="T5"/>
                    </a:cxn>
                    <a:cxn ang="0">
                      <a:pos x="T6" y="T7"/>
                    </a:cxn>
                    <a:cxn ang="0">
                      <a:pos x="T8" y="T9"/>
                    </a:cxn>
                    <a:cxn ang="0">
                      <a:pos x="T10" y="T11"/>
                    </a:cxn>
                  </a:cxnLst>
                  <a:rect l="0" t="0" r="r" b="b"/>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FDC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5" name="Freeform 9"/>
                <p:cNvSpPr>
                  <a:spLocks/>
                </p:cNvSpPr>
                <p:nvPr/>
              </p:nvSpPr>
              <p:spPr bwMode="auto">
                <a:xfrm>
                  <a:off x="858838" y="495300"/>
                  <a:ext cx="2087563" cy="1373188"/>
                </a:xfrm>
                <a:custGeom>
                  <a:avLst/>
                  <a:gdLst>
                    <a:gd name="T0" fmla="*/ 17 w 218"/>
                    <a:gd name="T1" fmla="*/ 30 h 142"/>
                    <a:gd name="T2" fmla="*/ 0 w 218"/>
                    <a:gd name="T3" fmla="*/ 114 h 142"/>
                    <a:gd name="T4" fmla="*/ 137 w 218"/>
                    <a:gd name="T5" fmla="*/ 142 h 142"/>
                    <a:gd name="T6" fmla="*/ 145 w 218"/>
                    <a:gd name="T7" fmla="*/ 136 h 142"/>
                    <a:gd name="T8" fmla="*/ 159 w 218"/>
                    <a:gd name="T9" fmla="*/ 65 h 142"/>
                    <a:gd name="T10" fmla="*/ 154 w 218"/>
                    <a:gd name="T11" fmla="*/ 58 h 142"/>
                    <a:gd name="T12" fmla="*/ 31 w 218"/>
                    <a:gd name="T13" fmla="*/ 32 h 142"/>
                    <a:gd name="T14" fmla="*/ 54 w 218"/>
                    <a:gd name="T15" fmla="*/ 18 h 142"/>
                    <a:gd name="T16" fmla="*/ 206 w 218"/>
                    <a:gd name="T17" fmla="*/ 49 h 142"/>
                    <a:gd name="T18" fmla="*/ 206 w 218"/>
                    <a:gd name="T19" fmla="*/ 49 h 142"/>
                    <a:gd name="T20" fmla="*/ 216 w 218"/>
                    <a:gd name="T21" fmla="*/ 44 h 142"/>
                    <a:gd name="T22" fmla="*/ 216 w 218"/>
                    <a:gd name="T23" fmla="*/ 44 h 142"/>
                    <a:gd name="T24" fmla="*/ 218 w 218"/>
                    <a:gd name="T25" fmla="*/ 36 h 142"/>
                    <a:gd name="T26" fmla="*/ 57 w 218"/>
                    <a:gd name="T27" fmla="*/ 3 h 142"/>
                    <a:gd name="T28" fmla="*/ 17 w 218"/>
                    <a:gd name="T29"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D8C9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sp>
              <p:nvSpPr>
                <p:cNvPr id="136" name="Freeform 10"/>
                <p:cNvSpPr>
                  <a:spLocks/>
                </p:cNvSpPr>
                <p:nvPr/>
              </p:nvSpPr>
              <p:spPr bwMode="auto">
                <a:xfrm>
                  <a:off x="993775" y="804863"/>
                  <a:ext cx="344488" cy="850900"/>
                </a:xfrm>
                <a:custGeom>
                  <a:avLst/>
                  <a:gdLst>
                    <a:gd name="T0" fmla="*/ 114 w 217"/>
                    <a:gd name="T1" fmla="*/ 536 h 536"/>
                    <a:gd name="T2" fmla="*/ 217 w 217"/>
                    <a:gd name="T3" fmla="*/ 24 h 536"/>
                    <a:gd name="T4" fmla="*/ 102 w 217"/>
                    <a:gd name="T5" fmla="*/ 0 h 536"/>
                    <a:gd name="T6" fmla="*/ 0 w 217"/>
                    <a:gd name="T7" fmla="*/ 512 h 536"/>
                    <a:gd name="T8" fmla="*/ 114 w 217"/>
                    <a:gd name="T9" fmla="*/ 536 h 536"/>
                  </a:gdLst>
                  <a:ahLst/>
                  <a:cxnLst>
                    <a:cxn ang="0">
                      <a:pos x="T0" y="T1"/>
                    </a:cxn>
                    <a:cxn ang="0">
                      <a:pos x="T2" y="T3"/>
                    </a:cxn>
                    <a:cxn ang="0">
                      <a:pos x="T4" y="T5"/>
                    </a:cxn>
                    <a:cxn ang="0">
                      <a:pos x="T6" y="T7"/>
                    </a:cxn>
                    <a:cxn ang="0">
                      <a:pos x="T8" y="T9"/>
                    </a:cxn>
                  </a:cxnLst>
                  <a:rect l="0" t="0" r="r" b="b"/>
                  <a:pathLst>
                    <a:path w="217" h="536">
                      <a:moveTo>
                        <a:pt x="114" y="536"/>
                      </a:moveTo>
                      <a:lnTo>
                        <a:pt x="217" y="24"/>
                      </a:lnTo>
                      <a:lnTo>
                        <a:pt x="102" y="0"/>
                      </a:lnTo>
                      <a:lnTo>
                        <a:pt x="0" y="512"/>
                      </a:lnTo>
                      <a:lnTo>
                        <a:pt x="114" y="536"/>
                      </a:lnTo>
                      <a:close/>
                    </a:path>
                  </a:pathLst>
                </a:custGeom>
                <a:solidFill>
                  <a:srgbClr val="FDC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en-US" sz="2107" dirty="0"/>
                </a:p>
              </p:txBody>
            </p:sp>
          </p:grpSp>
        </p:grpSp>
      </p:grpSp>
      <p:sp>
        <p:nvSpPr>
          <p:cNvPr id="2" name="Rectangle 1">
            <a:extLst>
              <a:ext uri="{FF2B5EF4-FFF2-40B4-BE49-F238E27FC236}">
                <a16:creationId xmlns:a16="http://schemas.microsoft.com/office/drawing/2014/main" id="{D604048F-0F13-77D2-7C15-3F7D7DB7C24A}"/>
              </a:ext>
            </a:extLst>
          </p:cNvPr>
          <p:cNvSpPr/>
          <p:nvPr/>
        </p:nvSpPr>
        <p:spPr>
          <a:xfrm>
            <a:off x="9873018" y="6933385"/>
            <a:ext cx="3945021" cy="598321"/>
          </a:xfrm>
          <a:prstGeom prst="rect">
            <a:avLst/>
          </a:prstGeom>
        </p:spPr>
        <p:txBody>
          <a:bodyPr wrap="none" lIns="164607" tIns="82304" rIns="164607" bIns="82304">
            <a:spAutoFit/>
          </a:bodyPr>
          <a:lstStyle/>
          <a:p>
            <a:r>
              <a:rPr lang="en-GB" b="1" dirty="0"/>
              <a:t>AI Potentials in Libraries</a:t>
            </a:r>
            <a:endParaRPr lang="en-GB" dirty="0"/>
          </a:p>
        </p:txBody>
      </p:sp>
      <p:sp>
        <p:nvSpPr>
          <p:cNvPr id="3" name="TextBox 2">
            <a:extLst>
              <a:ext uri="{FF2B5EF4-FFF2-40B4-BE49-F238E27FC236}">
                <a16:creationId xmlns:a16="http://schemas.microsoft.com/office/drawing/2014/main" id="{6B8DBD8A-9E06-C9DA-8F79-A57F50DC4AA0}"/>
              </a:ext>
            </a:extLst>
          </p:cNvPr>
          <p:cNvSpPr txBox="1"/>
          <p:nvPr/>
        </p:nvSpPr>
        <p:spPr>
          <a:xfrm>
            <a:off x="9894440" y="7338083"/>
            <a:ext cx="4833081" cy="420772"/>
          </a:xfrm>
          <a:prstGeom prst="rect">
            <a:avLst/>
          </a:prstGeom>
          <a:noFill/>
        </p:spPr>
        <p:txBody>
          <a:bodyPr wrap="square" lIns="164607" tIns="82304" rIns="164607" bIns="82304" rtlCol="0">
            <a:spAutoFit/>
          </a:bodyPr>
          <a:lstStyle/>
          <a:p>
            <a:pPr>
              <a:lnSpc>
                <a:spcPct val="110000"/>
              </a:lnSpc>
            </a:pPr>
            <a:r>
              <a:rPr lang="en-US" sz="1650" dirty="0">
                <a:latin typeface="Lato Light"/>
                <a:cs typeface="Lato Light"/>
              </a:rPr>
              <a:t>Inheritance and additional approaches</a:t>
            </a:r>
          </a:p>
        </p:txBody>
      </p:sp>
      <p:sp>
        <p:nvSpPr>
          <p:cNvPr id="5" name="Oval 4">
            <a:extLst>
              <a:ext uri="{FF2B5EF4-FFF2-40B4-BE49-F238E27FC236}">
                <a16:creationId xmlns:a16="http://schemas.microsoft.com/office/drawing/2014/main" id="{F49F71F0-2BAA-8D22-2ED0-34B28CA896D0}"/>
              </a:ext>
            </a:extLst>
          </p:cNvPr>
          <p:cNvSpPr/>
          <p:nvPr/>
        </p:nvSpPr>
        <p:spPr bwMode="auto">
          <a:xfrm>
            <a:off x="8681852" y="6949847"/>
            <a:ext cx="1147589" cy="114788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latin typeface="Lato Light"/>
            </a:endParaRPr>
          </a:p>
        </p:txBody>
      </p:sp>
      <p:sp>
        <p:nvSpPr>
          <p:cNvPr id="6" name="AutoShape 12">
            <a:extLst>
              <a:ext uri="{FF2B5EF4-FFF2-40B4-BE49-F238E27FC236}">
                <a16:creationId xmlns:a16="http://schemas.microsoft.com/office/drawing/2014/main" id="{81117DC9-948D-E977-25F7-691688BBB262}"/>
              </a:ext>
            </a:extLst>
          </p:cNvPr>
          <p:cNvSpPr>
            <a:spLocks/>
          </p:cNvSpPr>
          <p:nvPr/>
        </p:nvSpPr>
        <p:spPr bwMode="auto">
          <a:xfrm>
            <a:off x="8985937" y="7198073"/>
            <a:ext cx="539417" cy="59351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 name="AutoShape 12">
            <a:extLst>
              <a:ext uri="{FF2B5EF4-FFF2-40B4-BE49-F238E27FC236}">
                <a16:creationId xmlns:a16="http://schemas.microsoft.com/office/drawing/2014/main" id="{11C11F09-AA10-863C-3260-CE5ECB1D4C71}"/>
              </a:ext>
            </a:extLst>
          </p:cNvPr>
          <p:cNvSpPr>
            <a:spLocks/>
          </p:cNvSpPr>
          <p:nvPr/>
        </p:nvSpPr>
        <p:spPr bwMode="auto">
          <a:xfrm>
            <a:off x="6667689" y="7768549"/>
            <a:ext cx="539417" cy="59351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76203" tIns="76203" rIns="76203" bIns="76203" anchor="ctr"/>
          <a:lstStyle/>
          <a:p>
            <a:pPr defTabSz="685829">
              <a:defRPr/>
            </a:pPr>
            <a:endParaRPr lang="es-ES" sz="4351"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8" name="Rectangle 7">
            <a:extLst>
              <a:ext uri="{FF2B5EF4-FFF2-40B4-BE49-F238E27FC236}">
                <a16:creationId xmlns:a16="http://schemas.microsoft.com/office/drawing/2014/main" id="{66F4254F-68B9-5E4A-37CE-F8CD29048D9A}"/>
              </a:ext>
            </a:extLst>
          </p:cNvPr>
          <p:cNvSpPr/>
          <p:nvPr/>
        </p:nvSpPr>
        <p:spPr>
          <a:xfrm>
            <a:off x="9888258" y="8426905"/>
            <a:ext cx="1939600" cy="598321"/>
          </a:xfrm>
          <a:prstGeom prst="rect">
            <a:avLst/>
          </a:prstGeom>
        </p:spPr>
        <p:txBody>
          <a:bodyPr wrap="none" lIns="164607" tIns="82304" rIns="164607" bIns="82304">
            <a:spAutoFit/>
          </a:bodyPr>
          <a:lstStyle/>
          <a:p>
            <a:r>
              <a:rPr lang="en-GB" b="1" dirty="0"/>
              <a:t>Challenges</a:t>
            </a:r>
            <a:endParaRPr lang="en-GB" dirty="0"/>
          </a:p>
        </p:txBody>
      </p:sp>
      <p:sp>
        <p:nvSpPr>
          <p:cNvPr id="9" name="TextBox 8">
            <a:extLst>
              <a:ext uri="{FF2B5EF4-FFF2-40B4-BE49-F238E27FC236}">
                <a16:creationId xmlns:a16="http://schemas.microsoft.com/office/drawing/2014/main" id="{0DE4A9E1-D86C-3DA6-9AFD-71F312D04C98}"/>
              </a:ext>
            </a:extLst>
          </p:cNvPr>
          <p:cNvSpPr txBox="1"/>
          <p:nvPr/>
        </p:nvSpPr>
        <p:spPr>
          <a:xfrm>
            <a:off x="9909680" y="8831603"/>
            <a:ext cx="4833081" cy="420772"/>
          </a:xfrm>
          <a:prstGeom prst="rect">
            <a:avLst/>
          </a:prstGeom>
          <a:noFill/>
        </p:spPr>
        <p:txBody>
          <a:bodyPr wrap="square" lIns="164607" tIns="82304" rIns="164607" bIns="82304" rtlCol="0">
            <a:spAutoFit/>
          </a:bodyPr>
          <a:lstStyle/>
          <a:p>
            <a:pPr>
              <a:lnSpc>
                <a:spcPct val="110000"/>
              </a:lnSpc>
            </a:pPr>
            <a:r>
              <a:rPr lang="en-US" sz="1650" dirty="0">
                <a:latin typeface="Lato Light"/>
                <a:cs typeface="Lato Light"/>
              </a:rPr>
              <a:t>Hindering factors that threatens the way to go</a:t>
            </a:r>
          </a:p>
        </p:txBody>
      </p:sp>
      <p:sp>
        <p:nvSpPr>
          <p:cNvPr id="10" name="Oval 9">
            <a:extLst>
              <a:ext uri="{FF2B5EF4-FFF2-40B4-BE49-F238E27FC236}">
                <a16:creationId xmlns:a16="http://schemas.microsoft.com/office/drawing/2014/main" id="{E95F9A19-0580-6E0E-6613-485D24F0C417}"/>
              </a:ext>
            </a:extLst>
          </p:cNvPr>
          <p:cNvSpPr/>
          <p:nvPr/>
        </p:nvSpPr>
        <p:spPr bwMode="auto">
          <a:xfrm>
            <a:off x="8681850" y="8384084"/>
            <a:ext cx="1147589" cy="114788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82">
              <a:defRPr/>
            </a:pPr>
            <a:endParaRPr lang="en-US" sz="2107" dirty="0">
              <a:highlight>
                <a:srgbClr val="800000"/>
              </a:highlight>
              <a:latin typeface="Lato Light"/>
            </a:endParaRPr>
          </a:p>
        </p:txBody>
      </p:sp>
      <p:sp>
        <p:nvSpPr>
          <p:cNvPr id="12" name="Freeform 576">
            <a:extLst>
              <a:ext uri="{FF2B5EF4-FFF2-40B4-BE49-F238E27FC236}">
                <a16:creationId xmlns:a16="http://schemas.microsoft.com/office/drawing/2014/main" id="{30E3C9A2-0A79-B8D6-7369-8B3F279860E9}"/>
              </a:ext>
            </a:extLst>
          </p:cNvPr>
          <p:cNvSpPr>
            <a:spLocks noChangeArrowheads="1"/>
          </p:cNvSpPr>
          <p:nvPr/>
        </p:nvSpPr>
        <p:spPr bwMode="auto">
          <a:xfrm>
            <a:off x="9018676" y="8748271"/>
            <a:ext cx="481886" cy="482011"/>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p:spPr>
        <p:txBody>
          <a:bodyPr wrap="none" lIns="91462" tIns="45730" rIns="91462" bIns="45730" anchor="ctr"/>
          <a:lstStyle/>
          <a:p>
            <a:pPr>
              <a:defRPr/>
            </a:pPr>
            <a:endParaRPr lang="en-US" sz="2107" dirty="0">
              <a:latin typeface="Lato Light"/>
              <a:ea typeface="SimSun" charset="0"/>
            </a:endParaRPr>
          </a:p>
        </p:txBody>
      </p:sp>
    </p:spTree>
    <p:extLst>
      <p:ext uri="{BB962C8B-B14F-4D97-AF65-F5344CB8AC3E}">
        <p14:creationId xmlns:p14="http://schemas.microsoft.com/office/powerpoint/2010/main" val="8241078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900" decel="100000" fill="hold"/>
                                        <p:tgtEl>
                                          <p:spTgt spid="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4"/>
                                        </p:tgtEl>
                                        <p:attrNameLst>
                                          <p:attrName>style.visibility</p:attrName>
                                        </p:attrNameLst>
                                      </p:cBhvr>
                                      <p:to>
                                        <p:strVal val="visible"/>
                                      </p:to>
                                    </p:set>
                                    <p:anim calcmode="lin" valueType="num">
                                      <p:cBhvr>
                                        <p:cTn id="30" dur="500" fill="hold"/>
                                        <p:tgtEl>
                                          <p:spTgt spid="94"/>
                                        </p:tgtEl>
                                        <p:attrNameLst>
                                          <p:attrName>ppt_w</p:attrName>
                                        </p:attrNameLst>
                                      </p:cBhvr>
                                      <p:tavLst>
                                        <p:tav tm="0">
                                          <p:val>
                                            <p:fltVal val="0"/>
                                          </p:val>
                                        </p:tav>
                                        <p:tav tm="100000">
                                          <p:val>
                                            <p:strVal val="#ppt_w"/>
                                          </p:val>
                                        </p:tav>
                                      </p:tavLst>
                                    </p:anim>
                                    <p:anim calcmode="lin" valueType="num">
                                      <p:cBhvr>
                                        <p:cTn id="31" dur="500" fill="hold"/>
                                        <p:tgtEl>
                                          <p:spTgt spid="94"/>
                                        </p:tgtEl>
                                        <p:attrNameLst>
                                          <p:attrName>ppt_h</p:attrName>
                                        </p:attrNameLst>
                                      </p:cBhvr>
                                      <p:tavLst>
                                        <p:tav tm="0">
                                          <p:val>
                                            <p:fltVal val="0"/>
                                          </p:val>
                                        </p:tav>
                                        <p:tav tm="100000">
                                          <p:val>
                                            <p:strVal val="#ppt_h"/>
                                          </p:val>
                                        </p:tav>
                                      </p:tavLst>
                                    </p:anim>
                                    <p:animEffect transition="in" filter="fade">
                                      <p:cBhvr>
                                        <p:cTn id="32" dur="500"/>
                                        <p:tgtEl>
                                          <p:spTgt spid="9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p:cTn id="41" dur="500" fill="hold"/>
                                        <p:tgtEl>
                                          <p:spTgt spid="90"/>
                                        </p:tgtEl>
                                        <p:attrNameLst>
                                          <p:attrName>ppt_w</p:attrName>
                                        </p:attrNameLst>
                                      </p:cBhvr>
                                      <p:tavLst>
                                        <p:tav tm="0">
                                          <p:val>
                                            <p:fltVal val="0"/>
                                          </p:val>
                                        </p:tav>
                                        <p:tav tm="100000">
                                          <p:val>
                                            <p:strVal val="#ppt_w"/>
                                          </p:val>
                                        </p:tav>
                                      </p:tavLst>
                                    </p:anim>
                                    <p:anim calcmode="lin" valueType="num">
                                      <p:cBhvr>
                                        <p:cTn id="42" dur="500" fill="hold"/>
                                        <p:tgtEl>
                                          <p:spTgt spid="90"/>
                                        </p:tgtEl>
                                        <p:attrNameLst>
                                          <p:attrName>ppt_h</p:attrName>
                                        </p:attrNameLst>
                                      </p:cBhvr>
                                      <p:tavLst>
                                        <p:tav tm="0">
                                          <p:val>
                                            <p:fltVal val="0"/>
                                          </p:val>
                                        </p:tav>
                                        <p:tav tm="100000">
                                          <p:val>
                                            <p:strVal val="#ppt_h"/>
                                          </p:val>
                                        </p:tav>
                                      </p:tavLst>
                                    </p:anim>
                                    <p:animEffect transition="in" filter="fade">
                                      <p:cBhvr>
                                        <p:cTn id="43" dur="500"/>
                                        <p:tgtEl>
                                          <p:spTgt spid="9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p:cTn id="56" dur="500" fill="hold"/>
                                        <p:tgtEl>
                                          <p:spTgt spid="97"/>
                                        </p:tgtEl>
                                        <p:attrNameLst>
                                          <p:attrName>ppt_w</p:attrName>
                                        </p:attrNameLst>
                                      </p:cBhvr>
                                      <p:tavLst>
                                        <p:tav tm="0">
                                          <p:val>
                                            <p:fltVal val="0"/>
                                          </p:val>
                                        </p:tav>
                                        <p:tav tm="100000">
                                          <p:val>
                                            <p:strVal val="#ppt_w"/>
                                          </p:val>
                                        </p:tav>
                                      </p:tavLst>
                                    </p:anim>
                                    <p:anim calcmode="lin" valueType="num">
                                      <p:cBhvr>
                                        <p:cTn id="57" dur="500" fill="hold"/>
                                        <p:tgtEl>
                                          <p:spTgt spid="97"/>
                                        </p:tgtEl>
                                        <p:attrNameLst>
                                          <p:attrName>ppt_h</p:attrName>
                                        </p:attrNameLst>
                                      </p:cBhvr>
                                      <p:tavLst>
                                        <p:tav tm="0">
                                          <p:val>
                                            <p:fltVal val="0"/>
                                          </p:val>
                                        </p:tav>
                                        <p:tav tm="100000">
                                          <p:val>
                                            <p:strVal val="#ppt_h"/>
                                          </p:val>
                                        </p:tav>
                                      </p:tavLst>
                                    </p:anim>
                                    <p:animEffect transition="in" filter="fade">
                                      <p:cBhvr>
                                        <p:cTn id="58" dur="500"/>
                                        <p:tgtEl>
                                          <p:spTgt spid="97"/>
                                        </p:tgtEl>
                                      </p:cBhvr>
                                    </p:animEffect>
                                  </p:childTnLst>
                                </p:cTn>
                              </p:par>
                            </p:childTnLst>
                          </p:cTn>
                        </p:par>
                        <p:par>
                          <p:cTn id="59" fill="hold">
                            <p:stCondLst>
                              <p:cond delay="2500"/>
                            </p:stCondLst>
                            <p:childTnLst>
                              <p:par>
                                <p:cTn id="60" presetID="53" presetClass="entr" presetSubtype="16" fill="hold" grpId="0" nodeType="after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p:cTn id="62" dur="500" fill="hold"/>
                                        <p:tgtEl>
                                          <p:spTgt spid="93"/>
                                        </p:tgtEl>
                                        <p:attrNameLst>
                                          <p:attrName>ppt_w</p:attrName>
                                        </p:attrNameLst>
                                      </p:cBhvr>
                                      <p:tavLst>
                                        <p:tav tm="0">
                                          <p:val>
                                            <p:fltVal val="0"/>
                                          </p:val>
                                        </p:tav>
                                        <p:tav tm="100000">
                                          <p:val>
                                            <p:strVal val="#ppt_w"/>
                                          </p:val>
                                        </p:tav>
                                      </p:tavLst>
                                    </p:anim>
                                    <p:anim calcmode="lin" valueType="num">
                                      <p:cBhvr>
                                        <p:cTn id="63" dur="500" fill="hold"/>
                                        <p:tgtEl>
                                          <p:spTgt spid="93"/>
                                        </p:tgtEl>
                                        <p:attrNameLst>
                                          <p:attrName>ppt_h</p:attrName>
                                        </p:attrNameLst>
                                      </p:cBhvr>
                                      <p:tavLst>
                                        <p:tav tm="0">
                                          <p:val>
                                            <p:fltVal val="0"/>
                                          </p:val>
                                        </p:tav>
                                        <p:tav tm="100000">
                                          <p:val>
                                            <p:strVal val="#ppt_h"/>
                                          </p:val>
                                        </p:tav>
                                      </p:tavLst>
                                    </p:anim>
                                    <p:animEffect transition="in" filter="fade">
                                      <p:cBhvr>
                                        <p:cTn id="64" dur="500"/>
                                        <p:tgtEl>
                                          <p:spTgt spid="9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98"/>
                                        </p:tgtEl>
                                        <p:attrNameLst>
                                          <p:attrName>style.visibility</p:attrName>
                                        </p:attrNameLst>
                                      </p:cBhvr>
                                      <p:to>
                                        <p:strVal val="visible"/>
                                      </p:to>
                                    </p:set>
                                    <p:anim calcmode="lin" valueType="num">
                                      <p:cBhvr>
                                        <p:cTn id="72" dur="500" fill="hold"/>
                                        <p:tgtEl>
                                          <p:spTgt spid="98"/>
                                        </p:tgtEl>
                                        <p:attrNameLst>
                                          <p:attrName>ppt_w</p:attrName>
                                        </p:attrNameLst>
                                      </p:cBhvr>
                                      <p:tavLst>
                                        <p:tav tm="0">
                                          <p:val>
                                            <p:fltVal val="0"/>
                                          </p:val>
                                        </p:tav>
                                        <p:tav tm="100000">
                                          <p:val>
                                            <p:strVal val="#ppt_w"/>
                                          </p:val>
                                        </p:tav>
                                      </p:tavLst>
                                    </p:anim>
                                    <p:anim calcmode="lin" valueType="num">
                                      <p:cBhvr>
                                        <p:cTn id="73" dur="500" fill="hold"/>
                                        <p:tgtEl>
                                          <p:spTgt spid="98"/>
                                        </p:tgtEl>
                                        <p:attrNameLst>
                                          <p:attrName>ppt_h</p:attrName>
                                        </p:attrNameLst>
                                      </p:cBhvr>
                                      <p:tavLst>
                                        <p:tav tm="0">
                                          <p:val>
                                            <p:fltVal val="0"/>
                                          </p:val>
                                        </p:tav>
                                        <p:tav tm="100000">
                                          <p:val>
                                            <p:strVal val="#ppt_h"/>
                                          </p:val>
                                        </p:tav>
                                      </p:tavLst>
                                    </p:anim>
                                    <p:animEffect transition="in" filter="fade">
                                      <p:cBhvr>
                                        <p:cTn id="74" dur="500"/>
                                        <p:tgtEl>
                                          <p:spTgt spid="9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99"/>
                                        </p:tgtEl>
                                        <p:attrNameLst>
                                          <p:attrName>style.visibility</p:attrName>
                                        </p:attrNameLst>
                                      </p:cBhvr>
                                      <p:to>
                                        <p:strVal val="visible"/>
                                      </p:to>
                                    </p:set>
                                    <p:anim calcmode="lin" valueType="num">
                                      <p:cBhvr>
                                        <p:cTn id="77" dur="500" fill="hold"/>
                                        <p:tgtEl>
                                          <p:spTgt spid="99"/>
                                        </p:tgtEl>
                                        <p:attrNameLst>
                                          <p:attrName>ppt_w</p:attrName>
                                        </p:attrNameLst>
                                      </p:cBhvr>
                                      <p:tavLst>
                                        <p:tav tm="0">
                                          <p:val>
                                            <p:fltVal val="0"/>
                                          </p:val>
                                        </p:tav>
                                        <p:tav tm="100000">
                                          <p:val>
                                            <p:strVal val="#ppt_w"/>
                                          </p:val>
                                        </p:tav>
                                      </p:tavLst>
                                    </p:anim>
                                    <p:anim calcmode="lin" valueType="num">
                                      <p:cBhvr>
                                        <p:cTn id="78" dur="500" fill="hold"/>
                                        <p:tgtEl>
                                          <p:spTgt spid="99"/>
                                        </p:tgtEl>
                                        <p:attrNameLst>
                                          <p:attrName>ppt_h</p:attrName>
                                        </p:attrNameLst>
                                      </p:cBhvr>
                                      <p:tavLst>
                                        <p:tav tm="0">
                                          <p:val>
                                            <p:fltVal val="0"/>
                                          </p:val>
                                        </p:tav>
                                        <p:tav tm="100000">
                                          <p:val>
                                            <p:strVal val="#ppt_h"/>
                                          </p:val>
                                        </p:tav>
                                      </p:tavLst>
                                    </p:anim>
                                    <p:animEffect transition="in" filter="fade">
                                      <p:cBhvr>
                                        <p:cTn id="79" dur="500"/>
                                        <p:tgtEl>
                                          <p:spTgt spid="99"/>
                                        </p:tgtEl>
                                      </p:cBhvr>
                                    </p:animEffect>
                                  </p:childTnLst>
                                </p:cTn>
                              </p:par>
                            </p:childTnLst>
                          </p:cTn>
                        </p:par>
                        <p:par>
                          <p:cTn id="80" fill="hold">
                            <p:stCondLst>
                              <p:cond delay="3000"/>
                            </p:stCondLst>
                            <p:childTnLst>
                              <p:par>
                                <p:cTn id="81" presetID="53" presetClass="entr" presetSubtype="16" fill="hold" grpId="0" nodeType="afterEffect">
                                  <p:stCondLst>
                                    <p:cond delay="0"/>
                                  </p:stCondLst>
                                  <p:childTnLst>
                                    <p:set>
                                      <p:cBhvr>
                                        <p:cTn id="82" dur="1" fill="hold">
                                          <p:stCondLst>
                                            <p:cond delay="0"/>
                                          </p:stCondLst>
                                        </p:cTn>
                                        <p:tgtEl>
                                          <p:spTgt spid="85"/>
                                        </p:tgtEl>
                                        <p:attrNameLst>
                                          <p:attrName>style.visibility</p:attrName>
                                        </p:attrNameLst>
                                      </p:cBhvr>
                                      <p:to>
                                        <p:strVal val="visible"/>
                                      </p:to>
                                    </p:set>
                                    <p:anim calcmode="lin" valueType="num">
                                      <p:cBhvr>
                                        <p:cTn id="83" dur="500" fill="hold"/>
                                        <p:tgtEl>
                                          <p:spTgt spid="85"/>
                                        </p:tgtEl>
                                        <p:attrNameLst>
                                          <p:attrName>ppt_w</p:attrName>
                                        </p:attrNameLst>
                                      </p:cBhvr>
                                      <p:tavLst>
                                        <p:tav tm="0">
                                          <p:val>
                                            <p:fltVal val="0"/>
                                          </p:val>
                                        </p:tav>
                                        <p:tav tm="100000">
                                          <p:val>
                                            <p:strVal val="#ppt_w"/>
                                          </p:val>
                                        </p:tav>
                                      </p:tavLst>
                                    </p:anim>
                                    <p:anim calcmode="lin" valueType="num">
                                      <p:cBhvr>
                                        <p:cTn id="84" dur="500" fill="hold"/>
                                        <p:tgtEl>
                                          <p:spTgt spid="85"/>
                                        </p:tgtEl>
                                        <p:attrNameLst>
                                          <p:attrName>ppt_h</p:attrName>
                                        </p:attrNameLst>
                                      </p:cBhvr>
                                      <p:tavLst>
                                        <p:tav tm="0">
                                          <p:val>
                                            <p:fltVal val="0"/>
                                          </p:val>
                                        </p:tav>
                                        <p:tav tm="100000">
                                          <p:val>
                                            <p:strVal val="#ppt_h"/>
                                          </p:val>
                                        </p:tav>
                                      </p:tavLst>
                                    </p:anim>
                                    <p:animEffect transition="in" filter="fade">
                                      <p:cBhvr>
                                        <p:cTn id="85" dur="500"/>
                                        <p:tgtEl>
                                          <p:spTgt spid="8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p:cTn id="88" dur="500" fill="hold"/>
                                        <p:tgtEl>
                                          <p:spTgt spid="25"/>
                                        </p:tgtEl>
                                        <p:attrNameLst>
                                          <p:attrName>ppt_w</p:attrName>
                                        </p:attrNameLst>
                                      </p:cBhvr>
                                      <p:tavLst>
                                        <p:tav tm="0">
                                          <p:val>
                                            <p:fltVal val="0"/>
                                          </p:val>
                                        </p:tav>
                                        <p:tav tm="100000">
                                          <p:val>
                                            <p:strVal val="#ppt_w"/>
                                          </p:val>
                                        </p:tav>
                                      </p:tavLst>
                                    </p:anim>
                                    <p:anim calcmode="lin" valueType="num">
                                      <p:cBhvr>
                                        <p:cTn id="89" dur="500" fill="hold"/>
                                        <p:tgtEl>
                                          <p:spTgt spid="25"/>
                                        </p:tgtEl>
                                        <p:attrNameLst>
                                          <p:attrName>ppt_h</p:attrName>
                                        </p:attrNameLst>
                                      </p:cBhvr>
                                      <p:tavLst>
                                        <p:tav tm="0">
                                          <p:val>
                                            <p:fltVal val="0"/>
                                          </p:val>
                                        </p:tav>
                                        <p:tav tm="100000">
                                          <p:val>
                                            <p:strVal val="#ppt_h"/>
                                          </p:val>
                                        </p:tav>
                                      </p:tavLst>
                                    </p:anim>
                                    <p:animEffect transition="in" filter="fade">
                                      <p:cBhvr>
                                        <p:cTn id="90" dur="500"/>
                                        <p:tgtEl>
                                          <p:spTgt spid="25"/>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 calcmode="lin" valueType="num">
                                      <p:cBhvr>
                                        <p:cTn id="93" dur="500" fill="hold"/>
                                        <p:tgtEl>
                                          <p:spTgt spid="36"/>
                                        </p:tgtEl>
                                        <p:attrNameLst>
                                          <p:attrName>ppt_w</p:attrName>
                                        </p:attrNameLst>
                                      </p:cBhvr>
                                      <p:tavLst>
                                        <p:tav tm="0">
                                          <p:val>
                                            <p:fltVal val="0"/>
                                          </p:val>
                                        </p:tav>
                                        <p:tav tm="100000">
                                          <p:val>
                                            <p:strVal val="#ppt_w"/>
                                          </p:val>
                                        </p:tav>
                                      </p:tavLst>
                                    </p:anim>
                                    <p:anim calcmode="lin" valueType="num">
                                      <p:cBhvr>
                                        <p:cTn id="94" dur="500" fill="hold"/>
                                        <p:tgtEl>
                                          <p:spTgt spid="36"/>
                                        </p:tgtEl>
                                        <p:attrNameLst>
                                          <p:attrName>ppt_h</p:attrName>
                                        </p:attrNameLst>
                                      </p:cBhvr>
                                      <p:tavLst>
                                        <p:tav tm="0">
                                          <p:val>
                                            <p:fltVal val="0"/>
                                          </p:val>
                                        </p:tav>
                                        <p:tav tm="100000">
                                          <p:val>
                                            <p:strVal val="#ppt_h"/>
                                          </p:val>
                                        </p:tav>
                                      </p:tavLst>
                                    </p:anim>
                                    <p:animEffect transition="in" filter="fade">
                                      <p:cBhvr>
                                        <p:cTn id="95" dur="500"/>
                                        <p:tgtEl>
                                          <p:spTgt spid="3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ppt_w</p:attrName>
                                        </p:attrNameLst>
                                      </p:cBhvr>
                                      <p:tavLst>
                                        <p:tav tm="0">
                                          <p:val>
                                            <p:fltVal val="0"/>
                                          </p:val>
                                        </p:tav>
                                        <p:tav tm="100000">
                                          <p:val>
                                            <p:strVal val="#ppt_w"/>
                                          </p:val>
                                        </p:tav>
                                      </p:tavLst>
                                    </p:anim>
                                    <p:anim calcmode="lin" valueType="num">
                                      <p:cBhvr>
                                        <p:cTn id="99" dur="500" fill="hold"/>
                                        <p:tgtEl>
                                          <p:spTgt spid="37"/>
                                        </p:tgtEl>
                                        <p:attrNameLst>
                                          <p:attrName>ppt_h</p:attrName>
                                        </p:attrNameLst>
                                      </p:cBhvr>
                                      <p:tavLst>
                                        <p:tav tm="0">
                                          <p:val>
                                            <p:fltVal val="0"/>
                                          </p:val>
                                        </p:tav>
                                        <p:tav tm="100000">
                                          <p:val>
                                            <p:strVal val="#ppt_h"/>
                                          </p:val>
                                        </p:tav>
                                      </p:tavLst>
                                    </p:anim>
                                    <p:animEffect transition="in" filter="fade">
                                      <p:cBhvr>
                                        <p:cTn id="100" dur="500"/>
                                        <p:tgtEl>
                                          <p:spTgt spid="37"/>
                                        </p:tgtEl>
                                      </p:cBhvr>
                                    </p:animEffect>
                                  </p:childTnLst>
                                </p:cTn>
                              </p:par>
                            </p:childTnLst>
                          </p:cTn>
                        </p:par>
                        <p:par>
                          <p:cTn id="101" fill="hold">
                            <p:stCondLst>
                              <p:cond delay="3500"/>
                            </p:stCondLst>
                            <p:childTnLst>
                              <p:par>
                                <p:cTn id="102" presetID="53" presetClass="entr" presetSubtype="16" fill="hold" grpId="0" nodeType="afterEffect">
                                  <p:stCondLst>
                                    <p:cond delay="0"/>
                                  </p:stCondLst>
                                  <p:childTnLst>
                                    <p:set>
                                      <p:cBhvr>
                                        <p:cTn id="103" dur="1" fill="hold">
                                          <p:stCondLst>
                                            <p:cond delay="0"/>
                                          </p:stCondLst>
                                        </p:cTn>
                                        <p:tgtEl>
                                          <p:spTgt spid="5"/>
                                        </p:tgtEl>
                                        <p:attrNameLst>
                                          <p:attrName>style.visibility</p:attrName>
                                        </p:attrNameLst>
                                      </p:cBhvr>
                                      <p:to>
                                        <p:strVal val="visible"/>
                                      </p:to>
                                    </p:set>
                                    <p:anim calcmode="lin" valueType="num">
                                      <p:cBhvr>
                                        <p:cTn id="104" dur="500" fill="hold"/>
                                        <p:tgtEl>
                                          <p:spTgt spid="5"/>
                                        </p:tgtEl>
                                        <p:attrNameLst>
                                          <p:attrName>ppt_w</p:attrName>
                                        </p:attrNameLst>
                                      </p:cBhvr>
                                      <p:tavLst>
                                        <p:tav tm="0">
                                          <p:val>
                                            <p:fltVal val="0"/>
                                          </p:val>
                                        </p:tav>
                                        <p:tav tm="100000">
                                          <p:val>
                                            <p:strVal val="#ppt_w"/>
                                          </p:val>
                                        </p:tav>
                                      </p:tavLst>
                                    </p:anim>
                                    <p:anim calcmode="lin" valueType="num">
                                      <p:cBhvr>
                                        <p:cTn id="105" dur="500" fill="hold"/>
                                        <p:tgtEl>
                                          <p:spTgt spid="5"/>
                                        </p:tgtEl>
                                        <p:attrNameLst>
                                          <p:attrName>ppt_h</p:attrName>
                                        </p:attrNameLst>
                                      </p:cBhvr>
                                      <p:tavLst>
                                        <p:tav tm="0">
                                          <p:val>
                                            <p:fltVal val="0"/>
                                          </p:val>
                                        </p:tav>
                                        <p:tav tm="100000">
                                          <p:val>
                                            <p:strVal val="#ppt_h"/>
                                          </p:val>
                                        </p:tav>
                                      </p:tavLst>
                                    </p:anim>
                                    <p:animEffect transition="in" filter="fade">
                                      <p:cBhvr>
                                        <p:cTn id="106" dur="500"/>
                                        <p:tgtEl>
                                          <p:spTgt spid="5"/>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
                                        </p:tgtEl>
                                        <p:attrNameLst>
                                          <p:attrName>style.visibility</p:attrName>
                                        </p:attrNameLst>
                                      </p:cBhvr>
                                      <p:to>
                                        <p:strVal val="visible"/>
                                      </p:to>
                                    </p:set>
                                    <p:anim calcmode="lin" valueType="num">
                                      <p:cBhvr>
                                        <p:cTn id="109" dur="500" fill="hold"/>
                                        <p:tgtEl>
                                          <p:spTgt spid="2"/>
                                        </p:tgtEl>
                                        <p:attrNameLst>
                                          <p:attrName>ppt_w</p:attrName>
                                        </p:attrNameLst>
                                      </p:cBhvr>
                                      <p:tavLst>
                                        <p:tav tm="0">
                                          <p:val>
                                            <p:fltVal val="0"/>
                                          </p:val>
                                        </p:tav>
                                        <p:tav tm="100000">
                                          <p:val>
                                            <p:strVal val="#ppt_w"/>
                                          </p:val>
                                        </p:tav>
                                      </p:tavLst>
                                    </p:anim>
                                    <p:anim calcmode="lin" valueType="num">
                                      <p:cBhvr>
                                        <p:cTn id="110" dur="500" fill="hold"/>
                                        <p:tgtEl>
                                          <p:spTgt spid="2"/>
                                        </p:tgtEl>
                                        <p:attrNameLst>
                                          <p:attrName>ppt_h</p:attrName>
                                        </p:attrNameLst>
                                      </p:cBhvr>
                                      <p:tavLst>
                                        <p:tav tm="0">
                                          <p:val>
                                            <p:fltVal val="0"/>
                                          </p:val>
                                        </p:tav>
                                        <p:tav tm="100000">
                                          <p:val>
                                            <p:strVal val="#ppt_h"/>
                                          </p:val>
                                        </p:tav>
                                      </p:tavLst>
                                    </p:anim>
                                    <p:animEffect transition="in" filter="fade">
                                      <p:cBhvr>
                                        <p:cTn id="111" dur="500"/>
                                        <p:tgtEl>
                                          <p:spTgt spid="2"/>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3"/>
                                        </p:tgtEl>
                                        <p:attrNameLst>
                                          <p:attrName>style.visibility</p:attrName>
                                        </p:attrNameLst>
                                      </p:cBhvr>
                                      <p:to>
                                        <p:strVal val="visible"/>
                                      </p:to>
                                    </p:set>
                                    <p:anim calcmode="lin" valueType="num">
                                      <p:cBhvr>
                                        <p:cTn id="114" dur="500" fill="hold"/>
                                        <p:tgtEl>
                                          <p:spTgt spid="3"/>
                                        </p:tgtEl>
                                        <p:attrNameLst>
                                          <p:attrName>ppt_w</p:attrName>
                                        </p:attrNameLst>
                                      </p:cBhvr>
                                      <p:tavLst>
                                        <p:tav tm="0">
                                          <p:val>
                                            <p:fltVal val="0"/>
                                          </p:val>
                                        </p:tav>
                                        <p:tav tm="100000">
                                          <p:val>
                                            <p:strVal val="#ppt_w"/>
                                          </p:val>
                                        </p:tav>
                                      </p:tavLst>
                                    </p:anim>
                                    <p:anim calcmode="lin" valueType="num">
                                      <p:cBhvr>
                                        <p:cTn id="115" dur="500" fill="hold"/>
                                        <p:tgtEl>
                                          <p:spTgt spid="3"/>
                                        </p:tgtEl>
                                        <p:attrNameLst>
                                          <p:attrName>ppt_h</p:attrName>
                                        </p:attrNameLst>
                                      </p:cBhvr>
                                      <p:tavLst>
                                        <p:tav tm="0">
                                          <p:val>
                                            <p:fltVal val="0"/>
                                          </p:val>
                                        </p:tav>
                                        <p:tav tm="100000">
                                          <p:val>
                                            <p:strVal val="#ppt_h"/>
                                          </p:val>
                                        </p:tav>
                                      </p:tavLst>
                                    </p:anim>
                                    <p:animEffect transition="in" filter="fade">
                                      <p:cBhvr>
                                        <p:cTn id="116" dur="500"/>
                                        <p:tgtEl>
                                          <p:spTgt spid="3"/>
                                        </p:tgtEl>
                                      </p:cBhvr>
                                    </p:animEffect>
                                  </p:childTnLst>
                                </p:cTn>
                              </p:par>
                            </p:childTnLst>
                          </p:cTn>
                        </p:par>
                        <p:par>
                          <p:cTn id="117" fill="hold">
                            <p:stCondLst>
                              <p:cond delay="4000"/>
                            </p:stCondLst>
                            <p:childTnLst>
                              <p:par>
                                <p:cTn id="118" presetID="53" presetClass="entr" presetSubtype="16" fill="hold" grpId="0" nodeType="afterEffect">
                                  <p:stCondLst>
                                    <p:cond delay="0"/>
                                  </p:stCondLst>
                                  <p:childTnLst>
                                    <p:set>
                                      <p:cBhvr>
                                        <p:cTn id="119" dur="1" fill="hold">
                                          <p:stCondLst>
                                            <p:cond delay="0"/>
                                          </p:stCondLst>
                                        </p:cTn>
                                        <p:tgtEl>
                                          <p:spTgt spid="6"/>
                                        </p:tgtEl>
                                        <p:attrNameLst>
                                          <p:attrName>style.visibility</p:attrName>
                                        </p:attrNameLst>
                                      </p:cBhvr>
                                      <p:to>
                                        <p:strVal val="visible"/>
                                      </p:to>
                                    </p:set>
                                    <p:anim calcmode="lin" valueType="num">
                                      <p:cBhvr>
                                        <p:cTn id="120" dur="500" fill="hold"/>
                                        <p:tgtEl>
                                          <p:spTgt spid="6"/>
                                        </p:tgtEl>
                                        <p:attrNameLst>
                                          <p:attrName>ppt_w</p:attrName>
                                        </p:attrNameLst>
                                      </p:cBhvr>
                                      <p:tavLst>
                                        <p:tav tm="0">
                                          <p:val>
                                            <p:fltVal val="0"/>
                                          </p:val>
                                        </p:tav>
                                        <p:tav tm="100000">
                                          <p:val>
                                            <p:strVal val="#ppt_w"/>
                                          </p:val>
                                        </p:tav>
                                      </p:tavLst>
                                    </p:anim>
                                    <p:anim calcmode="lin" valueType="num">
                                      <p:cBhvr>
                                        <p:cTn id="121" dur="500" fill="hold"/>
                                        <p:tgtEl>
                                          <p:spTgt spid="6"/>
                                        </p:tgtEl>
                                        <p:attrNameLst>
                                          <p:attrName>ppt_h</p:attrName>
                                        </p:attrNameLst>
                                      </p:cBhvr>
                                      <p:tavLst>
                                        <p:tav tm="0">
                                          <p:val>
                                            <p:fltVal val="0"/>
                                          </p:val>
                                        </p:tav>
                                        <p:tav tm="100000">
                                          <p:val>
                                            <p:strVal val="#ppt_h"/>
                                          </p:val>
                                        </p:tav>
                                      </p:tavLst>
                                    </p:anim>
                                    <p:animEffect transition="in" filter="fade">
                                      <p:cBhvr>
                                        <p:cTn id="122" dur="500"/>
                                        <p:tgtEl>
                                          <p:spTgt spid="6"/>
                                        </p:tgtEl>
                                      </p:cBhvr>
                                    </p:animEffect>
                                  </p:childTnLst>
                                </p:cTn>
                              </p:par>
                            </p:childTnLst>
                          </p:cTn>
                        </p:par>
                        <p:par>
                          <p:cTn id="123" fill="hold">
                            <p:stCondLst>
                              <p:cond delay="4500"/>
                            </p:stCondLst>
                            <p:childTnLst>
                              <p:par>
                                <p:cTn id="124" presetID="53" presetClass="entr" presetSubtype="16" fill="hold" grpId="0" nodeType="afterEffect">
                                  <p:stCondLst>
                                    <p:cond delay="0"/>
                                  </p:stCondLst>
                                  <p:childTnLst>
                                    <p:set>
                                      <p:cBhvr>
                                        <p:cTn id="125" dur="1" fill="hold">
                                          <p:stCondLst>
                                            <p:cond delay="0"/>
                                          </p:stCondLst>
                                        </p:cTn>
                                        <p:tgtEl>
                                          <p:spTgt spid="7"/>
                                        </p:tgtEl>
                                        <p:attrNameLst>
                                          <p:attrName>style.visibility</p:attrName>
                                        </p:attrNameLst>
                                      </p:cBhvr>
                                      <p:to>
                                        <p:strVal val="visible"/>
                                      </p:to>
                                    </p:set>
                                    <p:anim calcmode="lin" valueType="num">
                                      <p:cBhvr>
                                        <p:cTn id="126" dur="500" fill="hold"/>
                                        <p:tgtEl>
                                          <p:spTgt spid="7"/>
                                        </p:tgtEl>
                                        <p:attrNameLst>
                                          <p:attrName>ppt_w</p:attrName>
                                        </p:attrNameLst>
                                      </p:cBhvr>
                                      <p:tavLst>
                                        <p:tav tm="0">
                                          <p:val>
                                            <p:fltVal val="0"/>
                                          </p:val>
                                        </p:tav>
                                        <p:tav tm="100000">
                                          <p:val>
                                            <p:strVal val="#ppt_w"/>
                                          </p:val>
                                        </p:tav>
                                      </p:tavLst>
                                    </p:anim>
                                    <p:anim calcmode="lin" valueType="num">
                                      <p:cBhvr>
                                        <p:cTn id="127" dur="500" fill="hold"/>
                                        <p:tgtEl>
                                          <p:spTgt spid="7"/>
                                        </p:tgtEl>
                                        <p:attrNameLst>
                                          <p:attrName>ppt_h</p:attrName>
                                        </p:attrNameLst>
                                      </p:cBhvr>
                                      <p:tavLst>
                                        <p:tav tm="0">
                                          <p:val>
                                            <p:fltVal val="0"/>
                                          </p:val>
                                        </p:tav>
                                        <p:tav tm="100000">
                                          <p:val>
                                            <p:strVal val="#ppt_h"/>
                                          </p:val>
                                        </p:tav>
                                      </p:tavLst>
                                    </p:anim>
                                    <p:animEffect transition="in" filter="fade">
                                      <p:cBhvr>
                                        <p:cTn id="128" dur="500"/>
                                        <p:tgtEl>
                                          <p:spTgt spid="7"/>
                                        </p:tgtEl>
                                      </p:cBhvr>
                                    </p:animEffect>
                                  </p:childTnLst>
                                </p:cTn>
                              </p:par>
                            </p:childTnLst>
                          </p:cTn>
                        </p:par>
                        <p:par>
                          <p:cTn id="129" fill="hold">
                            <p:stCondLst>
                              <p:cond delay="5000"/>
                            </p:stCondLst>
                            <p:childTnLst>
                              <p:par>
                                <p:cTn id="130" presetID="53" presetClass="entr" presetSubtype="16" fill="hold" grpId="0" nodeType="afterEffect">
                                  <p:stCondLst>
                                    <p:cond delay="0"/>
                                  </p:stCondLst>
                                  <p:childTnLst>
                                    <p:set>
                                      <p:cBhvr>
                                        <p:cTn id="131" dur="1" fill="hold">
                                          <p:stCondLst>
                                            <p:cond delay="0"/>
                                          </p:stCondLst>
                                        </p:cTn>
                                        <p:tgtEl>
                                          <p:spTgt spid="10"/>
                                        </p:tgtEl>
                                        <p:attrNameLst>
                                          <p:attrName>style.visibility</p:attrName>
                                        </p:attrNameLst>
                                      </p:cBhvr>
                                      <p:to>
                                        <p:strVal val="visible"/>
                                      </p:to>
                                    </p:set>
                                    <p:anim calcmode="lin" valueType="num">
                                      <p:cBhvr>
                                        <p:cTn id="132" dur="500" fill="hold"/>
                                        <p:tgtEl>
                                          <p:spTgt spid="10"/>
                                        </p:tgtEl>
                                        <p:attrNameLst>
                                          <p:attrName>ppt_w</p:attrName>
                                        </p:attrNameLst>
                                      </p:cBhvr>
                                      <p:tavLst>
                                        <p:tav tm="0">
                                          <p:val>
                                            <p:fltVal val="0"/>
                                          </p:val>
                                        </p:tav>
                                        <p:tav tm="100000">
                                          <p:val>
                                            <p:strVal val="#ppt_w"/>
                                          </p:val>
                                        </p:tav>
                                      </p:tavLst>
                                    </p:anim>
                                    <p:anim calcmode="lin" valueType="num">
                                      <p:cBhvr>
                                        <p:cTn id="133" dur="500" fill="hold"/>
                                        <p:tgtEl>
                                          <p:spTgt spid="10"/>
                                        </p:tgtEl>
                                        <p:attrNameLst>
                                          <p:attrName>ppt_h</p:attrName>
                                        </p:attrNameLst>
                                      </p:cBhvr>
                                      <p:tavLst>
                                        <p:tav tm="0">
                                          <p:val>
                                            <p:fltVal val="0"/>
                                          </p:val>
                                        </p:tav>
                                        <p:tav tm="100000">
                                          <p:val>
                                            <p:strVal val="#ppt_h"/>
                                          </p:val>
                                        </p:tav>
                                      </p:tavLst>
                                    </p:anim>
                                    <p:animEffect transition="in" filter="fade">
                                      <p:cBhvr>
                                        <p:cTn id="134" dur="500"/>
                                        <p:tgtEl>
                                          <p:spTgt spid="10"/>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8"/>
                                        </p:tgtEl>
                                        <p:attrNameLst>
                                          <p:attrName>style.visibility</p:attrName>
                                        </p:attrNameLst>
                                      </p:cBhvr>
                                      <p:to>
                                        <p:strVal val="visible"/>
                                      </p:to>
                                    </p:set>
                                    <p:anim calcmode="lin" valueType="num">
                                      <p:cBhvr>
                                        <p:cTn id="137" dur="500" fill="hold"/>
                                        <p:tgtEl>
                                          <p:spTgt spid="8"/>
                                        </p:tgtEl>
                                        <p:attrNameLst>
                                          <p:attrName>ppt_w</p:attrName>
                                        </p:attrNameLst>
                                      </p:cBhvr>
                                      <p:tavLst>
                                        <p:tav tm="0">
                                          <p:val>
                                            <p:fltVal val="0"/>
                                          </p:val>
                                        </p:tav>
                                        <p:tav tm="100000">
                                          <p:val>
                                            <p:strVal val="#ppt_w"/>
                                          </p:val>
                                        </p:tav>
                                      </p:tavLst>
                                    </p:anim>
                                    <p:anim calcmode="lin" valueType="num">
                                      <p:cBhvr>
                                        <p:cTn id="138" dur="500" fill="hold"/>
                                        <p:tgtEl>
                                          <p:spTgt spid="8"/>
                                        </p:tgtEl>
                                        <p:attrNameLst>
                                          <p:attrName>ppt_h</p:attrName>
                                        </p:attrNameLst>
                                      </p:cBhvr>
                                      <p:tavLst>
                                        <p:tav tm="0">
                                          <p:val>
                                            <p:fltVal val="0"/>
                                          </p:val>
                                        </p:tav>
                                        <p:tav tm="100000">
                                          <p:val>
                                            <p:strVal val="#ppt_h"/>
                                          </p:val>
                                        </p:tav>
                                      </p:tavLst>
                                    </p:anim>
                                    <p:animEffect transition="in" filter="fade">
                                      <p:cBhvr>
                                        <p:cTn id="139" dur="500"/>
                                        <p:tgtEl>
                                          <p:spTgt spid="8"/>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9"/>
                                        </p:tgtEl>
                                        <p:attrNameLst>
                                          <p:attrName>style.visibility</p:attrName>
                                        </p:attrNameLst>
                                      </p:cBhvr>
                                      <p:to>
                                        <p:strVal val="visible"/>
                                      </p:to>
                                    </p:set>
                                    <p:anim calcmode="lin" valueType="num">
                                      <p:cBhvr>
                                        <p:cTn id="142" dur="500" fill="hold"/>
                                        <p:tgtEl>
                                          <p:spTgt spid="9"/>
                                        </p:tgtEl>
                                        <p:attrNameLst>
                                          <p:attrName>ppt_w</p:attrName>
                                        </p:attrNameLst>
                                      </p:cBhvr>
                                      <p:tavLst>
                                        <p:tav tm="0">
                                          <p:val>
                                            <p:fltVal val="0"/>
                                          </p:val>
                                        </p:tav>
                                        <p:tav tm="100000">
                                          <p:val>
                                            <p:strVal val="#ppt_w"/>
                                          </p:val>
                                        </p:tav>
                                      </p:tavLst>
                                    </p:anim>
                                    <p:anim calcmode="lin" valueType="num">
                                      <p:cBhvr>
                                        <p:cTn id="143" dur="500" fill="hold"/>
                                        <p:tgtEl>
                                          <p:spTgt spid="9"/>
                                        </p:tgtEl>
                                        <p:attrNameLst>
                                          <p:attrName>ppt_h</p:attrName>
                                        </p:attrNameLst>
                                      </p:cBhvr>
                                      <p:tavLst>
                                        <p:tav tm="0">
                                          <p:val>
                                            <p:fltVal val="0"/>
                                          </p:val>
                                        </p:tav>
                                        <p:tav tm="100000">
                                          <p:val>
                                            <p:strVal val="#ppt_h"/>
                                          </p:val>
                                        </p:tav>
                                      </p:tavLst>
                                    </p:anim>
                                    <p:animEffect transition="in" filter="fade">
                                      <p:cBhvr>
                                        <p:cTn id="1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p:bldP spid="37" grpId="0"/>
      <p:bldP spid="85" grpId="0" animBg="1"/>
      <p:bldP spid="90" grpId="0" animBg="1"/>
      <p:bldP spid="93" grpId="0" animBg="1"/>
      <p:bldP spid="94" grpId="0"/>
      <p:bldP spid="95" grpId="0"/>
      <p:bldP spid="96" grpId="0"/>
      <p:bldP spid="97" grpId="0"/>
      <p:bldP spid="98" grpId="0"/>
      <p:bldP spid="99" grpId="0"/>
      <p:bldP spid="25" grpId="0" animBg="1"/>
      <p:bldP spid="26" grpId="0" animBg="1"/>
      <p:bldP spid="27" grpId="0" animBg="1"/>
      <p:bldP spid="30" grpId="0" animBg="1"/>
      <p:bldP spid="2" grpId="0"/>
      <p:bldP spid="3" grpId="0"/>
      <p:bldP spid="5" grpId="0" animBg="1"/>
      <p:bldP spid="6" grpId="0" animBg="1"/>
      <p:bldP spid="7" grpId="0" animBg="1"/>
      <p:bldP spid="8" grpId="0"/>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8AC151-54FB-08ED-3C8E-9B5C89FE9C99}"/>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4266" t="23068" r="18554" b="16289"/>
          <a:stretch/>
        </p:blipFill>
        <p:spPr>
          <a:xfrm>
            <a:off x="7636230" y="8441003"/>
            <a:ext cx="3174099" cy="2836597"/>
          </a:xfrm>
          <a:prstGeom prst="rect">
            <a:avLst/>
          </a:prstGeom>
        </p:spPr>
      </p:pic>
      <p:sp>
        <p:nvSpPr>
          <p:cNvPr id="50" name="L-Shape 49"/>
          <p:cNvSpPr/>
          <p:nvPr/>
        </p:nvSpPr>
        <p:spPr bwMode="auto">
          <a:xfrm rot="5400000" flipV="1">
            <a:off x="14862785" y="5113979"/>
            <a:ext cx="1667834" cy="2771024"/>
          </a:xfrm>
          <a:prstGeom prst="corner">
            <a:avLst>
              <a:gd name="adj1" fmla="val 16120"/>
              <a:gd name="adj2" fmla="val 16110"/>
            </a:avLst>
          </a:prstGeom>
          <a:solidFill>
            <a:schemeClr val="accent6"/>
          </a:solidFill>
          <a:ln>
            <a:solidFill>
              <a:schemeClr val="accent6"/>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NG"/>
          </a:p>
        </p:txBody>
      </p:sp>
      <p:sp>
        <p:nvSpPr>
          <p:cNvPr id="47" name="L-Shape 46"/>
          <p:cNvSpPr/>
          <p:nvPr/>
        </p:nvSpPr>
        <p:spPr bwMode="auto">
          <a:xfrm rot="5400000" flipV="1">
            <a:off x="12097364" y="3714193"/>
            <a:ext cx="1667834" cy="2771024"/>
          </a:xfrm>
          <a:prstGeom prst="corner">
            <a:avLst>
              <a:gd name="adj1" fmla="val 16120"/>
              <a:gd name="adj2" fmla="val 16110"/>
            </a:avLst>
          </a:prstGeom>
          <a:solidFill>
            <a:schemeClr val="accent5"/>
          </a:solidFill>
          <a:ln>
            <a:solidFill>
              <a:schemeClr val="accent5"/>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NG"/>
          </a:p>
        </p:txBody>
      </p:sp>
      <p:sp>
        <p:nvSpPr>
          <p:cNvPr id="33" name="Freeform 32"/>
          <p:cNvSpPr/>
          <p:nvPr/>
        </p:nvSpPr>
        <p:spPr bwMode="auto">
          <a:xfrm>
            <a:off x="1678089" y="6752368"/>
            <a:ext cx="1800590" cy="453471"/>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Circulation</a:t>
            </a:r>
          </a:p>
        </p:txBody>
      </p:sp>
      <p:sp>
        <p:nvSpPr>
          <p:cNvPr id="34" name="L-Shape 33"/>
          <p:cNvSpPr/>
          <p:nvPr/>
        </p:nvSpPr>
        <p:spPr bwMode="auto">
          <a:xfrm rot="5400000">
            <a:off x="1811167" y="5110026"/>
            <a:ext cx="1667836" cy="2771024"/>
          </a:xfrm>
          <a:prstGeom prst="corner">
            <a:avLst>
              <a:gd name="adj1" fmla="val 16120"/>
              <a:gd name="adj2" fmla="val 16110"/>
            </a:avLst>
          </a:prstGeom>
          <a:solidFill>
            <a:schemeClr val="accent1"/>
          </a:solidFill>
          <a:ln>
            <a:solidFill>
              <a:schemeClr val="accent1"/>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en-NG"/>
          </a:p>
        </p:txBody>
      </p:sp>
      <p:sp>
        <p:nvSpPr>
          <p:cNvPr id="35" name="Freeform 16"/>
          <p:cNvSpPr>
            <a:spLocks noChangeArrowheads="1"/>
          </p:cNvSpPr>
          <p:nvPr/>
        </p:nvSpPr>
        <p:spPr bwMode="auto">
          <a:xfrm>
            <a:off x="2457987" y="6201283"/>
            <a:ext cx="386216" cy="606699"/>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accent1"/>
          </a:solidFill>
          <a:ln>
            <a:solidFill>
              <a:schemeClr val="accent1"/>
            </a:solidFill>
          </a:ln>
          <a:effectLst/>
        </p:spPr>
        <p:txBody>
          <a:bodyPr wrap="none" lIns="182886" tIns="91443" rIns="182886" bIns="91443" anchor="ctr"/>
          <a:lstStyle/>
          <a:p>
            <a:pPr>
              <a:defRPr/>
            </a:pPr>
            <a:endParaRPr lang="en-US" sz="2107" dirty="0">
              <a:solidFill>
                <a:schemeClr val="accent2"/>
              </a:solidFill>
              <a:latin typeface="Lato Light"/>
              <a:ea typeface="SimSun" charset="0"/>
            </a:endParaRPr>
          </a:p>
        </p:txBody>
      </p:sp>
      <p:sp>
        <p:nvSpPr>
          <p:cNvPr id="36" name="Content Placeholder 2"/>
          <p:cNvSpPr txBox="1">
            <a:spLocks/>
          </p:cNvSpPr>
          <p:nvPr/>
        </p:nvSpPr>
        <p:spPr bwMode="auto">
          <a:xfrm>
            <a:off x="1472933" y="7065262"/>
            <a:ext cx="2766256"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GB" sz="1800" dirty="0">
                <a:latin typeface="Lato Light"/>
                <a:cs typeface="Lato Light"/>
              </a:rPr>
              <a:t>Library lending comprises the activities around the lending of library books and other material to users of a lending library</a:t>
            </a:r>
            <a:endParaRPr lang="en-US" sz="1800" dirty="0">
              <a:latin typeface="Lato Light"/>
              <a:cs typeface="Lato Light"/>
            </a:endParaRPr>
          </a:p>
        </p:txBody>
      </p:sp>
      <p:sp>
        <p:nvSpPr>
          <p:cNvPr id="37" name="L-Shape 36"/>
          <p:cNvSpPr/>
          <p:nvPr/>
        </p:nvSpPr>
        <p:spPr bwMode="auto">
          <a:xfrm rot="5400000">
            <a:off x="4577424" y="3713828"/>
            <a:ext cx="1667834" cy="2771024"/>
          </a:xfrm>
          <a:prstGeom prst="corner">
            <a:avLst>
              <a:gd name="adj1" fmla="val 16120"/>
              <a:gd name="adj2" fmla="val 16110"/>
            </a:avLst>
          </a:prstGeom>
          <a:solidFill>
            <a:schemeClr val="accent2"/>
          </a:solidFill>
          <a:ln>
            <a:solidFill>
              <a:schemeClr val="accent2"/>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NG"/>
          </a:p>
        </p:txBody>
      </p:sp>
      <p:sp>
        <p:nvSpPr>
          <p:cNvPr id="38" name="Freeform 37"/>
          <p:cNvSpPr/>
          <p:nvPr/>
        </p:nvSpPr>
        <p:spPr bwMode="auto">
          <a:xfrm>
            <a:off x="4673132" y="5414579"/>
            <a:ext cx="1685477" cy="453471"/>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Catalogue</a:t>
            </a:r>
          </a:p>
        </p:txBody>
      </p:sp>
      <p:sp>
        <p:nvSpPr>
          <p:cNvPr id="39" name="Content Placeholder 2"/>
          <p:cNvSpPr txBox="1">
            <a:spLocks/>
          </p:cNvSpPr>
          <p:nvPr/>
        </p:nvSpPr>
        <p:spPr bwMode="auto">
          <a:xfrm>
            <a:off x="4301122" y="5727473"/>
            <a:ext cx="3199648"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GB" sz="1800" dirty="0">
                <a:latin typeface="Lato Light"/>
                <a:cs typeface="Lato Light"/>
              </a:rPr>
              <a:t>A library catalogue is a listing of all the items within a library. In pre-computer times, library books were indexed in card catalogs which were cabinets of drawers of index cards: author cards, title cards, and subject cards</a:t>
            </a:r>
            <a:r>
              <a:rPr lang="en-US" sz="1800" dirty="0">
                <a:latin typeface="Lato Light"/>
                <a:cs typeface="Lato Light"/>
              </a:rPr>
              <a:t>.</a:t>
            </a:r>
          </a:p>
        </p:txBody>
      </p:sp>
      <p:sp>
        <p:nvSpPr>
          <p:cNvPr id="40" name="L-Shape 39"/>
          <p:cNvSpPr/>
          <p:nvPr/>
        </p:nvSpPr>
        <p:spPr bwMode="auto">
          <a:xfrm rot="5400000">
            <a:off x="7362101" y="2317481"/>
            <a:ext cx="1667834" cy="2771024"/>
          </a:xfrm>
          <a:prstGeom prst="corner">
            <a:avLst>
              <a:gd name="adj1" fmla="val 16120"/>
              <a:gd name="adj2" fmla="val 16110"/>
            </a:avLst>
          </a:prstGeom>
          <a:solidFill>
            <a:schemeClr val="accent3"/>
          </a:solidFill>
          <a:ln>
            <a:solidFill>
              <a:schemeClr val="accent3"/>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NG"/>
          </a:p>
        </p:txBody>
      </p:sp>
      <p:sp>
        <p:nvSpPr>
          <p:cNvPr id="41" name="Freeform 40"/>
          <p:cNvSpPr/>
          <p:nvPr/>
        </p:nvSpPr>
        <p:spPr bwMode="auto">
          <a:xfrm>
            <a:off x="7269480" y="3950346"/>
            <a:ext cx="2082783" cy="48475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Classification</a:t>
            </a:r>
          </a:p>
        </p:txBody>
      </p:sp>
      <p:sp>
        <p:nvSpPr>
          <p:cNvPr id="42" name="Content Placeholder 2"/>
          <p:cNvSpPr txBox="1">
            <a:spLocks/>
          </p:cNvSpPr>
          <p:nvPr/>
        </p:nvSpPr>
        <p:spPr bwMode="auto">
          <a:xfrm>
            <a:off x="7069221" y="4313326"/>
            <a:ext cx="2319603"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en-GB" sz="1800" dirty="0">
                <a:latin typeface="Lato Light"/>
                <a:cs typeface="Lato Light"/>
              </a:rPr>
              <a:t>A classification system uses letters and/or numbers (call numbers) to arrange the books so that books on the same topic are together.</a:t>
            </a:r>
            <a:endParaRPr lang="en-US" sz="1800" dirty="0">
              <a:latin typeface="Lato Light"/>
              <a:cs typeface="Lato Light"/>
            </a:endParaRPr>
          </a:p>
        </p:txBody>
      </p:sp>
      <p:sp>
        <p:nvSpPr>
          <p:cNvPr id="43" name="L-Shape 42"/>
          <p:cNvSpPr/>
          <p:nvPr/>
        </p:nvSpPr>
        <p:spPr bwMode="auto">
          <a:xfrm rot="5400000" flipV="1">
            <a:off x="9527632" y="2511688"/>
            <a:ext cx="1664849" cy="2379627"/>
          </a:xfrm>
          <a:prstGeom prst="corner">
            <a:avLst>
              <a:gd name="adj1" fmla="val 16120"/>
              <a:gd name="adj2" fmla="val 16110"/>
            </a:avLst>
          </a:prstGeom>
          <a:solidFill>
            <a:schemeClr val="accent4"/>
          </a:solidFill>
          <a:ln>
            <a:solidFill>
              <a:schemeClr val="accent4"/>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en-NG"/>
          </a:p>
        </p:txBody>
      </p:sp>
      <p:sp>
        <p:nvSpPr>
          <p:cNvPr id="44" name="Freeform 43"/>
          <p:cNvSpPr/>
          <p:nvPr/>
        </p:nvSpPr>
        <p:spPr bwMode="auto">
          <a:xfrm>
            <a:off x="9535197" y="4014290"/>
            <a:ext cx="1428575" cy="453471"/>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Bindery</a:t>
            </a:r>
          </a:p>
        </p:txBody>
      </p:sp>
      <p:sp>
        <p:nvSpPr>
          <p:cNvPr id="46" name="Content Placeholder 2"/>
          <p:cNvSpPr txBox="1">
            <a:spLocks/>
          </p:cNvSpPr>
          <p:nvPr/>
        </p:nvSpPr>
        <p:spPr bwMode="auto">
          <a:xfrm>
            <a:off x="9163180" y="4327184"/>
            <a:ext cx="2307930"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en-GB" sz="1800" dirty="0">
                <a:latin typeface="Lato Light"/>
                <a:cs typeface="Lato Light"/>
              </a:rPr>
              <a:t>The Bindery Unit assists in the preservation of materials of the Library. </a:t>
            </a:r>
            <a:endParaRPr lang="en-US" sz="1800" dirty="0">
              <a:latin typeface="Lato Light"/>
              <a:cs typeface="Lato Light"/>
            </a:endParaRPr>
          </a:p>
        </p:txBody>
      </p:sp>
      <p:sp>
        <p:nvSpPr>
          <p:cNvPr id="48" name="Freeform 47"/>
          <p:cNvSpPr/>
          <p:nvPr/>
        </p:nvSpPr>
        <p:spPr bwMode="auto">
          <a:xfrm>
            <a:off x="11634163" y="5392810"/>
            <a:ext cx="1868773" cy="453471"/>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E-Resources</a:t>
            </a:r>
          </a:p>
        </p:txBody>
      </p:sp>
      <p:sp>
        <p:nvSpPr>
          <p:cNvPr id="49" name="Content Placeholder 2"/>
          <p:cNvSpPr txBox="1">
            <a:spLocks/>
          </p:cNvSpPr>
          <p:nvPr/>
        </p:nvSpPr>
        <p:spPr bwMode="auto">
          <a:xfrm>
            <a:off x="11204096" y="5705707"/>
            <a:ext cx="2652306"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en-GB" sz="1800" dirty="0">
                <a:latin typeface="Lato Light"/>
                <a:cs typeface="Lato Light"/>
              </a:rPr>
              <a:t>e-resources are electronic journals (e-journal), electronic books (e-book) DBs, etc</a:t>
            </a:r>
            <a:endParaRPr lang="en-US" sz="1800" dirty="0">
              <a:latin typeface="Lato Light"/>
              <a:cs typeface="Lato Light"/>
            </a:endParaRPr>
          </a:p>
        </p:txBody>
      </p:sp>
      <p:sp>
        <p:nvSpPr>
          <p:cNvPr id="51" name="Freeform 50"/>
          <p:cNvSpPr/>
          <p:nvPr/>
        </p:nvSpPr>
        <p:spPr bwMode="auto">
          <a:xfrm>
            <a:off x="13531280" y="6757570"/>
            <a:ext cx="3230111" cy="631885"/>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91443" tIns="91443" rIns="91443" bIns="91443" spcCol="3385"/>
          <a:lstStyle/>
          <a:p>
            <a:pPr algn="ctr" defTabSz="1066844">
              <a:lnSpc>
                <a:spcPct val="90000"/>
              </a:lnSpc>
              <a:spcAft>
                <a:spcPct val="35000"/>
              </a:spcAft>
              <a:defRPr/>
            </a:pPr>
            <a:r>
              <a:rPr lang="en-US" sz="2401" b="1" dirty="0">
                <a:solidFill>
                  <a:schemeClr val="tx2"/>
                </a:solidFill>
                <a:latin typeface="Lato Regular"/>
                <a:cs typeface="Lato Regular"/>
              </a:rPr>
              <a:t>Holdings/Collections/References</a:t>
            </a:r>
          </a:p>
        </p:txBody>
      </p:sp>
      <p:sp>
        <p:nvSpPr>
          <p:cNvPr id="52" name="Content Placeholder 2"/>
          <p:cNvSpPr txBox="1">
            <a:spLocks/>
          </p:cNvSpPr>
          <p:nvPr/>
        </p:nvSpPr>
        <p:spPr bwMode="auto">
          <a:xfrm>
            <a:off x="13009538" y="7404683"/>
            <a:ext cx="4072675" cy="777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2886" tIns="91443" rIns="182886" bIns="9144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en-GB" sz="1800" dirty="0">
                <a:latin typeface="Lato Light"/>
                <a:cs typeface="Lato Light"/>
              </a:rPr>
              <a:t>The Reference Collection consists of items that must remain in the library so that library users can rely upon their accessibility. These books include encyclopaedias, dictionaries, handbooks, almanacs, statistical sources, and specialized materials such as atlases.</a:t>
            </a:r>
            <a:endParaRPr lang="en-US" sz="1800" dirty="0">
              <a:latin typeface="Lato Light"/>
              <a:cs typeface="Lato Light"/>
            </a:endParaRPr>
          </a:p>
        </p:txBody>
      </p:sp>
      <p:grpSp>
        <p:nvGrpSpPr>
          <p:cNvPr id="94" name="Group 18"/>
          <p:cNvGrpSpPr>
            <a:grpSpLocks/>
          </p:cNvGrpSpPr>
          <p:nvPr/>
        </p:nvGrpSpPr>
        <p:grpSpPr bwMode="auto">
          <a:xfrm>
            <a:off x="12509402" y="4884627"/>
            <a:ext cx="500137" cy="562526"/>
            <a:chOff x="2366963" y="1247775"/>
            <a:chExt cx="357187" cy="401638"/>
          </a:xfrm>
          <a:solidFill>
            <a:schemeClr val="accent5"/>
          </a:solidFill>
        </p:grpSpPr>
        <p:sp>
          <p:nvSpPr>
            <p:cNvPr id="95" name="Freeform 84"/>
            <p:cNvSpPr>
              <a:spLocks noChangeArrowheads="1"/>
            </p:cNvSpPr>
            <p:nvPr/>
          </p:nvSpPr>
          <p:spPr bwMode="auto">
            <a:xfrm>
              <a:off x="2366963" y="1247775"/>
              <a:ext cx="165100" cy="288925"/>
            </a:xfrm>
            <a:custGeom>
              <a:avLst/>
              <a:gdLst>
                <a:gd name="T0" fmla="*/ 459 w 460"/>
                <a:gd name="T1" fmla="*/ 740 h 803"/>
                <a:gd name="T2" fmla="*/ 459 w 460"/>
                <a:gd name="T3" fmla="*/ 52 h 803"/>
                <a:gd name="T4" fmla="*/ 407 w 460"/>
                <a:gd name="T5" fmla="*/ 0 h 803"/>
                <a:gd name="T6" fmla="*/ 63 w 460"/>
                <a:gd name="T7" fmla="*/ 0 h 803"/>
                <a:gd name="T8" fmla="*/ 0 w 460"/>
                <a:gd name="T9" fmla="*/ 52 h 803"/>
                <a:gd name="T10" fmla="*/ 0 w 460"/>
                <a:gd name="T11" fmla="*/ 740 h 803"/>
                <a:gd name="T12" fmla="*/ 63 w 460"/>
                <a:gd name="T13" fmla="*/ 802 h 803"/>
                <a:gd name="T14" fmla="*/ 407 w 460"/>
                <a:gd name="T15" fmla="*/ 802 h 803"/>
                <a:gd name="T16" fmla="*/ 459 w 460"/>
                <a:gd name="T17" fmla="*/ 740 h 803"/>
                <a:gd name="T18" fmla="*/ 365 w 460"/>
                <a:gd name="T19" fmla="*/ 31 h 803"/>
                <a:gd name="T20" fmla="*/ 375 w 460"/>
                <a:gd name="T21" fmla="*/ 52 h 803"/>
                <a:gd name="T22" fmla="*/ 365 w 460"/>
                <a:gd name="T23" fmla="*/ 63 h 803"/>
                <a:gd name="T24" fmla="*/ 354 w 460"/>
                <a:gd name="T25" fmla="*/ 52 h 803"/>
                <a:gd name="T26" fmla="*/ 365 w 460"/>
                <a:gd name="T27" fmla="*/ 31 h 803"/>
                <a:gd name="T28" fmla="*/ 157 w 460"/>
                <a:gd name="T29" fmla="*/ 42 h 803"/>
                <a:gd name="T30" fmla="*/ 313 w 460"/>
                <a:gd name="T31" fmla="*/ 42 h 803"/>
                <a:gd name="T32" fmla="*/ 313 w 460"/>
                <a:gd name="T33" fmla="*/ 52 h 803"/>
                <a:gd name="T34" fmla="*/ 157 w 460"/>
                <a:gd name="T35" fmla="*/ 52 h 803"/>
                <a:gd name="T36" fmla="*/ 157 w 460"/>
                <a:gd name="T37" fmla="*/ 42 h 803"/>
                <a:gd name="T38" fmla="*/ 52 w 460"/>
                <a:gd name="T39" fmla="*/ 615 h 803"/>
                <a:gd name="T40" fmla="*/ 52 w 460"/>
                <a:gd name="T41" fmla="*/ 94 h 803"/>
                <a:gd name="T42" fmla="*/ 417 w 460"/>
                <a:gd name="T43" fmla="*/ 94 h 803"/>
                <a:gd name="T44" fmla="*/ 417 w 460"/>
                <a:gd name="T45" fmla="*/ 615 h 803"/>
                <a:gd name="T46" fmla="*/ 52 w 460"/>
                <a:gd name="T47" fmla="*/ 615 h 803"/>
                <a:gd name="T48" fmla="*/ 229 w 460"/>
                <a:gd name="T49" fmla="*/ 750 h 803"/>
                <a:gd name="T50" fmla="*/ 198 w 460"/>
                <a:gd name="T51" fmla="*/ 708 h 803"/>
                <a:gd name="T52" fmla="*/ 229 w 460"/>
                <a:gd name="T53" fmla="*/ 667 h 803"/>
                <a:gd name="T54" fmla="*/ 271 w 460"/>
                <a:gd name="T55" fmla="*/ 708 h 803"/>
                <a:gd name="T56" fmla="*/ 229 w 460"/>
                <a:gd name="T57" fmla="*/ 750 h 803"/>
                <a:gd name="T58" fmla="*/ 229 w 460"/>
                <a:gd name="T59" fmla="*/ 750 h 803"/>
                <a:gd name="T60" fmla="*/ 229 w 460"/>
                <a:gd name="T61" fmla="*/ 750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0" h="803">
                  <a:moveTo>
                    <a:pt x="459" y="740"/>
                  </a:moveTo>
                  <a:cubicBezTo>
                    <a:pt x="459" y="52"/>
                    <a:pt x="459" y="52"/>
                    <a:pt x="459" y="52"/>
                  </a:cubicBezTo>
                  <a:cubicBezTo>
                    <a:pt x="459" y="21"/>
                    <a:pt x="438" y="0"/>
                    <a:pt x="407" y="0"/>
                  </a:cubicBezTo>
                  <a:cubicBezTo>
                    <a:pt x="63" y="0"/>
                    <a:pt x="63" y="0"/>
                    <a:pt x="63" y="0"/>
                  </a:cubicBezTo>
                  <a:cubicBezTo>
                    <a:pt x="32" y="0"/>
                    <a:pt x="0" y="21"/>
                    <a:pt x="0" y="52"/>
                  </a:cubicBezTo>
                  <a:cubicBezTo>
                    <a:pt x="0" y="740"/>
                    <a:pt x="0" y="740"/>
                    <a:pt x="0" y="740"/>
                  </a:cubicBezTo>
                  <a:cubicBezTo>
                    <a:pt x="0" y="781"/>
                    <a:pt x="32" y="802"/>
                    <a:pt x="63" y="802"/>
                  </a:cubicBezTo>
                  <a:cubicBezTo>
                    <a:pt x="407" y="802"/>
                    <a:pt x="407" y="802"/>
                    <a:pt x="407" y="802"/>
                  </a:cubicBezTo>
                  <a:cubicBezTo>
                    <a:pt x="438" y="802"/>
                    <a:pt x="459" y="781"/>
                    <a:pt x="459" y="740"/>
                  </a:cubicBezTo>
                  <a:close/>
                  <a:moveTo>
                    <a:pt x="365" y="31"/>
                  </a:moveTo>
                  <a:cubicBezTo>
                    <a:pt x="375" y="31"/>
                    <a:pt x="375" y="42"/>
                    <a:pt x="375" y="52"/>
                  </a:cubicBezTo>
                  <a:cubicBezTo>
                    <a:pt x="375" y="63"/>
                    <a:pt x="375" y="63"/>
                    <a:pt x="365" y="63"/>
                  </a:cubicBezTo>
                  <a:cubicBezTo>
                    <a:pt x="354" y="63"/>
                    <a:pt x="354" y="63"/>
                    <a:pt x="354" y="52"/>
                  </a:cubicBezTo>
                  <a:cubicBezTo>
                    <a:pt x="354" y="42"/>
                    <a:pt x="354" y="31"/>
                    <a:pt x="365" y="31"/>
                  </a:cubicBezTo>
                  <a:close/>
                  <a:moveTo>
                    <a:pt x="157" y="42"/>
                  </a:moveTo>
                  <a:cubicBezTo>
                    <a:pt x="313" y="42"/>
                    <a:pt x="313" y="42"/>
                    <a:pt x="313" y="42"/>
                  </a:cubicBezTo>
                  <a:cubicBezTo>
                    <a:pt x="313" y="52"/>
                    <a:pt x="313" y="52"/>
                    <a:pt x="313" y="52"/>
                  </a:cubicBezTo>
                  <a:cubicBezTo>
                    <a:pt x="157" y="52"/>
                    <a:pt x="157" y="52"/>
                    <a:pt x="157" y="52"/>
                  </a:cubicBezTo>
                  <a:lnTo>
                    <a:pt x="157" y="42"/>
                  </a:lnTo>
                  <a:close/>
                  <a:moveTo>
                    <a:pt x="52" y="615"/>
                  </a:moveTo>
                  <a:cubicBezTo>
                    <a:pt x="52" y="94"/>
                    <a:pt x="52" y="94"/>
                    <a:pt x="52" y="94"/>
                  </a:cubicBezTo>
                  <a:cubicBezTo>
                    <a:pt x="417" y="94"/>
                    <a:pt x="417" y="94"/>
                    <a:pt x="417" y="94"/>
                  </a:cubicBezTo>
                  <a:cubicBezTo>
                    <a:pt x="417" y="615"/>
                    <a:pt x="417" y="615"/>
                    <a:pt x="417" y="615"/>
                  </a:cubicBezTo>
                  <a:lnTo>
                    <a:pt x="52" y="615"/>
                  </a:lnTo>
                  <a:close/>
                  <a:moveTo>
                    <a:pt x="229" y="750"/>
                  </a:moveTo>
                  <a:cubicBezTo>
                    <a:pt x="209" y="750"/>
                    <a:pt x="198" y="729"/>
                    <a:pt x="198" y="708"/>
                  </a:cubicBezTo>
                  <a:cubicBezTo>
                    <a:pt x="198" y="688"/>
                    <a:pt x="209" y="667"/>
                    <a:pt x="229" y="667"/>
                  </a:cubicBezTo>
                  <a:cubicBezTo>
                    <a:pt x="250" y="667"/>
                    <a:pt x="271" y="688"/>
                    <a:pt x="271" y="708"/>
                  </a:cubicBezTo>
                  <a:cubicBezTo>
                    <a:pt x="271" y="729"/>
                    <a:pt x="250" y="750"/>
                    <a:pt x="229" y="750"/>
                  </a:cubicBezTo>
                  <a:close/>
                  <a:moveTo>
                    <a:pt x="229" y="750"/>
                  </a:moveTo>
                  <a:lnTo>
                    <a:pt x="229" y="750"/>
                  </a:lnTo>
                  <a:close/>
                </a:path>
              </a:pathLst>
            </a:custGeom>
            <a:grpFill/>
            <a:ln w="9525" cap="flat">
              <a:solidFill>
                <a:schemeClr val="accent5"/>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96" name="Freeform 85"/>
            <p:cNvSpPr>
              <a:spLocks noChangeArrowheads="1"/>
            </p:cNvSpPr>
            <p:nvPr/>
          </p:nvSpPr>
          <p:spPr bwMode="auto">
            <a:xfrm>
              <a:off x="2559050" y="1357313"/>
              <a:ext cx="165100" cy="292100"/>
            </a:xfrm>
            <a:custGeom>
              <a:avLst/>
              <a:gdLst>
                <a:gd name="T0" fmla="*/ 406 w 459"/>
                <a:gd name="T1" fmla="*/ 0 h 813"/>
                <a:gd name="T2" fmla="*/ 62 w 459"/>
                <a:gd name="T3" fmla="*/ 0 h 813"/>
                <a:gd name="T4" fmla="*/ 0 w 459"/>
                <a:gd name="T5" fmla="*/ 63 h 813"/>
                <a:gd name="T6" fmla="*/ 0 w 459"/>
                <a:gd name="T7" fmla="*/ 750 h 813"/>
                <a:gd name="T8" fmla="*/ 62 w 459"/>
                <a:gd name="T9" fmla="*/ 812 h 813"/>
                <a:gd name="T10" fmla="*/ 406 w 459"/>
                <a:gd name="T11" fmla="*/ 812 h 813"/>
                <a:gd name="T12" fmla="*/ 458 w 459"/>
                <a:gd name="T13" fmla="*/ 750 h 813"/>
                <a:gd name="T14" fmla="*/ 458 w 459"/>
                <a:gd name="T15" fmla="*/ 63 h 813"/>
                <a:gd name="T16" fmla="*/ 406 w 459"/>
                <a:gd name="T17" fmla="*/ 0 h 813"/>
                <a:gd name="T18" fmla="*/ 364 w 459"/>
                <a:gd name="T19" fmla="*/ 42 h 813"/>
                <a:gd name="T20" fmla="*/ 375 w 459"/>
                <a:gd name="T21" fmla="*/ 52 h 813"/>
                <a:gd name="T22" fmla="*/ 364 w 459"/>
                <a:gd name="T23" fmla="*/ 73 h 813"/>
                <a:gd name="T24" fmla="*/ 343 w 459"/>
                <a:gd name="T25" fmla="*/ 52 h 813"/>
                <a:gd name="T26" fmla="*/ 364 w 459"/>
                <a:gd name="T27" fmla="*/ 42 h 813"/>
                <a:gd name="T28" fmla="*/ 156 w 459"/>
                <a:gd name="T29" fmla="*/ 42 h 813"/>
                <a:gd name="T30" fmla="*/ 312 w 459"/>
                <a:gd name="T31" fmla="*/ 42 h 813"/>
                <a:gd name="T32" fmla="*/ 312 w 459"/>
                <a:gd name="T33" fmla="*/ 63 h 813"/>
                <a:gd name="T34" fmla="*/ 156 w 459"/>
                <a:gd name="T35" fmla="*/ 63 h 813"/>
                <a:gd name="T36" fmla="*/ 156 w 459"/>
                <a:gd name="T37" fmla="*/ 42 h 813"/>
                <a:gd name="T38" fmla="*/ 229 w 459"/>
                <a:gd name="T39" fmla="*/ 750 h 813"/>
                <a:gd name="T40" fmla="*/ 197 w 459"/>
                <a:gd name="T41" fmla="*/ 708 h 813"/>
                <a:gd name="T42" fmla="*/ 229 w 459"/>
                <a:gd name="T43" fmla="*/ 677 h 813"/>
                <a:gd name="T44" fmla="*/ 270 w 459"/>
                <a:gd name="T45" fmla="*/ 708 h 813"/>
                <a:gd name="T46" fmla="*/ 229 w 459"/>
                <a:gd name="T47" fmla="*/ 750 h 813"/>
                <a:gd name="T48" fmla="*/ 416 w 459"/>
                <a:gd name="T49" fmla="*/ 625 h 813"/>
                <a:gd name="T50" fmla="*/ 52 w 459"/>
                <a:gd name="T51" fmla="*/ 625 h 813"/>
                <a:gd name="T52" fmla="*/ 52 w 459"/>
                <a:gd name="T53" fmla="*/ 104 h 813"/>
                <a:gd name="T54" fmla="*/ 416 w 459"/>
                <a:gd name="T55" fmla="*/ 104 h 813"/>
                <a:gd name="T56" fmla="*/ 416 w 459"/>
                <a:gd name="T57" fmla="*/ 625 h 813"/>
                <a:gd name="T58" fmla="*/ 416 w 459"/>
                <a:gd name="T59" fmla="*/ 625 h 813"/>
                <a:gd name="T60" fmla="*/ 416 w 459"/>
                <a:gd name="T61" fmla="*/ 625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9" h="813">
                  <a:moveTo>
                    <a:pt x="406" y="0"/>
                  </a:moveTo>
                  <a:cubicBezTo>
                    <a:pt x="62" y="0"/>
                    <a:pt x="62" y="0"/>
                    <a:pt x="62" y="0"/>
                  </a:cubicBezTo>
                  <a:cubicBezTo>
                    <a:pt x="31" y="0"/>
                    <a:pt x="0" y="31"/>
                    <a:pt x="0" y="63"/>
                  </a:cubicBezTo>
                  <a:cubicBezTo>
                    <a:pt x="0" y="750"/>
                    <a:pt x="0" y="750"/>
                    <a:pt x="0" y="750"/>
                  </a:cubicBezTo>
                  <a:cubicBezTo>
                    <a:pt x="0" y="781"/>
                    <a:pt x="31" y="812"/>
                    <a:pt x="62" y="812"/>
                  </a:cubicBezTo>
                  <a:cubicBezTo>
                    <a:pt x="406" y="812"/>
                    <a:pt x="406" y="812"/>
                    <a:pt x="406" y="812"/>
                  </a:cubicBezTo>
                  <a:cubicBezTo>
                    <a:pt x="437" y="812"/>
                    <a:pt x="458" y="781"/>
                    <a:pt x="458" y="750"/>
                  </a:cubicBezTo>
                  <a:cubicBezTo>
                    <a:pt x="458" y="63"/>
                    <a:pt x="458" y="63"/>
                    <a:pt x="458" y="63"/>
                  </a:cubicBezTo>
                  <a:cubicBezTo>
                    <a:pt x="458" y="31"/>
                    <a:pt x="437" y="0"/>
                    <a:pt x="406" y="0"/>
                  </a:cubicBezTo>
                  <a:close/>
                  <a:moveTo>
                    <a:pt x="364" y="42"/>
                  </a:moveTo>
                  <a:cubicBezTo>
                    <a:pt x="375" y="42"/>
                    <a:pt x="375" y="42"/>
                    <a:pt x="375" y="52"/>
                  </a:cubicBezTo>
                  <a:cubicBezTo>
                    <a:pt x="375" y="63"/>
                    <a:pt x="375" y="73"/>
                    <a:pt x="364" y="73"/>
                  </a:cubicBezTo>
                  <a:cubicBezTo>
                    <a:pt x="354" y="73"/>
                    <a:pt x="343" y="63"/>
                    <a:pt x="343" y="52"/>
                  </a:cubicBezTo>
                  <a:cubicBezTo>
                    <a:pt x="343" y="42"/>
                    <a:pt x="354" y="42"/>
                    <a:pt x="364" y="42"/>
                  </a:cubicBezTo>
                  <a:close/>
                  <a:moveTo>
                    <a:pt x="156" y="42"/>
                  </a:moveTo>
                  <a:cubicBezTo>
                    <a:pt x="312" y="42"/>
                    <a:pt x="312" y="42"/>
                    <a:pt x="312" y="42"/>
                  </a:cubicBezTo>
                  <a:cubicBezTo>
                    <a:pt x="312" y="63"/>
                    <a:pt x="312" y="63"/>
                    <a:pt x="312" y="63"/>
                  </a:cubicBezTo>
                  <a:cubicBezTo>
                    <a:pt x="156" y="63"/>
                    <a:pt x="156" y="63"/>
                    <a:pt x="156" y="63"/>
                  </a:cubicBezTo>
                  <a:lnTo>
                    <a:pt x="156" y="42"/>
                  </a:lnTo>
                  <a:close/>
                  <a:moveTo>
                    <a:pt x="229" y="750"/>
                  </a:moveTo>
                  <a:cubicBezTo>
                    <a:pt x="208" y="750"/>
                    <a:pt x="197" y="729"/>
                    <a:pt x="197" y="708"/>
                  </a:cubicBezTo>
                  <a:cubicBezTo>
                    <a:pt x="197" y="687"/>
                    <a:pt x="208" y="677"/>
                    <a:pt x="229" y="677"/>
                  </a:cubicBezTo>
                  <a:cubicBezTo>
                    <a:pt x="250" y="677"/>
                    <a:pt x="270" y="687"/>
                    <a:pt x="270" y="708"/>
                  </a:cubicBezTo>
                  <a:cubicBezTo>
                    <a:pt x="270" y="729"/>
                    <a:pt x="250" y="750"/>
                    <a:pt x="229" y="750"/>
                  </a:cubicBezTo>
                  <a:close/>
                  <a:moveTo>
                    <a:pt x="416" y="625"/>
                  </a:moveTo>
                  <a:cubicBezTo>
                    <a:pt x="52" y="625"/>
                    <a:pt x="52" y="625"/>
                    <a:pt x="52" y="625"/>
                  </a:cubicBezTo>
                  <a:cubicBezTo>
                    <a:pt x="52" y="104"/>
                    <a:pt x="52" y="104"/>
                    <a:pt x="52" y="104"/>
                  </a:cubicBezTo>
                  <a:cubicBezTo>
                    <a:pt x="416" y="104"/>
                    <a:pt x="416" y="104"/>
                    <a:pt x="416" y="104"/>
                  </a:cubicBezTo>
                  <a:lnTo>
                    <a:pt x="416" y="625"/>
                  </a:lnTo>
                  <a:close/>
                  <a:moveTo>
                    <a:pt x="416" y="625"/>
                  </a:moveTo>
                  <a:lnTo>
                    <a:pt x="416" y="625"/>
                  </a:lnTo>
                  <a:close/>
                </a:path>
              </a:pathLst>
            </a:custGeom>
            <a:grpFill/>
            <a:ln w="9525" cap="flat">
              <a:solidFill>
                <a:schemeClr val="accent5"/>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97" name="Freeform 86"/>
            <p:cNvSpPr>
              <a:spLocks noChangeArrowheads="1"/>
            </p:cNvSpPr>
            <p:nvPr/>
          </p:nvSpPr>
          <p:spPr bwMode="auto">
            <a:xfrm>
              <a:off x="2547938" y="1263650"/>
              <a:ext cx="98425" cy="79375"/>
            </a:xfrm>
            <a:custGeom>
              <a:avLst/>
              <a:gdLst>
                <a:gd name="T0" fmla="*/ 219 w 272"/>
                <a:gd name="T1" fmla="*/ 218 h 219"/>
                <a:gd name="T2" fmla="*/ 271 w 272"/>
                <a:gd name="T3" fmla="*/ 218 h 219"/>
                <a:gd name="T4" fmla="*/ 271 w 272"/>
                <a:gd name="T5" fmla="*/ 0 h 219"/>
                <a:gd name="T6" fmla="*/ 0 w 272"/>
                <a:gd name="T7" fmla="*/ 0 h 219"/>
                <a:gd name="T8" fmla="*/ 0 w 272"/>
                <a:gd name="T9" fmla="*/ 52 h 219"/>
                <a:gd name="T10" fmla="*/ 219 w 272"/>
                <a:gd name="T11" fmla="*/ 52 h 219"/>
                <a:gd name="T12" fmla="*/ 219 w 272"/>
                <a:gd name="T13" fmla="*/ 218 h 219"/>
                <a:gd name="T14" fmla="*/ 219 w 272"/>
                <a:gd name="T15" fmla="*/ 218 h 219"/>
                <a:gd name="T16" fmla="*/ 219 w 272"/>
                <a:gd name="T17" fmla="*/ 21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2" h="219">
                  <a:moveTo>
                    <a:pt x="219" y="218"/>
                  </a:moveTo>
                  <a:lnTo>
                    <a:pt x="271" y="218"/>
                  </a:lnTo>
                  <a:lnTo>
                    <a:pt x="271" y="0"/>
                  </a:lnTo>
                  <a:lnTo>
                    <a:pt x="0" y="0"/>
                  </a:lnTo>
                  <a:lnTo>
                    <a:pt x="0" y="52"/>
                  </a:lnTo>
                  <a:lnTo>
                    <a:pt x="219" y="52"/>
                  </a:lnTo>
                  <a:lnTo>
                    <a:pt x="219" y="218"/>
                  </a:lnTo>
                  <a:close/>
                  <a:moveTo>
                    <a:pt x="219" y="218"/>
                  </a:moveTo>
                  <a:lnTo>
                    <a:pt x="219" y="218"/>
                  </a:lnTo>
                  <a:close/>
                </a:path>
              </a:pathLst>
            </a:custGeom>
            <a:grpFill/>
            <a:ln w="9525" cap="flat">
              <a:solidFill>
                <a:schemeClr val="accent5"/>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98" name="Freeform 87"/>
            <p:cNvSpPr>
              <a:spLocks noChangeArrowheads="1"/>
            </p:cNvSpPr>
            <p:nvPr/>
          </p:nvSpPr>
          <p:spPr bwMode="auto">
            <a:xfrm>
              <a:off x="2547938" y="1263650"/>
              <a:ext cx="98425" cy="79375"/>
            </a:xfrm>
            <a:custGeom>
              <a:avLst/>
              <a:gdLst>
                <a:gd name="T0" fmla="*/ 219 w 272"/>
                <a:gd name="T1" fmla="*/ 218 h 219"/>
                <a:gd name="T2" fmla="*/ 271 w 272"/>
                <a:gd name="T3" fmla="*/ 218 h 219"/>
                <a:gd name="T4" fmla="*/ 271 w 272"/>
                <a:gd name="T5" fmla="*/ 0 h 219"/>
                <a:gd name="T6" fmla="*/ 0 w 272"/>
                <a:gd name="T7" fmla="*/ 0 h 219"/>
                <a:gd name="T8" fmla="*/ 0 w 272"/>
                <a:gd name="T9" fmla="*/ 52 h 219"/>
                <a:gd name="T10" fmla="*/ 219 w 272"/>
                <a:gd name="T11" fmla="*/ 52 h 219"/>
                <a:gd name="T12" fmla="*/ 219 w 272"/>
                <a:gd name="T13" fmla="*/ 218 h 219"/>
              </a:gdLst>
              <a:ahLst/>
              <a:cxnLst>
                <a:cxn ang="0">
                  <a:pos x="T0" y="T1"/>
                </a:cxn>
                <a:cxn ang="0">
                  <a:pos x="T2" y="T3"/>
                </a:cxn>
                <a:cxn ang="0">
                  <a:pos x="T4" y="T5"/>
                </a:cxn>
                <a:cxn ang="0">
                  <a:pos x="T6" y="T7"/>
                </a:cxn>
                <a:cxn ang="0">
                  <a:pos x="T8" y="T9"/>
                </a:cxn>
                <a:cxn ang="0">
                  <a:pos x="T10" y="T11"/>
                </a:cxn>
                <a:cxn ang="0">
                  <a:pos x="T12" y="T13"/>
                </a:cxn>
              </a:cxnLst>
              <a:rect l="0" t="0" r="r" b="b"/>
              <a:pathLst>
                <a:path w="272" h="219">
                  <a:moveTo>
                    <a:pt x="219" y="218"/>
                  </a:moveTo>
                  <a:lnTo>
                    <a:pt x="271" y="218"/>
                  </a:lnTo>
                  <a:lnTo>
                    <a:pt x="271" y="0"/>
                  </a:lnTo>
                  <a:lnTo>
                    <a:pt x="0" y="0"/>
                  </a:lnTo>
                  <a:lnTo>
                    <a:pt x="0" y="52"/>
                  </a:lnTo>
                  <a:lnTo>
                    <a:pt x="219" y="52"/>
                  </a:lnTo>
                  <a:lnTo>
                    <a:pt x="219" y="218"/>
                  </a:lnTo>
                </a:path>
              </a:pathLst>
            </a:custGeom>
            <a:grpFill/>
            <a:ln w="9525" cap="flat">
              <a:solidFill>
                <a:schemeClr val="accent5"/>
              </a:solidFill>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99" name="Freeform 88"/>
            <p:cNvSpPr>
              <a:spLocks noChangeArrowheads="1"/>
            </p:cNvSpPr>
            <p:nvPr/>
          </p:nvSpPr>
          <p:spPr bwMode="auto">
            <a:xfrm>
              <a:off x="2627313" y="1341438"/>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9525" cap="flat">
              <a:solidFill>
                <a:schemeClr val="accent5"/>
              </a:solidFill>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100" name="Freeform 89"/>
            <p:cNvSpPr>
              <a:spLocks noChangeArrowheads="1"/>
            </p:cNvSpPr>
            <p:nvPr/>
          </p:nvSpPr>
          <p:spPr bwMode="auto">
            <a:xfrm>
              <a:off x="2457450" y="1555750"/>
              <a:ext cx="82550" cy="82550"/>
            </a:xfrm>
            <a:custGeom>
              <a:avLst/>
              <a:gdLst>
                <a:gd name="T0" fmla="*/ 63 w 230"/>
                <a:gd name="T1" fmla="*/ 0 h 230"/>
                <a:gd name="T2" fmla="*/ 0 w 230"/>
                <a:gd name="T3" fmla="*/ 0 h 230"/>
                <a:gd name="T4" fmla="*/ 0 w 230"/>
                <a:gd name="T5" fmla="*/ 229 h 230"/>
                <a:gd name="T6" fmla="*/ 229 w 230"/>
                <a:gd name="T7" fmla="*/ 229 h 230"/>
                <a:gd name="T8" fmla="*/ 229 w 230"/>
                <a:gd name="T9" fmla="*/ 167 h 230"/>
                <a:gd name="T10" fmla="*/ 63 w 230"/>
                <a:gd name="T11" fmla="*/ 167 h 230"/>
                <a:gd name="T12" fmla="*/ 63 w 230"/>
                <a:gd name="T13" fmla="*/ 0 h 230"/>
                <a:gd name="T14" fmla="*/ 63 w 230"/>
                <a:gd name="T15" fmla="*/ 0 h 230"/>
                <a:gd name="T16" fmla="*/ 63 w 230"/>
                <a:gd name="T17"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0">
                  <a:moveTo>
                    <a:pt x="63" y="0"/>
                  </a:moveTo>
                  <a:lnTo>
                    <a:pt x="0" y="0"/>
                  </a:lnTo>
                  <a:lnTo>
                    <a:pt x="0" y="229"/>
                  </a:lnTo>
                  <a:lnTo>
                    <a:pt x="229" y="229"/>
                  </a:lnTo>
                  <a:lnTo>
                    <a:pt x="229" y="167"/>
                  </a:lnTo>
                  <a:lnTo>
                    <a:pt x="63" y="167"/>
                  </a:lnTo>
                  <a:lnTo>
                    <a:pt x="63" y="0"/>
                  </a:lnTo>
                  <a:close/>
                  <a:moveTo>
                    <a:pt x="63" y="0"/>
                  </a:moveTo>
                  <a:lnTo>
                    <a:pt x="63" y="0"/>
                  </a:lnTo>
                  <a:close/>
                </a:path>
              </a:pathLst>
            </a:custGeom>
            <a:grpFill/>
            <a:ln w="9525" cap="flat">
              <a:solidFill>
                <a:schemeClr val="accent5"/>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101" name="Freeform 90"/>
            <p:cNvSpPr>
              <a:spLocks noChangeArrowheads="1"/>
            </p:cNvSpPr>
            <p:nvPr/>
          </p:nvSpPr>
          <p:spPr bwMode="auto">
            <a:xfrm>
              <a:off x="2457450" y="1555750"/>
              <a:ext cx="82550" cy="82550"/>
            </a:xfrm>
            <a:custGeom>
              <a:avLst/>
              <a:gdLst>
                <a:gd name="T0" fmla="*/ 63 w 230"/>
                <a:gd name="T1" fmla="*/ 0 h 230"/>
                <a:gd name="T2" fmla="*/ 0 w 230"/>
                <a:gd name="T3" fmla="*/ 0 h 230"/>
                <a:gd name="T4" fmla="*/ 0 w 230"/>
                <a:gd name="T5" fmla="*/ 229 h 230"/>
                <a:gd name="T6" fmla="*/ 229 w 230"/>
                <a:gd name="T7" fmla="*/ 229 h 230"/>
                <a:gd name="T8" fmla="*/ 229 w 230"/>
                <a:gd name="T9" fmla="*/ 167 h 230"/>
                <a:gd name="T10" fmla="*/ 63 w 230"/>
                <a:gd name="T11" fmla="*/ 167 h 230"/>
                <a:gd name="T12" fmla="*/ 63 w 230"/>
                <a:gd name="T13" fmla="*/ 0 h 230"/>
              </a:gdLst>
              <a:ahLst/>
              <a:cxnLst>
                <a:cxn ang="0">
                  <a:pos x="T0" y="T1"/>
                </a:cxn>
                <a:cxn ang="0">
                  <a:pos x="T2" y="T3"/>
                </a:cxn>
                <a:cxn ang="0">
                  <a:pos x="T4" y="T5"/>
                </a:cxn>
                <a:cxn ang="0">
                  <a:pos x="T6" y="T7"/>
                </a:cxn>
                <a:cxn ang="0">
                  <a:pos x="T8" y="T9"/>
                </a:cxn>
                <a:cxn ang="0">
                  <a:pos x="T10" y="T11"/>
                </a:cxn>
                <a:cxn ang="0">
                  <a:pos x="T12" y="T13"/>
                </a:cxn>
              </a:cxnLst>
              <a:rect l="0" t="0" r="r" b="b"/>
              <a:pathLst>
                <a:path w="230" h="230">
                  <a:moveTo>
                    <a:pt x="63" y="0"/>
                  </a:moveTo>
                  <a:lnTo>
                    <a:pt x="0" y="0"/>
                  </a:lnTo>
                  <a:lnTo>
                    <a:pt x="0" y="229"/>
                  </a:lnTo>
                  <a:lnTo>
                    <a:pt x="229" y="229"/>
                  </a:lnTo>
                  <a:lnTo>
                    <a:pt x="229" y="167"/>
                  </a:lnTo>
                  <a:lnTo>
                    <a:pt x="63" y="167"/>
                  </a:lnTo>
                  <a:lnTo>
                    <a:pt x="63" y="0"/>
                  </a:lnTo>
                </a:path>
              </a:pathLst>
            </a:custGeom>
            <a:grpFill/>
            <a:ln w="9525" cap="flat">
              <a:solidFill>
                <a:schemeClr val="accent5"/>
              </a:solidFill>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sp>
          <p:nvSpPr>
            <p:cNvPr id="102" name="Freeform 91"/>
            <p:cNvSpPr>
              <a:spLocks noChangeArrowheads="1"/>
            </p:cNvSpPr>
            <p:nvPr/>
          </p:nvSpPr>
          <p:spPr bwMode="auto">
            <a:xfrm>
              <a:off x="2479675" y="1555750"/>
              <a:ext cx="1588"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9525" cap="flat">
              <a:solidFill>
                <a:schemeClr val="accent5"/>
              </a:solidFill>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latin typeface="Lato Light"/>
                <a:ea typeface="SimSun" charset="0"/>
              </a:endParaRPr>
            </a:p>
          </p:txBody>
        </p:sp>
      </p:grpSp>
      <p:grpSp>
        <p:nvGrpSpPr>
          <p:cNvPr id="54" name="Group 53"/>
          <p:cNvGrpSpPr/>
          <p:nvPr/>
        </p:nvGrpSpPr>
        <p:grpSpPr>
          <a:xfrm>
            <a:off x="4507905" y="932518"/>
            <a:ext cx="9272190" cy="1559721"/>
            <a:chOff x="5988388" y="483017"/>
            <a:chExt cx="12359700" cy="2079087"/>
          </a:xfrm>
        </p:grpSpPr>
        <p:sp>
          <p:nvSpPr>
            <p:cNvPr id="55" name="TextBox 54"/>
            <p:cNvSpPr txBox="1"/>
            <p:nvPr/>
          </p:nvSpPr>
          <p:spPr>
            <a:xfrm>
              <a:off x="5988388" y="483017"/>
              <a:ext cx="12359700" cy="1446608"/>
            </a:xfrm>
            <a:prstGeom prst="rect">
              <a:avLst/>
            </a:prstGeom>
            <a:noFill/>
          </p:spPr>
          <p:txBody>
            <a:bodyPr wrap="square" lIns="68584" tIns="34292" rIns="68584" bIns="34292" rtlCol="0">
              <a:spAutoFit/>
            </a:bodyPr>
            <a:lstStyle/>
            <a:p>
              <a:pPr algn="ctr"/>
              <a:r>
                <a:rPr lang="id-ID" sz="6602" b="1" dirty="0">
                  <a:solidFill>
                    <a:schemeClr val="tx2"/>
                  </a:solidFill>
                  <a:latin typeface="Lato Regular"/>
                  <a:cs typeface="Lato Regular"/>
                </a:rPr>
                <a:t>L</a:t>
              </a:r>
              <a:r>
                <a:rPr lang="en-GB" sz="6602" b="1" dirty="0">
                  <a:solidFill>
                    <a:schemeClr val="tx2"/>
                  </a:solidFill>
                  <a:latin typeface="Lato Regular"/>
                  <a:cs typeface="Lato Regular"/>
                </a:rPr>
                <a:t>ibrary Units</a:t>
              </a:r>
              <a:endParaRPr lang="id-ID" sz="6602" b="1" dirty="0">
                <a:solidFill>
                  <a:schemeClr val="tx2"/>
                </a:solidFill>
                <a:latin typeface="Lato Regular"/>
                <a:cs typeface="Lato Regular"/>
              </a:endParaRPr>
            </a:p>
          </p:txBody>
        </p:sp>
        <p:sp>
          <p:nvSpPr>
            <p:cNvPr id="56" name="Rectangle 55"/>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59" name="Subtitle 2"/>
            <p:cNvSpPr txBox="1">
              <a:spLocks/>
            </p:cNvSpPr>
            <p:nvPr/>
          </p:nvSpPr>
          <p:spPr>
            <a:xfrm>
              <a:off x="6361236" y="1634833"/>
              <a:ext cx="11655185" cy="839116"/>
            </a:xfrm>
            <a:prstGeom prst="rect">
              <a:avLst/>
            </a:prstGeom>
          </p:spPr>
          <p:txBody>
            <a:bodyPr vert="horz" lIns="163160" tIns="81580" rIns="163160" bIns="81580" rtlCol="0">
              <a:norm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endParaRPr lang="en-US" sz="2326" dirty="0">
                <a:solidFill>
                  <a:schemeClr val="accent1"/>
                </a:solidFill>
                <a:latin typeface="Lato Light"/>
                <a:cs typeface="Lato Light"/>
              </a:endParaRPr>
            </a:p>
          </p:txBody>
        </p:sp>
      </p:grpSp>
      <p:sp>
        <p:nvSpPr>
          <p:cNvPr id="7" name="Freeform 101">
            <a:extLst>
              <a:ext uri="{FF2B5EF4-FFF2-40B4-BE49-F238E27FC236}">
                <a16:creationId xmlns:a16="http://schemas.microsoft.com/office/drawing/2014/main" id="{A8DEF2D2-F8D9-6816-D3C1-FA865BB12674}"/>
              </a:ext>
            </a:extLst>
          </p:cNvPr>
          <p:cNvSpPr>
            <a:spLocks noChangeArrowheads="1"/>
          </p:cNvSpPr>
          <p:nvPr/>
        </p:nvSpPr>
        <p:spPr bwMode="auto">
          <a:xfrm>
            <a:off x="7844421" y="3527368"/>
            <a:ext cx="603660" cy="46476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accent3"/>
          </a:solidFill>
          <a:ln>
            <a:noFill/>
          </a:ln>
          <a:effectLst/>
        </p:spPr>
        <p:txBody>
          <a:bodyPr wrap="none" anchor="ctr"/>
          <a:lstStyle/>
          <a:p>
            <a:endParaRPr lang="en-US" sz="2107" dirty="0">
              <a:highlight>
                <a:srgbClr val="800000"/>
              </a:highlight>
            </a:endParaRPr>
          </a:p>
        </p:txBody>
      </p:sp>
      <p:sp>
        <p:nvSpPr>
          <p:cNvPr id="8" name="Freeform 102">
            <a:extLst>
              <a:ext uri="{FF2B5EF4-FFF2-40B4-BE49-F238E27FC236}">
                <a16:creationId xmlns:a16="http://schemas.microsoft.com/office/drawing/2014/main" id="{D6391794-08C0-6A07-526C-500B006C450F}"/>
              </a:ext>
            </a:extLst>
          </p:cNvPr>
          <p:cNvSpPr>
            <a:spLocks noChangeArrowheads="1"/>
          </p:cNvSpPr>
          <p:nvPr/>
        </p:nvSpPr>
        <p:spPr bwMode="auto">
          <a:xfrm>
            <a:off x="10003888" y="3599210"/>
            <a:ext cx="603664" cy="539555"/>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rgbClr val="C00000"/>
          </a:solidFill>
          <a:ln>
            <a:noFill/>
          </a:ln>
          <a:effectLst/>
        </p:spPr>
        <p:txBody>
          <a:bodyPr wrap="none" anchor="ctr"/>
          <a:lstStyle/>
          <a:p>
            <a:endParaRPr lang="en-US" sz="2107" dirty="0"/>
          </a:p>
        </p:txBody>
      </p:sp>
      <p:sp>
        <p:nvSpPr>
          <p:cNvPr id="9" name="Freeform 97">
            <a:extLst>
              <a:ext uri="{FF2B5EF4-FFF2-40B4-BE49-F238E27FC236}">
                <a16:creationId xmlns:a16="http://schemas.microsoft.com/office/drawing/2014/main" id="{02484BCF-8F04-2D23-5525-92B0E9021171}"/>
              </a:ext>
            </a:extLst>
          </p:cNvPr>
          <p:cNvSpPr>
            <a:spLocks noChangeArrowheads="1"/>
          </p:cNvSpPr>
          <p:nvPr/>
        </p:nvSpPr>
        <p:spPr bwMode="auto">
          <a:xfrm>
            <a:off x="5158304" y="4925868"/>
            <a:ext cx="603664" cy="518189"/>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rgbClr val="92D050"/>
          </a:solidFill>
          <a:ln>
            <a:noFill/>
          </a:ln>
          <a:effectLst/>
        </p:spPr>
        <p:txBody>
          <a:bodyPr wrap="none" anchor="ctr"/>
          <a:lstStyle/>
          <a:p>
            <a:endParaRPr lang="en-US" sz="2107" dirty="0"/>
          </a:p>
        </p:txBody>
      </p:sp>
      <p:sp>
        <p:nvSpPr>
          <p:cNvPr id="10" name="Freeform 158">
            <a:extLst>
              <a:ext uri="{FF2B5EF4-FFF2-40B4-BE49-F238E27FC236}">
                <a16:creationId xmlns:a16="http://schemas.microsoft.com/office/drawing/2014/main" id="{2AEE3F18-0BB4-4729-107B-729214055EB1}"/>
              </a:ext>
            </a:extLst>
          </p:cNvPr>
          <p:cNvSpPr>
            <a:spLocks noChangeArrowheads="1"/>
          </p:cNvSpPr>
          <p:nvPr/>
        </p:nvSpPr>
        <p:spPr bwMode="auto">
          <a:xfrm>
            <a:off x="15146335" y="6256325"/>
            <a:ext cx="656305" cy="307822"/>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accent6">
              <a:lumMod val="60000"/>
              <a:lumOff val="40000"/>
            </a:schemeClr>
          </a:solidFill>
          <a:ln>
            <a:noFill/>
          </a:ln>
          <a:effectLst/>
        </p:spPr>
        <p:txBody>
          <a:bodyPr wrap="none" anchor="ctr"/>
          <a:lstStyle/>
          <a:p>
            <a:endParaRPr lang="en-US" sz="2107" dirty="0"/>
          </a:p>
        </p:txBody>
      </p:sp>
    </p:spTree>
    <p:extLst>
      <p:ext uri="{BB962C8B-B14F-4D97-AF65-F5344CB8AC3E}">
        <p14:creationId xmlns:p14="http://schemas.microsoft.com/office/powerpoint/2010/main" val="3621763353"/>
      </p:ext>
    </p:extLst>
  </p:cSld>
  <p:clrMapOvr>
    <a:masterClrMapping/>
  </p:clrMapOvr>
  <p:transition spd="med" advClick="0"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900" decel="100000" fill="hold"/>
                                        <p:tgtEl>
                                          <p:spTgt spid="5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down)">
                                      <p:cBhvr>
                                        <p:cTn id="14" dur="500"/>
                                        <p:tgtEl>
                                          <p:spTgt spid="34"/>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childTnLst>
                          </p:cTn>
                        </p:par>
                        <p:par>
                          <p:cTn id="39" fill="hold">
                            <p:stCondLst>
                              <p:cond delay="4500"/>
                            </p:stCondLst>
                            <p:childTnLst>
                              <p:par>
                                <p:cTn id="40" presetID="22" presetClass="entr" presetSubtype="4"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down)">
                                      <p:cBhvr>
                                        <p:cTn id="42" dur="500"/>
                                        <p:tgtEl>
                                          <p:spTgt spid="40"/>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500"/>
                                        <p:tgtEl>
                                          <p:spTgt spid="46"/>
                                        </p:tgtEl>
                                      </p:cBhvr>
                                    </p:animEffect>
                                  </p:childTnLst>
                                </p:cTn>
                              </p:par>
                            </p:childTnLst>
                          </p:cTn>
                        </p:par>
                        <p:par>
                          <p:cTn id="63" fill="hold">
                            <p:stCondLst>
                              <p:cond delay="7500"/>
                            </p:stCondLst>
                            <p:childTnLst>
                              <p:par>
                                <p:cTn id="64" presetID="22" presetClass="entr" presetSubtype="8" fill="hold"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left)">
                                      <p:cBhvr>
                                        <p:cTn id="66" dur="500"/>
                                        <p:tgtEl>
                                          <p:spTgt spid="47"/>
                                        </p:tgtEl>
                                      </p:cBhvr>
                                    </p:animEffect>
                                  </p:childTnLst>
                                </p:cTn>
                              </p:par>
                            </p:childTnLst>
                          </p:cTn>
                        </p:par>
                        <p:par>
                          <p:cTn id="67" fill="hold">
                            <p:stCondLst>
                              <p:cond delay="8000"/>
                            </p:stCondLst>
                            <p:childTnLst>
                              <p:par>
                                <p:cTn id="68" presetID="10" presetClass="entr" presetSubtype="0" fill="hold" nodeType="afterEffect">
                                  <p:stCondLst>
                                    <p:cond delay="0"/>
                                  </p:stCondLst>
                                  <p:childTnLst>
                                    <p:set>
                                      <p:cBhvr>
                                        <p:cTn id="69" dur="1" fill="hold">
                                          <p:stCondLst>
                                            <p:cond delay="0"/>
                                          </p:stCondLst>
                                        </p:cTn>
                                        <p:tgtEl>
                                          <p:spTgt spid="94"/>
                                        </p:tgtEl>
                                        <p:attrNameLst>
                                          <p:attrName>style.visibility</p:attrName>
                                        </p:attrNameLst>
                                      </p:cBhvr>
                                      <p:to>
                                        <p:strVal val="visible"/>
                                      </p:to>
                                    </p:set>
                                    <p:animEffect transition="in" filter="fade">
                                      <p:cBhvr>
                                        <p:cTn id="70" dur="500"/>
                                        <p:tgtEl>
                                          <p:spTgt spid="94"/>
                                        </p:tgtEl>
                                      </p:cBhvr>
                                    </p:animEffect>
                                  </p:childTnLst>
                                </p:cTn>
                              </p:par>
                            </p:childTnLst>
                          </p:cTn>
                        </p:par>
                        <p:par>
                          <p:cTn id="71" fill="hold">
                            <p:stCondLst>
                              <p:cond delay="8500"/>
                            </p:stCondLst>
                            <p:childTnLst>
                              <p:par>
                                <p:cTn id="72" presetID="10" presetClass="entr" presetSubtype="0"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fade">
                                      <p:cBhvr>
                                        <p:cTn id="74" dur="500"/>
                                        <p:tgtEl>
                                          <p:spTgt spid="48"/>
                                        </p:tgtEl>
                                      </p:cBhvr>
                                    </p:animEffect>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fade">
                                      <p:cBhvr>
                                        <p:cTn id="78" dur="500"/>
                                        <p:tgtEl>
                                          <p:spTgt spid="49"/>
                                        </p:tgtEl>
                                      </p:cBhvr>
                                    </p:animEffect>
                                  </p:childTnLst>
                                </p:cTn>
                              </p:par>
                            </p:childTnLst>
                          </p:cTn>
                        </p:par>
                        <p:par>
                          <p:cTn id="79" fill="hold">
                            <p:stCondLst>
                              <p:cond delay="9500"/>
                            </p:stCondLst>
                            <p:childTnLst>
                              <p:par>
                                <p:cTn id="80" presetID="22" presetClass="entr" presetSubtype="8" fill="hold"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par>
                          <p:cTn id="83" fill="hold">
                            <p:stCondLst>
                              <p:cond delay="10000"/>
                            </p:stCondLst>
                            <p:childTnLst>
                              <p:par>
                                <p:cTn id="84" presetID="10" presetClass="entr" presetSubtype="0" fill="hold" grpId="0" nodeType="after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fade">
                                      <p:cBhvr>
                                        <p:cTn id="86" dur="500"/>
                                        <p:tgtEl>
                                          <p:spTgt spid="51"/>
                                        </p:tgtEl>
                                      </p:cBhvr>
                                    </p:animEffect>
                                  </p:childTnLst>
                                </p:cTn>
                              </p:par>
                            </p:childTnLst>
                          </p:cTn>
                        </p:par>
                        <p:par>
                          <p:cTn id="87" fill="hold">
                            <p:stCondLst>
                              <p:cond delay="10500"/>
                            </p:stCondLst>
                            <p:childTnLst>
                              <p:par>
                                <p:cTn id="88" presetID="10" presetClass="entr" presetSubtype="0" fill="hold" grpId="0" nodeType="after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fade">
                                      <p:cBhvr>
                                        <p:cTn id="90" dur="500"/>
                                        <p:tgtEl>
                                          <p:spTgt spid="52"/>
                                        </p:tgtEl>
                                      </p:cBhvr>
                                    </p:animEffect>
                                  </p:childTnLst>
                                </p:cTn>
                              </p:par>
                            </p:childTnLst>
                          </p:cTn>
                        </p:par>
                        <p:par>
                          <p:cTn id="91" fill="hold">
                            <p:stCondLst>
                              <p:cond delay="11000"/>
                            </p:stCondLst>
                            <p:childTnLst>
                              <p:par>
                                <p:cTn id="92" presetID="53" presetClass="entr" presetSubtype="16" fill="hold" grpId="0" nodeType="afterEffect">
                                  <p:stCondLst>
                                    <p:cond delay="0"/>
                                  </p:stCondLst>
                                  <p:childTnLst>
                                    <p:set>
                                      <p:cBhvr>
                                        <p:cTn id="93" dur="1" fill="hold">
                                          <p:stCondLst>
                                            <p:cond delay="0"/>
                                          </p:stCondLst>
                                        </p:cTn>
                                        <p:tgtEl>
                                          <p:spTgt spid="7"/>
                                        </p:tgtEl>
                                        <p:attrNameLst>
                                          <p:attrName>style.visibility</p:attrName>
                                        </p:attrNameLst>
                                      </p:cBhvr>
                                      <p:to>
                                        <p:strVal val="visible"/>
                                      </p:to>
                                    </p:set>
                                    <p:anim calcmode="lin" valueType="num">
                                      <p:cBhvr>
                                        <p:cTn id="94" dur="500" fill="hold"/>
                                        <p:tgtEl>
                                          <p:spTgt spid="7"/>
                                        </p:tgtEl>
                                        <p:attrNameLst>
                                          <p:attrName>ppt_w</p:attrName>
                                        </p:attrNameLst>
                                      </p:cBhvr>
                                      <p:tavLst>
                                        <p:tav tm="0">
                                          <p:val>
                                            <p:fltVal val="0"/>
                                          </p:val>
                                        </p:tav>
                                        <p:tav tm="100000">
                                          <p:val>
                                            <p:strVal val="#ppt_w"/>
                                          </p:val>
                                        </p:tav>
                                      </p:tavLst>
                                    </p:anim>
                                    <p:anim calcmode="lin" valueType="num">
                                      <p:cBhvr>
                                        <p:cTn id="95" dur="500" fill="hold"/>
                                        <p:tgtEl>
                                          <p:spTgt spid="7"/>
                                        </p:tgtEl>
                                        <p:attrNameLst>
                                          <p:attrName>ppt_h</p:attrName>
                                        </p:attrNameLst>
                                      </p:cBhvr>
                                      <p:tavLst>
                                        <p:tav tm="0">
                                          <p:val>
                                            <p:fltVal val="0"/>
                                          </p:val>
                                        </p:tav>
                                        <p:tav tm="100000">
                                          <p:val>
                                            <p:strVal val="#ppt_h"/>
                                          </p:val>
                                        </p:tav>
                                      </p:tavLst>
                                    </p:anim>
                                    <p:animEffect transition="in" filter="fade">
                                      <p:cBhvr>
                                        <p:cTn id="96" dur="500"/>
                                        <p:tgtEl>
                                          <p:spTgt spid="7"/>
                                        </p:tgtEl>
                                      </p:cBhvr>
                                    </p:animEffect>
                                  </p:childTnLst>
                                </p:cTn>
                              </p:par>
                            </p:childTnLst>
                          </p:cTn>
                        </p:par>
                        <p:par>
                          <p:cTn id="97" fill="hold">
                            <p:stCondLst>
                              <p:cond delay="11500"/>
                            </p:stCondLst>
                            <p:childTnLst>
                              <p:par>
                                <p:cTn id="98" presetID="53" presetClass="entr" presetSubtype="16" fill="hold" grpId="0" nodeType="afterEffect">
                                  <p:stCondLst>
                                    <p:cond delay="0"/>
                                  </p:stCondLst>
                                  <p:childTnLst>
                                    <p:set>
                                      <p:cBhvr>
                                        <p:cTn id="99" dur="1" fill="hold">
                                          <p:stCondLst>
                                            <p:cond delay="0"/>
                                          </p:stCondLst>
                                        </p:cTn>
                                        <p:tgtEl>
                                          <p:spTgt spid="8"/>
                                        </p:tgtEl>
                                        <p:attrNameLst>
                                          <p:attrName>style.visibility</p:attrName>
                                        </p:attrNameLst>
                                      </p:cBhvr>
                                      <p:to>
                                        <p:strVal val="visible"/>
                                      </p:to>
                                    </p:set>
                                    <p:anim calcmode="lin" valueType="num">
                                      <p:cBhvr>
                                        <p:cTn id="100" dur="500" fill="hold"/>
                                        <p:tgtEl>
                                          <p:spTgt spid="8"/>
                                        </p:tgtEl>
                                        <p:attrNameLst>
                                          <p:attrName>ppt_w</p:attrName>
                                        </p:attrNameLst>
                                      </p:cBhvr>
                                      <p:tavLst>
                                        <p:tav tm="0">
                                          <p:val>
                                            <p:fltVal val="0"/>
                                          </p:val>
                                        </p:tav>
                                        <p:tav tm="100000">
                                          <p:val>
                                            <p:strVal val="#ppt_w"/>
                                          </p:val>
                                        </p:tav>
                                      </p:tavLst>
                                    </p:anim>
                                    <p:anim calcmode="lin" valueType="num">
                                      <p:cBhvr>
                                        <p:cTn id="101" dur="500" fill="hold"/>
                                        <p:tgtEl>
                                          <p:spTgt spid="8"/>
                                        </p:tgtEl>
                                        <p:attrNameLst>
                                          <p:attrName>ppt_h</p:attrName>
                                        </p:attrNameLst>
                                      </p:cBhvr>
                                      <p:tavLst>
                                        <p:tav tm="0">
                                          <p:val>
                                            <p:fltVal val="0"/>
                                          </p:val>
                                        </p:tav>
                                        <p:tav tm="100000">
                                          <p:val>
                                            <p:strVal val="#ppt_h"/>
                                          </p:val>
                                        </p:tav>
                                      </p:tavLst>
                                    </p:anim>
                                    <p:animEffect transition="in" filter="fade">
                                      <p:cBhvr>
                                        <p:cTn id="102" dur="500"/>
                                        <p:tgtEl>
                                          <p:spTgt spid="8"/>
                                        </p:tgtEl>
                                      </p:cBhvr>
                                    </p:animEffect>
                                  </p:childTnLst>
                                </p:cTn>
                              </p:par>
                            </p:childTnLst>
                          </p:cTn>
                        </p:par>
                        <p:par>
                          <p:cTn id="103" fill="hold">
                            <p:stCondLst>
                              <p:cond delay="12000"/>
                            </p:stCondLst>
                            <p:childTnLst>
                              <p:par>
                                <p:cTn id="104" presetID="53" presetClass="entr" presetSubtype="16" fill="hold" grpId="0" nodeType="afterEffect">
                                  <p:stCondLst>
                                    <p:cond delay="0"/>
                                  </p:stCondLst>
                                  <p:childTnLst>
                                    <p:set>
                                      <p:cBhvr>
                                        <p:cTn id="105" dur="1" fill="hold">
                                          <p:stCondLst>
                                            <p:cond delay="0"/>
                                          </p:stCondLst>
                                        </p:cTn>
                                        <p:tgtEl>
                                          <p:spTgt spid="9"/>
                                        </p:tgtEl>
                                        <p:attrNameLst>
                                          <p:attrName>style.visibility</p:attrName>
                                        </p:attrNameLst>
                                      </p:cBhvr>
                                      <p:to>
                                        <p:strVal val="visible"/>
                                      </p:to>
                                    </p:set>
                                    <p:anim calcmode="lin" valueType="num">
                                      <p:cBhvr>
                                        <p:cTn id="106" dur="500" fill="hold"/>
                                        <p:tgtEl>
                                          <p:spTgt spid="9"/>
                                        </p:tgtEl>
                                        <p:attrNameLst>
                                          <p:attrName>ppt_w</p:attrName>
                                        </p:attrNameLst>
                                      </p:cBhvr>
                                      <p:tavLst>
                                        <p:tav tm="0">
                                          <p:val>
                                            <p:fltVal val="0"/>
                                          </p:val>
                                        </p:tav>
                                        <p:tav tm="100000">
                                          <p:val>
                                            <p:strVal val="#ppt_w"/>
                                          </p:val>
                                        </p:tav>
                                      </p:tavLst>
                                    </p:anim>
                                    <p:anim calcmode="lin" valueType="num">
                                      <p:cBhvr>
                                        <p:cTn id="107" dur="500" fill="hold"/>
                                        <p:tgtEl>
                                          <p:spTgt spid="9"/>
                                        </p:tgtEl>
                                        <p:attrNameLst>
                                          <p:attrName>ppt_h</p:attrName>
                                        </p:attrNameLst>
                                      </p:cBhvr>
                                      <p:tavLst>
                                        <p:tav tm="0">
                                          <p:val>
                                            <p:fltVal val="0"/>
                                          </p:val>
                                        </p:tav>
                                        <p:tav tm="100000">
                                          <p:val>
                                            <p:strVal val="#ppt_h"/>
                                          </p:val>
                                        </p:tav>
                                      </p:tavLst>
                                    </p:anim>
                                    <p:animEffect transition="in" filter="fade">
                                      <p:cBhvr>
                                        <p:cTn id="108" dur="500"/>
                                        <p:tgtEl>
                                          <p:spTgt spid="9"/>
                                        </p:tgtEl>
                                      </p:cBhvr>
                                    </p:animEffect>
                                  </p:childTnLst>
                                </p:cTn>
                              </p:par>
                              <p:par>
                                <p:cTn id="109" presetID="23" presetClass="entr" presetSubtype="16" fill="hold" grpId="0" nodeType="withEffect">
                                  <p:stCondLst>
                                    <p:cond delay="0"/>
                                  </p:stCondLst>
                                  <p:childTnLst>
                                    <p:set>
                                      <p:cBhvr>
                                        <p:cTn id="110" dur="1" fill="hold">
                                          <p:stCondLst>
                                            <p:cond delay="0"/>
                                          </p:stCondLst>
                                        </p:cTn>
                                        <p:tgtEl>
                                          <p:spTgt spid="10"/>
                                        </p:tgtEl>
                                        <p:attrNameLst>
                                          <p:attrName>style.visibility</p:attrName>
                                        </p:attrNameLst>
                                      </p:cBhvr>
                                      <p:to>
                                        <p:strVal val="visible"/>
                                      </p:to>
                                    </p:set>
                                    <p:anim calcmode="lin" valueType="num">
                                      <p:cBhvr>
                                        <p:cTn id="111" dur="500" fill="hold"/>
                                        <p:tgtEl>
                                          <p:spTgt spid="10"/>
                                        </p:tgtEl>
                                        <p:attrNameLst>
                                          <p:attrName>ppt_w</p:attrName>
                                        </p:attrNameLst>
                                      </p:cBhvr>
                                      <p:tavLst>
                                        <p:tav tm="0">
                                          <p:val>
                                            <p:fltVal val="0"/>
                                          </p:val>
                                        </p:tav>
                                        <p:tav tm="100000">
                                          <p:val>
                                            <p:strVal val="#ppt_w"/>
                                          </p:val>
                                        </p:tav>
                                      </p:tavLst>
                                    </p:anim>
                                    <p:anim calcmode="lin" valueType="num">
                                      <p:cBhvr>
                                        <p:cTn id="112"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animBg="1"/>
      <p:bldP spid="36" grpId="0"/>
      <p:bldP spid="38" grpId="0"/>
      <p:bldP spid="39" grpId="0"/>
      <p:bldP spid="41" grpId="0"/>
      <p:bldP spid="42" grpId="0"/>
      <p:bldP spid="44" grpId="0"/>
      <p:bldP spid="46" grpId="0"/>
      <p:bldP spid="48" grpId="0"/>
      <p:bldP spid="49" grpId="0"/>
      <p:bldP spid="51" grpId="0"/>
      <p:bldP spid="52" grpId="0"/>
      <p:bldP spid="7"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0" name="Straight Connector 279"/>
          <p:cNvCxnSpPr/>
          <p:nvPr/>
        </p:nvCxnSpPr>
        <p:spPr>
          <a:xfrm>
            <a:off x="4968759" y="3479841"/>
            <a:ext cx="0" cy="4913945"/>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0" name="TextBox 30"/>
          <p:cNvSpPr txBox="1">
            <a:spLocks noChangeArrowheads="1"/>
          </p:cNvSpPr>
          <p:nvPr/>
        </p:nvSpPr>
        <p:spPr bwMode="auto">
          <a:xfrm>
            <a:off x="5029870" y="3259593"/>
            <a:ext cx="5669649" cy="304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a:r>
              <a:rPr lang="en-GB" sz="2400" dirty="0">
                <a:solidFill>
                  <a:schemeClr val="tx2"/>
                </a:solidFill>
                <a:latin typeface="Lato Light"/>
                <a:ea typeface="Open Sans Light" panose="020B0306030504020204" pitchFamily="34" charset="0"/>
                <a:cs typeface="Lato Light"/>
              </a:rPr>
              <a:t>AI can streamline routine tasks such as cataloguing, inventory management, and circulation. This automation frees up librarians’ time, allowing them to focus on more strategic activities.</a:t>
            </a:r>
          </a:p>
          <a:p>
            <a:pPr algn="just"/>
            <a:endParaRPr lang="en-GB" sz="2400" dirty="0">
              <a:solidFill>
                <a:schemeClr val="tx2"/>
              </a:solidFill>
              <a:latin typeface="Lato Light"/>
              <a:ea typeface="Open Sans Light" panose="020B0306030504020204" pitchFamily="34" charset="0"/>
              <a:cs typeface="Lato Light"/>
            </a:endParaRPr>
          </a:p>
          <a:p>
            <a:pPr algn="just"/>
            <a:r>
              <a:rPr lang="en-GB" sz="2400" dirty="0">
                <a:solidFill>
                  <a:schemeClr val="tx2"/>
                </a:solidFill>
                <a:latin typeface="Lato Light"/>
                <a:ea typeface="Open Sans Light" panose="020B0306030504020204" pitchFamily="34" charset="0"/>
                <a:cs typeface="Lato Light"/>
              </a:rPr>
              <a:t>NOTE: Librarians need not to be </a:t>
            </a:r>
            <a:r>
              <a:rPr lang="en-GB" sz="2400" b="1" dirty="0">
                <a:solidFill>
                  <a:srgbClr val="FF0000"/>
                </a:solidFill>
                <a:latin typeface="Lato Light"/>
                <a:ea typeface="Open Sans Light" panose="020B0306030504020204" pitchFamily="34" charset="0"/>
                <a:cs typeface="Lato Light"/>
              </a:rPr>
              <a:t>SCARED</a:t>
            </a:r>
            <a:r>
              <a:rPr lang="en-GB" sz="2400" dirty="0">
                <a:solidFill>
                  <a:schemeClr val="tx2"/>
                </a:solidFill>
                <a:latin typeface="Lato Light"/>
                <a:ea typeface="Open Sans Light" panose="020B0306030504020204" pitchFamily="34" charset="0"/>
                <a:cs typeface="Lato Light"/>
              </a:rPr>
              <a:t> to lose their roles</a:t>
            </a:r>
            <a:endParaRPr lang="en-US" sz="2400" dirty="0">
              <a:solidFill>
                <a:schemeClr val="tx2"/>
              </a:solidFill>
              <a:latin typeface="Lato Light"/>
              <a:ea typeface="Open Sans Light" panose="020B0306030504020204" pitchFamily="34" charset="0"/>
              <a:cs typeface="Lato Light"/>
            </a:endParaRPr>
          </a:p>
        </p:txBody>
      </p:sp>
      <p:sp>
        <p:nvSpPr>
          <p:cNvPr id="243" name="TextBox 31"/>
          <p:cNvSpPr txBox="1">
            <a:spLocks noChangeArrowheads="1"/>
          </p:cNvSpPr>
          <p:nvPr/>
        </p:nvSpPr>
        <p:spPr bwMode="auto">
          <a:xfrm>
            <a:off x="151131" y="2511699"/>
            <a:ext cx="6067308" cy="6118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id-ID" sz="3376" b="1" dirty="0">
                <a:solidFill>
                  <a:schemeClr val="tx2"/>
                </a:solidFill>
                <a:latin typeface="Lato Regular"/>
                <a:cs typeface="Lato Regular"/>
              </a:rPr>
              <a:t>1.	Automating Processes</a:t>
            </a:r>
          </a:p>
        </p:txBody>
      </p:sp>
      <p:sp>
        <p:nvSpPr>
          <p:cNvPr id="244" name="Rounded Rectangle 243"/>
          <p:cNvSpPr/>
          <p:nvPr/>
        </p:nvSpPr>
        <p:spPr>
          <a:xfrm>
            <a:off x="1757141" y="3264126"/>
            <a:ext cx="2855288" cy="8231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2107" dirty="0">
              <a:latin typeface="Lato Light"/>
            </a:endParaRPr>
          </a:p>
        </p:txBody>
      </p:sp>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Promise of AI in Libraries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The entire heritance of the services </a:t>
              </a:r>
              <a:r>
                <a:rPr lang="en-US" sz="2326" dirty="0">
                  <a:solidFill>
                    <a:schemeClr val="accent1"/>
                  </a:solidFill>
                  <a:latin typeface="Lato Light"/>
                  <a:cs typeface="Lato Light"/>
                </a:rPr>
                <a:t>in automation, services and </a:t>
              </a:r>
              <a:r>
                <a:rPr lang="en-GB" sz="2326" dirty="0">
                  <a:solidFill>
                    <a:schemeClr val="accent1"/>
                  </a:solidFill>
                  <a:latin typeface="Lato Light"/>
                  <a:cs typeface="Lato Light"/>
                </a:rPr>
                <a:t>access</a:t>
              </a:r>
            </a:p>
          </p:txBody>
        </p:sp>
      </p:grpSp>
      <p:sp>
        <p:nvSpPr>
          <p:cNvPr id="154" name="Oval 255"/>
          <p:cNvSpPr>
            <a:spLocks noChangeArrowheads="1"/>
          </p:cNvSpPr>
          <p:nvPr/>
        </p:nvSpPr>
        <p:spPr bwMode="auto">
          <a:xfrm>
            <a:off x="1656838" y="3617476"/>
            <a:ext cx="2890339" cy="2896204"/>
          </a:xfrm>
          <a:prstGeom prst="ellipse">
            <a:avLst/>
          </a:prstGeom>
          <a:solidFill>
            <a:srgbClr val="19232E"/>
          </a:solidFill>
          <a:ln>
            <a:noFill/>
          </a:ln>
        </p:spPr>
        <p:txBody>
          <a:bodyPr vert="horz" wrap="square" lIns="34299" tIns="17149" rIns="34299" bIns="17149" numCol="1" anchor="t" anchorCtr="0" compatLnSpc="1">
            <a:prstTxWarp prst="textNoShape">
              <a:avLst/>
            </a:prstTxWarp>
          </a:bodyPr>
          <a:lstStyle/>
          <a:p>
            <a:endParaRPr lang="en-US" sz="675" dirty="0"/>
          </a:p>
        </p:txBody>
      </p:sp>
      <p:sp>
        <p:nvSpPr>
          <p:cNvPr id="155" name="Oval 256"/>
          <p:cNvSpPr>
            <a:spLocks noChangeArrowheads="1"/>
          </p:cNvSpPr>
          <p:nvPr/>
        </p:nvSpPr>
        <p:spPr bwMode="auto">
          <a:xfrm>
            <a:off x="1895783" y="3856485"/>
            <a:ext cx="2417560" cy="2418189"/>
          </a:xfrm>
          <a:prstGeom prst="ellipse">
            <a:avLst/>
          </a:pr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6" name="Freeform 257"/>
          <p:cNvSpPr>
            <a:spLocks/>
          </p:cNvSpPr>
          <p:nvPr/>
        </p:nvSpPr>
        <p:spPr bwMode="auto">
          <a:xfrm>
            <a:off x="2353229" y="4608014"/>
            <a:ext cx="792224" cy="539364"/>
          </a:xfrm>
          <a:custGeom>
            <a:avLst/>
            <a:gdLst>
              <a:gd name="T0" fmla="*/ 43 w 620"/>
              <a:gd name="T1" fmla="*/ 0 h 422"/>
              <a:gd name="T2" fmla="*/ 0 w 620"/>
              <a:gd name="T3" fmla="*/ 72 h 422"/>
              <a:gd name="T4" fmla="*/ 576 w 620"/>
              <a:gd name="T5" fmla="*/ 422 h 422"/>
              <a:gd name="T6" fmla="*/ 620 w 620"/>
              <a:gd name="T7" fmla="*/ 350 h 422"/>
              <a:gd name="T8" fmla="*/ 43 w 620"/>
              <a:gd name="T9" fmla="*/ 0 h 422"/>
            </a:gdLst>
            <a:ahLst/>
            <a:cxnLst>
              <a:cxn ang="0">
                <a:pos x="T0" y="T1"/>
              </a:cxn>
              <a:cxn ang="0">
                <a:pos x="T2" y="T3"/>
              </a:cxn>
              <a:cxn ang="0">
                <a:pos x="T4" y="T5"/>
              </a:cxn>
              <a:cxn ang="0">
                <a:pos x="T6" y="T7"/>
              </a:cxn>
              <a:cxn ang="0">
                <a:pos x="T8" y="T9"/>
              </a:cxn>
            </a:cxnLst>
            <a:rect l="0" t="0" r="r" b="b"/>
            <a:pathLst>
              <a:path w="620" h="422">
                <a:moveTo>
                  <a:pt x="43" y="0"/>
                </a:moveTo>
                <a:lnTo>
                  <a:pt x="0" y="72"/>
                </a:lnTo>
                <a:lnTo>
                  <a:pt x="576" y="422"/>
                </a:lnTo>
                <a:lnTo>
                  <a:pt x="620" y="350"/>
                </a:lnTo>
                <a:lnTo>
                  <a:pt x="43"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7" name="Freeform 258"/>
          <p:cNvSpPr>
            <a:spLocks/>
          </p:cNvSpPr>
          <p:nvPr/>
        </p:nvSpPr>
        <p:spPr bwMode="auto">
          <a:xfrm>
            <a:off x="3012564" y="4211799"/>
            <a:ext cx="853557" cy="959864"/>
          </a:xfrm>
          <a:custGeom>
            <a:avLst/>
            <a:gdLst>
              <a:gd name="T0" fmla="*/ 609 w 668"/>
              <a:gd name="T1" fmla="*/ 0 h 751"/>
              <a:gd name="T2" fmla="*/ 0 w 668"/>
              <a:gd name="T3" fmla="*/ 696 h 751"/>
              <a:gd name="T4" fmla="*/ 64 w 668"/>
              <a:gd name="T5" fmla="*/ 751 h 751"/>
              <a:gd name="T6" fmla="*/ 668 w 668"/>
              <a:gd name="T7" fmla="*/ 56 h 751"/>
              <a:gd name="T8" fmla="*/ 609 w 668"/>
              <a:gd name="T9" fmla="*/ 0 h 751"/>
            </a:gdLst>
            <a:ahLst/>
            <a:cxnLst>
              <a:cxn ang="0">
                <a:pos x="T0" y="T1"/>
              </a:cxn>
              <a:cxn ang="0">
                <a:pos x="T2" y="T3"/>
              </a:cxn>
              <a:cxn ang="0">
                <a:pos x="T4" y="T5"/>
              </a:cxn>
              <a:cxn ang="0">
                <a:pos x="T6" y="T7"/>
              </a:cxn>
              <a:cxn ang="0">
                <a:pos x="T8" y="T9"/>
              </a:cxn>
            </a:cxnLst>
            <a:rect l="0" t="0" r="r" b="b"/>
            <a:pathLst>
              <a:path w="668" h="751">
                <a:moveTo>
                  <a:pt x="609" y="0"/>
                </a:moveTo>
                <a:lnTo>
                  <a:pt x="0" y="696"/>
                </a:lnTo>
                <a:lnTo>
                  <a:pt x="64" y="751"/>
                </a:lnTo>
                <a:lnTo>
                  <a:pt x="668" y="56"/>
                </a:lnTo>
                <a:lnTo>
                  <a:pt x="609"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nvGrpSpPr>
          <p:cNvPr id="5" name="Group 4"/>
          <p:cNvGrpSpPr/>
          <p:nvPr/>
        </p:nvGrpSpPr>
        <p:grpSpPr>
          <a:xfrm>
            <a:off x="2942285" y="4939046"/>
            <a:ext cx="462558" cy="1249994"/>
            <a:chOff x="6461491" y="6467840"/>
            <a:chExt cx="616584" cy="1666225"/>
          </a:xfrm>
          <a:solidFill>
            <a:schemeClr val="bg1"/>
          </a:solidFill>
        </p:grpSpPr>
        <p:sp>
          <p:nvSpPr>
            <p:cNvPr id="158" name="Oval 259"/>
            <p:cNvSpPr>
              <a:spLocks noChangeArrowheads="1"/>
            </p:cNvSpPr>
            <p:nvPr/>
          </p:nvSpPr>
          <p:spPr bwMode="auto">
            <a:xfrm>
              <a:off x="6461491" y="6467840"/>
              <a:ext cx="371312" cy="378224"/>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6" name="Freeform 261"/>
            <p:cNvSpPr>
              <a:spLocks/>
            </p:cNvSpPr>
            <p:nvPr/>
          </p:nvSpPr>
          <p:spPr bwMode="auto">
            <a:xfrm>
              <a:off x="6596050" y="6663765"/>
              <a:ext cx="482025" cy="1470300"/>
            </a:xfrm>
            <a:custGeom>
              <a:avLst/>
              <a:gdLst>
                <a:gd name="T0" fmla="*/ 235 w 283"/>
                <a:gd name="T1" fmla="*/ 863 h 863"/>
                <a:gd name="T2" fmla="*/ 0 w 283"/>
                <a:gd name="T3" fmla="*/ 12 h 863"/>
                <a:gd name="T4" fmla="*/ 48 w 283"/>
                <a:gd name="T5" fmla="*/ 0 h 863"/>
                <a:gd name="T6" fmla="*/ 283 w 283"/>
                <a:gd name="T7" fmla="*/ 847 h 863"/>
                <a:gd name="T8" fmla="*/ 235 w 283"/>
                <a:gd name="T9" fmla="*/ 863 h 863"/>
              </a:gdLst>
              <a:ahLst/>
              <a:cxnLst>
                <a:cxn ang="0">
                  <a:pos x="T0" y="T1"/>
                </a:cxn>
                <a:cxn ang="0">
                  <a:pos x="T2" y="T3"/>
                </a:cxn>
                <a:cxn ang="0">
                  <a:pos x="T4" y="T5"/>
                </a:cxn>
                <a:cxn ang="0">
                  <a:pos x="T6" y="T7"/>
                </a:cxn>
                <a:cxn ang="0">
                  <a:pos x="T8" y="T9"/>
                </a:cxn>
              </a:cxnLst>
              <a:rect l="0" t="0" r="r" b="b"/>
              <a:pathLst>
                <a:path w="283" h="863">
                  <a:moveTo>
                    <a:pt x="235" y="863"/>
                  </a:moveTo>
                  <a:lnTo>
                    <a:pt x="0" y="12"/>
                  </a:lnTo>
                  <a:lnTo>
                    <a:pt x="48" y="0"/>
                  </a:lnTo>
                  <a:lnTo>
                    <a:pt x="283" y="847"/>
                  </a:lnTo>
                  <a:lnTo>
                    <a:pt x="235" y="86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grpSp>
        <p:nvGrpSpPr>
          <p:cNvPr id="6" name="Group 5"/>
          <p:cNvGrpSpPr/>
          <p:nvPr/>
        </p:nvGrpSpPr>
        <p:grpSpPr>
          <a:xfrm>
            <a:off x="1967338" y="3933170"/>
            <a:ext cx="2269339" cy="2264816"/>
            <a:chOff x="5161901" y="5277691"/>
            <a:chExt cx="3024998" cy="3018968"/>
          </a:xfrm>
        </p:grpSpPr>
        <p:sp>
          <p:nvSpPr>
            <p:cNvPr id="167" name="Freeform 262"/>
            <p:cNvSpPr>
              <a:spLocks/>
            </p:cNvSpPr>
            <p:nvPr/>
          </p:nvSpPr>
          <p:spPr bwMode="auto">
            <a:xfrm>
              <a:off x="6657367" y="5277691"/>
              <a:ext cx="81757" cy="277706"/>
            </a:xfrm>
            <a:custGeom>
              <a:avLst/>
              <a:gdLst>
                <a:gd name="T0" fmla="*/ 3 w 12"/>
                <a:gd name="T1" fmla="*/ 41 h 41"/>
                <a:gd name="T2" fmla="*/ 12 w 12"/>
                <a:gd name="T3" fmla="*/ 41 h 41"/>
                <a:gd name="T4" fmla="*/ 12 w 12"/>
                <a:gd name="T5" fmla="*/ 0 h 41"/>
                <a:gd name="T6" fmla="*/ 0 w 12"/>
                <a:gd name="T7" fmla="*/ 0 h 41"/>
                <a:gd name="T8" fmla="*/ 0 w 12"/>
                <a:gd name="T9" fmla="*/ 41 h 41"/>
                <a:gd name="T10" fmla="*/ 3 w 12"/>
                <a:gd name="T11" fmla="*/ 41 h 41"/>
              </a:gdLst>
              <a:ahLst/>
              <a:cxnLst>
                <a:cxn ang="0">
                  <a:pos x="T0" y="T1"/>
                </a:cxn>
                <a:cxn ang="0">
                  <a:pos x="T2" y="T3"/>
                </a:cxn>
                <a:cxn ang="0">
                  <a:pos x="T4" y="T5"/>
                </a:cxn>
                <a:cxn ang="0">
                  <a:pos x="T6" y="T7"/>
                </a:cxn>
                <a:cxn ang="0">
                  <a:pos x="T8" y="T9"/>
                </a:cxn>
                <a:cxn ang="0">
                  <a:pos x="T10" y="T11"/>
                </a:cxn>
              </a:cxnLst>
              <a:rect l="0" t="0" r="r" b="b"/>
              <a:pathLst>
                <a:path w="12" h="41">
                  <a:moveTo>
                    <a:pt x="3" y="41"/>
                  </a:moveTo>
                  <a:cubicBezTo>
                    <a:pt x="6" y="41"/>
                    <a:pt x="9" y="41"/>
                    <a:pt x="12" y="41"/>
                  </a:cubicBezTo>
                  <a:cubicBezTo>
                    <a:pt x="12" y="0"/>
                    <a:pt x="12" y="0"/>
                    <a:pt x="12" y="0"/>
                  </a:cubicBezTo>
                  <a:cubicBezTo>
                    <a:pt x="0" y="0"/>
                    <a:pt x="0" y="0"/>
                    <a:pt x="0" y="0"/>
                  </a:cubicBezTo>
                  <a:cubicBezTo>
                    <a:pt x="0" y="41"/>
                    <a:pt x="0" y="41"/>
                    <a:pt x="0" y="41"/>
                  </a:cubicBezTo>
                  <a:cubicBezTo>
                    <a:pt x="1" y="41"/>
                    <a:pt x="2" y="41"/>
                    <a:pt x="3" y="4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8" name="Freeform 263"/>
            <p:cNvSpPr>
              <a:spLocks/>
            </p:cNvSpPr>
            <p:nvPr/>
          </p:nvSpPr>
          <p:spPr bwMode="auto">
            <a:xfrm>
              <a:off x="5885789" y="5432728"/>
              <a:ext cx="223129" cy="298150"/>
            </a:xfrm>
            <a:custGeom>
              <a:avLst/>
              <a:gdLst>
                <a:gd name="T0" fmla="*/ 33 w 33"/>
                <a:gd name="T1" fmla="*/ 38 h 44"/>
                <a:gd name="T2" fmla="*/ 11 w 33"/>
                <a:gd name="T3" fmla="*/ 0 h 44"/>
                <a:gd name="T4" fmla="*/ 0 w 33"/>
                <a:gd name="T5" fmla="*/ 6 h 44"/>
                <a:gd name="T6" fmla="*/ 23 w 33"/>
                <a:gd name="T7" fmla="*/ 44 h 44"/>
                <a:gd name="T8" fmla="*/ 33 w 33"/>
                <a:gd name="T9" fmla="*/ 38 h 44"/>
              </a:gdLst>
              <a:ahLst/>
              <a:cxnLst>
                <a:cxn ang="0">
                  <a:pos x="T0" y="T1"/>
                </a:cxn>
                <a:cxn ang="0">
                  <a:pos x="T2" y="T3"/>
                </a:cxn>
                <a:cxn ang="0">
                  <a:pos x="T4" y="T5"/>
                </a:cxn>
                <a:cxn ang="0">
                  <a:pos x="T6" y="T7"/>
                </a:cxn>
                <a:cxn ang="0">
                  <a:pos x="T8" y="T9"/>
                </a:cxn>
              </a:cxnLst>
              <a:rect l="0" t="0" r="r" b="b"/>
              <a:pathLst>
                <a:path w="33" h="44">
                  <a:moveTo>
                    <a:pt x="33" y="38"/>
                  </a:moveTo>
                  <a:cubicBezTo>
                    <a:pt x="11" y="0"/>
                    <a:pt x="11" y="0"/>
                    <a:pt x="11" y="0"/>
                  </a:cubicBezTo>
                  <a:cubicBezTo>
                    <a:pt x="0" y="6"/>
                    <a:pt x="0" y="6"/>
                    <a:pt x="0" y="6"/>
                  </a:cubicBezTo>
                  <a:cubicBezTo>
                    <a:pt x="23" y="44"/>
                    <a:pt x="23" y="44"/>
                    <a:pt x="23" y="44"/>
                  </a:cubicBezTo>
                  <a:cubicBezTo>
                    <a:pt x="26" y="42"/>
                    <a:pt x="30" y="40"/>
                    <a:pt x="33" y="38"/>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9" name="Freeform 264"/>
            <p:cNvSpPr>
              <a:spLocks/>
            </p:cNvSpPr>
            <p:nvPr/>
          </p:nvSpPr>
          <p:spPr bwMode="auto">
            <a:xfrm>
              <a:off x="7720203" y="5981320"/>
              <a:ext cx="291260" cy="216372"/>
            </a:xfrm>
            <a:custGeom>
              <a:avLst/>
              <a:gdLst>
                <a:gd name="T0" fmla="*/ 6 w 43"/>
                <a:gd name="T1" fmla="*/ 32 h 32"/>
                <a:gd name="T2" fmla="*/ 43 w 43"/>
                <a:gd name="T3" fmla="*/ 10 h 32"/>
                <a:gd name="T4" fmla="*/ 37 w 43"/>
                <a:gd name="T5" fmla="*/ 0 h 32"/>
                <a:gd name="T6" fmla="*/ 0 w 43"/>
                <a:gd name="T7" fmla="*/ 21 h 32"/>
                <a:gd name="T8" fmla="*/ 6 w 43"/>
                <a:gd name="T9" fmla="*/ 32 h 32"/>
              </a:gdLst>
              <a:ahLst/>
              <a:cxnLst>
                <a:cxn ang="0">
                  <a:pos x="T0" y="T1"/>
                </a:cxn>
                <a:cxn ang="0">
                  <a:pos x="T2" y="T3"/>
                </a:cxn>
                <a:cxn ang="0">
                  <a:pos x="T4" y="T5"/>
                </a:cxn>
                <a:cxn ang="0">
                  <a:pos x="T6" y="T7"/>
                </a:cxn>
                <a:cxn ang="0">
                  <a:pos x="T8" y="T9"/>
                </a:cxn>
              </a:cxnLst>
              <a:rect l="0" t="0" r="r" b="b"/>
              <a:pathLst>
                <a:path w="43" h="32">
                  <a:moveTo>
                    <a:pt x="6" y="32"/>
                  </a:moveTo>
                  <a:cubicBezTo>
                    <a:pt x="43" y="10"/>
                    <a:pt x="43" y="10"/>
                    <a:pt x="43" y="10"/>
                  </a:cubicBezTo>
                  <a:cubicBezTo>
                    <a:pt x="37" y="0"/>
                    <a:pt x="37" y="0"/>
                    <a:pt x="37" y="0"/>
                  </a:cubicBezTo>
                  <a:cubicBezTo>
                    <a:pt x="0" y="21"/>
                    <a:pt x="0" y="21"/>
                    <a:pt x="0" y="21"/>
                  </a:cubicBezTo>
                  <a:cubicBezTo>
                    <a:pt x="2" y="25"/>
                    <a:pt x="4" y="28"/>
                    <a:pt x="6" y="32"/>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0" name="Freeform 265"/>
            <p:cNvSpPr>
              <a:spLocks/>
            </p:cNvSpPr>
            <p:nvPr/>
          </p:nvSpPr>
          <p:spPr bwMode="auto">
            <a:xfrm>
              <a:off x="5161901" y="6732655"/>
              <a:ext cx="284447" cy="81778"/>
            </a:xfrm>
            <a:custGeom>
              <a:avLst/>
              <a:gdLst>
                <a:gd name="T0" fmla="*/ 41 w 42"/>
                <a:gd name="T1" fmla="*/ 8 h 12"/>
                <a:gd name="T2" fmla="*/ 42 w 42"/>
                <a:gd name="T3" fmla="*/ 0 h 12"/>
                <a:gd name="T4" fmla="*/ 0 w 42"/>
                <a:gd name="T5" fmla="*/ 0 h 12"/>
                <a:gd name="T6" fmla="*/ 0 w 42"/>
                <a:gd name="T7" fmla="*/ 12 h 12"/>
                <a:gd name="T8" fmla="*/ 41 w 42"/>
                <a:gd name="T9" fmla="*/ 12 h 12"/>
                <a:gd name="T10" fmla="*/ 41 w 42"/>
                <a:gd name="T11" fmla="*/ 8 h 12"/>
              </a:gdLst>
              <a:ahLst/>
              <a:cxnLst>
                <a:cxn ang="0">
                  <a:pos x="T0" y="T1"/>
                </a:cxn>
                <a:cxn ang="0">
                  <a:pos x="T2" y="T3"/>
                </a:cxn>
                <a:cxn ang="0">
                  <a:pos x="T4" y="T5"/>
                </a:cxn>
                <a:cxn ang="0">
                  <a:pos x="T6" y="T7"/>
                </a:cxn>
                <a:cxn ang="0">
                  <a:pos x="T8" y="T9"/>
                </a:cxn>
                <a:cxn ang="0">
                  <a:pos x="T10" y="T11"/>
                </a:cxn>
              </a:cxnLst>
              <a:rect l="0" t="0" r="r" b="b"/>
              <a:pathLst>
                <a:path w="42" h="12">
                  <a:moveTo>
                    <a:pt x="41" y="8"/>
                  </a:moveTo>
                  <a:cubicBezTo>
                    <a:pt x="41" y="5"/>
                    <a:pt x="41" y="3"/>
                    <a:pt x="42" y="0"/>
                  </a:cubicBezTo>
                  <a:cubicBezTo>
                    <a:pt x="0" y="0"/>
                    <a:pt x="0" y="0"/>
                    <a:pt x="0" y="0"/>
                  </a:cubicBezTo>
                  <a:cubicBezTo>
                    <a:pt x="0" y="12"/>
                    <a:pt x="0" y="12"/>
                    <a:pt x="0" y="12"/>
                  </a:cubicBezTo>
                  <a:cubicBezTo>
                    <a:pt x="41" y="12"/>
                    <a:pt x="41" y="12"/>
                    <a:pt x="41" y="12"/>
                  </a:cubicBezTo>
                  <a:cubicBezTo>
                    <a:pt x="41" y="11"/>
                    <a:pt x="41" y="9"/>
                    <a:pt x="41" y="8"/>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1" name="Freeform 266"/>
            <p:cNvSpPr>
              <a:spLocks/>
            </p:cNvSpPr>
            <p:nvPr/>
          </p:nvSpPr>
          <p:spPr bwMode="auto">
            <a:xfrm>
              <a:off x="7267134" y="5459987"/>
              <a:ext cx="209503" cy="284521"/>
            </a:xfrm>
            <a:custGeom>
              <a:avLst/>
              <a:gdLst>
                <a:gd name="T0" fmla="*/ 10 w 31"/>
                <a:gd name="T1" fmla="*/ 42 h 42"/>
                <a:gd name="T2" fmla="*/ 31 w 31"/>
                <a:gd name="T3" fmla="*/ 6 h 42"/>
                <a:gd name="T4" fmla="*/ 20 w 31"/>
                <a:gd name="T5" fmla="*/ 0 h 42"/>
                <a:gd name="T6" fmla="*/ 0 w 31"/>
                <a:gd name="T7" fmla="*/ 36 h 42"/>
                <a:gd name="T8" fmla="*/ 10 w 31"/>
                <a:gd name="T9" fmla="*/ 42 h 42"/>
              </a:gdLst>
              <a:ahLst/>
              <a:cxnLst>
                <a:cxn ang="0">
                  <a:pos x="T0" y="T1"/>
                </a:cxn>
                <a:cxn ang="0">
                  <a:pos x="T2" y="T3"/>
                </a:cxn>
                <a:cxn ang="0">
                  <a:pos x="T4" y="T5"/>
                </a:cxn>
                <a:cxn ang="0">
                  <a:pos x="T6" y="T7"/>
                </a:cxn>
                <a:cxn ang="0">
                  <a:pos x="T8" y="T9"/>
                </a:cxn>
              </a:cxnLst>
              <a:rect l="0" t="0" r="r" b="b"/>
              <a:pathLst>
                <a:path w="31" h="42">
                  <a:moveTo>
                    <a:pt x="10" y="42"/>
                  </a:moveTo>
                  <a:cubicBezTo>
                    <a:pt x="31" y="6"/>
                    <a:pt x="31" y="6"/>
                    <a:pt x="31" y="6"/>
                  </a:cubicBezTo>
                  <a:cubicBezTo>
                    <a:pt x="20" y="0"/>
                    <a:pt x="20" y="0"/>
                    <a:pt x="20" y="0"/>
                  </a:cubicBezTo>
                  <a:cubicBezTo>
                    <a:pt x="0" y="36"/>
                    <a:pt x="0" y="36"/>
                    <a:pt x="0" y="36"/>
                  </a:cubicBezTo>
                  <a:cubicBezTo>
                    <a:pt x="4" y="38"/>
                    <a:pt x="7" y="40"/>
                    <a:pt x="10" y="42"/>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2" name="Freeform 267"/>
            <p:cNvSpPr>
              <a:spLocks/>
            </p:cNvSpPr>
            <p:nvPr/>
          </p:nvSpPr>
          <p:spPr bwMode="auto">
            <a:xfrm>
              <a:off x="5350963" y="5988135"/>
              <a:ext cx="284447" cy="209558"/>
            </a:xfrm>
            <a:custGeom>
              <a:avLst/>
              <a:gdLst>
                <a:gd name="T0" fmla="*/ 42 w 42"/>
                <a:gd name="T1" fmla="*/ 21 h 31"/>
                <a:gd name="T2" fmla="*/ 5 w 42"/>
                <a:gd name="T3" fmla="*/ 0 h 31"/>
                <a:gd name="T4" fmla="*/ 0 w 42"/>
                <a:gd name="T5" fmla="*/ 11 h 31"/>
                <a:gd name="T6" fmla="*/ 35 w 42"/>
                <a:gd name="T7" fmla="*/ 31 h 31"/>
                <a:gd name="T8" fmla="*/ 42 w 42"/>
                <a:gd name="T9" fmla="*/ 21 h 31"/>
              </a:gdLst>
              <a:ahLst/>
              <a:cxnLst>
                <a:cxn ang="0">
                  <a:pos x="T0" y="T1"/>
                </a:cxn>
                <a:cxn ang="0">
                  <a:pos x="T2" y="T3"/>
                </a:cxn>
                <a:cxn ang="0">
                  <a:pos x="T4" y="T5"/>
                </a:cxn>
                <a:cxn ang="0">
                  <a:pos x="T6" y="T7"/>
                </a:cxn>
                <a:cxn ang="0">
                  <a:pos x="T8" y="T9"/>
                </a:cxn>
              </a:cxnLst>
              <a:rect l="0" t="0" r="r" b="b"/>
              <a:pathLst>
                <a:path w="42" h="31">
                  <a:moveTo>
                    <a:pt x="42" y="21"/>
                  </a:moveTo>
                  <a:cubicBezTo>
                    <a:pt x="5" y="0"/>
                    <a:pt x="5" y="0"/>
                    <a:pt x="5" y="0"/>
                  </a:cubicBezTo>
                  <a:cubicBezTo>
                    <a:pt x="0" y="11"/>
                    <a:pt x="0" y="11"/>
                    <a:pt x="0" y="11"/>
                  </a:cubicBezTo>
                  <a:cubicBezTo>
                    <a:pt x="35" y="31"/>
                    <a:pt x="35" y="31"/>
                    <a:pt x="35" y="31"/>
                  </a:cubicBezTo>
                  <a:cubicBezTo>
                    <a:pt x="37" y="28"/>
                    <a:pt x="39" y="24"/>
                    <a:pt x="42" y="2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88" name="Freeform 268"/>
            <p:cNvSpPr>
              <a:spLocks/>
            </p:cNvSpPr>
            <p:nvPr/>
          </p:nvSpPr>
          <p:spPr bwMode="auto">
            <a:xfrm>
              <a:off x="7287574" y="7816213"/>
              <a:ext cx="195877" cy="264076"/>
            </a:xfrm>
            <a:custGeom>
              <a:avLst/>
              <a:gdLst>
                <a:gd name="T0" fmla="*/ 0 w 29"/>
                <a:gd name="T1" fmla="*/ 6 h 39"/>
                <a:gd name="T2" fmla="*/ 19 w 29"/>
                <a:gd name="T3" fmla="*/ 39 h 39"/>
                <a:gd name="T4" fmla="*/ 29 w 29"/>
                <a:gd name="T5" fmla="*/ 33 h 39"/>
                <a:gd name="T6" fmla="*/ 10 w 29"/>
                <a:gd name="T7" fmla="*/ 0 h 39"/>
                <a:gd name="T8" fmla="*/ 0 w 29"/>
                <a:gd name="T9" fmla="*/ 6 h 39"/>
              </a:gdLst>
              <a:ahLst/>
              <a:cxnLst>
                <a:cxn ang="0">
                  <a:pos x="T0" y="T1"/>
                </a:cxn>
                <a:cxn ang="0">
                  <a:pos x="T2" y="T3"/>
                </a:cxn>
                <a:cxn ang="0">
                  <a:pos x="T4" y="T5"/>
                </a:cxn>
                <a:cxn ang="0">
                  <a:pos x="T6" y="T7"/>
                </a:cxn>
                <a:cxn ang="0">
                  <a:pos x="T8" y="T9"/>
                </a:cxn>
              </a:cxnLst>
              <a:rect l="0" t="0" r="r" b="b"/>
              <a:pathLst>
                <a:path w="29" h="39">
                  <a:moveTo>
                    <a:pt x="0" y="6"/>
                  </a:moveTo>
                  <a:cubicBezTo>
                    <a:pt x="19" y="39"/>
                    <a:pt x="19" y="39"/>
                    <a:pt x="19" y="39"/>
                  </a:cubicBezTo>
                  <a:cubicBezTo>
                    <a:pt x="29" y="33"/>
                    <a:pt x="29" y="33"/>
                    <a:pt x="29" y="33"/>
                  </a:cubicBezTo>
                  <a:cubicBezTo>
                    <a:pt x="10" y="0"/>
                    <a:pt x="10" y="0"/>
                    <a:pt x="10" y="0"/>
                  </a:cubicBezTo>
                  <a:cubicBezTo>
                    <a:pt x="7" y="2"/>
                    <a:pt x="4" y="4"/>
                    <a:pt x="0" y="6"/>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0" name="Freeform 269"/>
            <p:cNvSpPr>
              <a:spLocks/>
            </p:cNvSpPr>
            <p:nvPr/>
          </p:nvSpPr>
          <p:spPr bwMode="auto">
            <a:xfrm>
              <a:off x="7733830" y="7349398"/>
              <a:ext cx="277633" cy="209558"/>
            </a:xfrm>
            <a:custGeom>
              <a:avLst/>
              <a:gdLst>
                <a:gd name="T0" fmla="*/ 0 w 41"/>
                <a:gd name="T1" fmla="*/ 11 h 31"/>
                <a:gd name="T2" fmla="*/ 35 w 41"/>
                <a:gd name="T3" fmla="*/ 31 h 31"/>
                <a:gd name="T4" fmla="*/ 41 w 41"/>
                <a:gd name="T5" fmla="*/ 21 h 31"/>
                <a:gd name="T6" fmla="*/ 6 w 41"/>
                <a:gd name="T7" fmla="*/ 0 h 31"/>
                <a:gd name="T8" fmla="*/ 0 w 41"/>
                <a:gd name="T9" fmla="*/ 11 h 31"/>
              </a:gdLst>
              <a:ahLst/>
              <a:cxnLst>
                <a:cxn ang="0">
                  <a:pos x="T0" y="T1"/>
                </a:cxn>
                <a:cxn ang="0">
                  <a:pos x="T2" y="T3"/>
                </a:cxn>
                <a:cxn ang="0">
                  <a:pos x="T4" y="T5"/>
                </a:cxn>
                <a:cxn ang="0">
                  <a:pos x="T6" y="T7"/>
                </a:cxn>
                <a:cxn ang="0">
                  <a:pos x="T8" y="T9"/>
                </a:cxn>
              </a:cxnLst>
              <a:rect l="0" t="0" r="r" b="b"/>
              <a:pathLst>
                <a:path w="41" h="31">
                  <a:moveTo>
                    <a:pt x="0" y="11"/>
                  </a:moveTo>
                  <a:cubicBezTo>
                    <a:pt x="35" y="31"/>
                    <a:pt x="35" y="31"/>
                    <a:pt x="35" y="31"/>
                  </a:cubicBezTo>
                  <a:cubicBezTo>
                    <a:pt x="41" y="21"/>
                    <a:pt x="41" y="21"/>
                    <a:pt x="41" y="21"/>
                  </a:cubicBezTo>
                  <a:cubicBezTo>
                    <a:pt x="6" y="0"/>
                    <a:pt x="6" y="0"/>
                    <a:pt x="6" y="0"/>
                  </a:cubicBezTo>
                  <a:cubicBezTo>
                    <a:pt x="4" y="4"/>
                    <a:pt x="2" y="7"/>
                    <a:pt x="0" y="1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1" name="Freeform 270"/>
            <p:cNvSpPr>
              <a:spLocks/>
            </p:cNvSpPr>
            <p:nvPr/>
          </p:nvSpPr>
          <p:spPr bwMode="auto">
            <a:xfrm>
              <a:off x="7910969" y="6732655"/>
              <a:ext cx="275930" cy="81778"/>
            </a:xfrm>
            <a:custGeom>
              <a:avLst/>
              <a:gdLst>
                <a:gd name="T0" fmla="*/ 0 w 41"/>
                <a:gd name="T1" fmla="*/ 0 h 12"/>
                <a:gd name="T2" fmla="*/ 0 w 41"/>
                <a:gd name="T3" fmla="*/ 8 h 12"/>
                <a:gd name="T4" fmla="*/ 0 w 41"/>
                <a:gd name="T5" fmla="*/ 12 h 12"/>
                <a:gd name="T6" fmla="*/ 41 w 41"/>
                <a:gd name="T7" fmla="*/ 12 h 12"/>
                <a:gd name="T8" fmla="*/ 41 w 41"/>
                <a:gd name="T9" fmla="*/ 0 h 12"/>
                <a:gd name="T10" fmla="*/ 0 w 41"/>
                <a:gd name="T11" fmla="*/ 0 h 12"/>
              </a:gdLst>
              <a:ahLst/>
              <a:cxnLst>
                <a:cxn ang="0">
                  <a:pos x="T0" y="T1"/>
                </a:cxn>
                <a:cxn ang="0">
                  <a:pos x="T2" y="T3"/>
                </a:cxn>
                <a:cxn ang="0">
                  <a:pos x="T4" y="T5"/>
                </a:cxn>
                <a:cxn ang="0">
                  <a:pos x="T6" y="T7"/>
                </a:cxn>
                <a:cxn ang="0">
                  <a:pos x="T8" y="T9"/>
                </a:cxn>
                <a:cxn ang="0">
                  <a:pos x="T10" y="T11"/>
                </a:cxn>
              </a:cxnLst>
              <a:rect l="0" t="0" r="r" b="b"/>
              <a:pathLst>
                <a:path w="41" h="12">
                  <a:moveTo>
                    <a:pt x="0" y="0"/>
                  </a:moveTo>
                  <a:cubicBezTo>
                    <a:pt x="0" y="3"/>
                    <a:pt x="0" y="5"/>
                    <a:pt x="0" y="8"/>
                  </a:cubicBezTo>
                  <a:cubicBezTo>
                    <a:pt x="0" y="9"/>
                    <a:pt x="0" y="11"/>
                    <a:pt x="0" y="12"/>
                  </a:cubicBezTo>
                  <a:cubicBezTo>
                    <a:pt x="41" y="12"/>
                    <a:pt x="41" y="12"/>
                    <a:pt x="41" y="12"/>
                  </a:cubicBezTo>
                  <a:cubicBezTo>
                    <a:pt x="41" y="0"/>
                    <a:pt x="41" y="0"/>
                    <a:pt x="41" y="0"/>
                  </a:cubicBez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2" name="Freeform 271"/>
            <p:cNvSpPr>
              <a:spLocks/>
            </p:cNvSpPr>
            <p:nvPr/>
          </p:nvSpPr>
          <p:spPr bwMode="auto">
            <a:xfrm>
              <a:off x="6657367" y="8018953"/>
              <a:ext cx="81757" cy="277706"/>
            </a:xfrm>
            <a:custGeom>
              <a:avLst/>
              <a:gdLst>
                <a:gd name="T0" fmla="*/ 3 w 12"/>
                <a:gd name="T1" fmla="*/ 0 h 41"/>
                <a:gd name="T2" fmla="*/ 0 w 12"/>
                <a:gd name="T3" fmla="*/ 0 h 41"/>
                <a:gd name="T4" fmla="*/ 0 w 12"/>
                <a:gd name="T5" fmla="*/ 41 h 41"/>
                <a:gd name="T6" fmla="*/ 12 w 12"/>
                <a:gd name="T7" fmla="*/ 41 h 41"/>
                <a:gd name="T8" fmla="*/ 12 w 12"/>
                <a:gd name="T9" fmla="*/ 0 h 41"/>
                <a:gd name="T10" fmla="*/ 3 w 12"/>
                <a:gd name="T11" fmla="*/ 0 h 41"/>
              </a:gdLst>
              <a:ahLst/>
              <a:cxnLst>
                <a:cxn ang="0">
                  <a:pos x="T0" y="T1"/>
                </a:cxn>
                <a:cxn ang="0">
                  <a:pos x="T2" y="T3"/>
                </a:cxn>
                <a:cxn ang="0">
                  <a:pos x="T4" y="T5"/>
                </a:cxn>
                <a:cxn ang="0">
                  <a:pos x="T6" y="T7"/>
                </a:cxn>
                <a:cxn ang="0">
                  <a:pos x="T8" y="T9"/>
                </a:cxn>
                <a:cxn ang="0">
                  <a:pos x="T10" y="T11"/>
                </a:cxn>
              </a:cxnLst>
              <a:rect l="0" t="0" r="r" b="b"/>
              <a:pathLst>
                <a:path w="12" h="41">
                  <a:moveTo>
                    <a:pt x="3" y="0"/>
                  </a:moveTo>
                  <a:cubicBezTo>
                    <a:pt x="2" y="0"/>
                    <a:pt x="1" y="0"/>
                    <a:pt x="0" y="0"/>
                  </a:cubicBezTo>
                  <a:cubicBezTo>
                    <a:pt x="0" y="41"/>
                    <a:pt x="0" y="41"/>
                    <a:pt x="0" y="41"/>
                  </a:cubicBezTo>
                  <a:cubicBezTo>
                    <a:pt x="12" y="41"/>
                    <a:pt x="12" y="41"/>
                    <a:pt x="12" y="41"/>
                  </a:cubicBezTo>
                  <a:cubicBezTo>
                    <a:pt x="12" y="0"/>
                    <a:pt x="12" y="0"/>
                    <a:pt x="12" y="0"/>
                  </a:cubicBezTo>
                  <a:cubicBezTo>
                    <a:pt x="9" y="0"/>
                    <a:pt x="6" y="0"/>
                    <a:pt x="3"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3" name="Freeform 272"/>
            <p:cNvSpPr>
              <a:spLocks/>
            </p:cNvSpPr>
            <p:nvPr/>
          </p:nvSpPr>
          <p:spPr bwMode="auto">
            <a:xfrm>
              <a:off x="5906228" y="7850287"/>
              <a:ext cx="209503" cy="277706"/>
            </a:xfrm>
            <a:custGeom>
              <a:avLst/>
              <a:gdLst>
                <a:gd name="T0" fmla="*/ 20 w 31"/>
                <a:gd name="T1" fmla="*/ 0 h 41"/>
                <a:gd name="T2" fmla="*/ 0 w 31"/>
                <a:gd name="T3" fmla="*/ 35 h 41"/>
                <a:gd name="T4" fmla="*/ 10 w 31"/>
                <a:gd name="T5" fmla="*/ 41 h 41"/>
                <a:gd name="T6" fmla="*/ 31 w 31"/>
                <a:gd name="T7" fmla="*/ 6 h 41"/>
                <a:gd name="T8" fmla="*/ 20 w 31"/>
                <a:gd name="T9" fmla="*/ 0 h 41"/>
              </a:gdLst>
              <a:ahLst/>
              <a:cxnLst>
                <a:cxn ang="0">
                  <a:pos x="T0" y="T1"/>
                </a:cxn>
                <a:cxn ang="0">
                  <a:pos x="T2" y="T3"/>
                </a:cxn>
                <a:cxn ang="0">
                  <a:pos x="T4" y="T5"/>
                </a:cxn>
                <a:cxn ang="0">
                  <a:pos x="T6" y="T7"/>
                </a:cxn>
                <a:cxn ang="0">
                  <a:pos x="T8" y="T9"/>
                </a:cxn>
              </a:cxnLst>
              <a:rect l="0" t="0" r="r" b="b"/>
              <a:pathLst>
                <a:path w="31" h="41">
                  <a:moveTo>
                    <a:pt x="20" y="0"/>
                  </a:moveTo>
                  <a:cubicBezTo>
                    <a:pt x="0" y="35"/>
                    <a:pt x="0" y="35"/>
                    <a:pt x="0" y="35"/>
                  </a:cubicBezTo>
                  <a:cubicBezTo>
                    <a:pt x="10" y="41"/>
                    <a:pt x="10" y="41"/>
                    <a:pt x="10" y="41"/>
                  </a:cubicBezTo>
                  <a:cubicBezTo>
                    <a:pt x="31" y="6"/>
                    <a:pt x="31" y="6"/>
                    <a:pt x="31" y="6"/>
                  </a:cubicBezTo>
                  <a:cubicBezTo>
                    <a:pt x="27" y="4"/>
                    <a:pt x="24" y="2"/>
                    <a:pt x="20"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234" name="Freeform 273"/>
            <p:cNvSpPr>
              <a:spLocks/>
            </p:cNvSpPr>
            <p:nvPr/>
          </p:nvSpPr>
          <p:spPr bwMode="auto">
            <a:xfrm>
              <a:off x="5364589" y="7376658"/>
              <a:ext cx="264007" cy="202743"/>
            </a:xfrm>
            <a:custGeom>
              <a:avLst/>
              <a:gdLst>
                <a:gd name="T0" fmla="*/ 33 w 39"/>
                <a:gd name="T1" fmla="*/ 0 h 30"/>
                <a:gd name="T2" fmla="*/ 0 w 39"/>
                <a:gd name="T3" fmla="*/ 19 h 30"/>
                <a:gd name="T4" fmla="*/ 6 w 39"/>
                <a:gd name="T5" fmla="*/ 30 h 30"/>
                <a:gd name="T6" fmla="*/ 39 w 39"/>
                <a:gd name="T7" fmla="*/ 10 h 30"/>
                <a:gd name="T8" fmla="*/ 33 w 39"/>
                <a:gd name="T9" fmla="*/ 0 h 30"/>
              </a:gdLst>
              <a:ahLst/>
              <a:cxnLst>
                <a:cxn ang="0">
                  <a:pos x="T0" y="T1"/>
                </a:cxn>
                <a:cxn ang="0">
                  <a:pos x="T2" y="T3"/>
                </a:cxn>
                <a:cxn ang="0">
                  <a:pos x="T4" y="T5"/>
                </a:cxn>
                <a:cxn ang="0">
                  <a:pos x="T6" y="T7"/>
                </a:cxn>
                <a:cxn ang="0">
                  <a:pos x="T8" y="T9"/>
                </a:cxn>
              </a:cxnLst>
              <a:rect l="0" t="0" r="r" b="b"/>
              <a:pathLst>
                <a:path w="39" h="30">
                  <a:moveTo>
                    <a:pt x="33" y="0"/>
                  </a:moveTo>
                  <a:cubicBezTo>
                    <a:pt x="0" y="19"/>
                    <a:pt x="0" y="19"/>
                    <a:pt x="0" y="19"/>
                  </a:cubicBezTo>
                  <a:cubicBezTo>
                    <a:pt x="6" y="30"/>
                    <a:pt x="6" y="30"/>
                    <a:pt x="6" y="30"/>
                  </a:cubicBezTo>
                  <a:cubicBezTo>
                    <a:pt x="39" y="10"/>
                    <a:pt x="39" y="10"/>
                    <a:pt x="39" y="10"/>
                  </a:cubicBezTo>
                  <a:cubicBezTo>
                    <a:pt x="37" y="7"/>
                    <a:pt x="35" y="3"/>
                    <a:pt x="33"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pic>
        <p:nvPicPr>
          <p:cNvPr id="9" name="Picture 8" descr="A machine with gears and a human head&#10;&#10;Description automatically generated">
            <a:extLst>
              <a:ext uri="{FF2B5EF4-FFF2-40B4-BE49-F238E27FC236}">
                <a16:creationId xmlns:a16="http://schemas.microsoft.com/office/drawing/2014/main" id="{FB6357A5-8368-AE39-549C-B45AC0FDCBB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206882" y="2723116"/>
            <a:ext cx="6903097" cy="3944627"/>
          </a:xfrm>
          <a:prstGeom prst="rect">
            <a:avLst/>
          </a:prstGeom>
        </p:spPr>
      </p:pic>
    </p:spTree>
    <p:extLst>
      <p:ext uri="{BB962C8B-B14F-4D97-AF65-F5344CB8AC3E}">
        <p14:creationId xmlns:p14="http://schemas.microsoft.com/office/powerpoint/2010/main" val="112597033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43"/>
                                        </p:tgtEl>
                                        <p:attrNameLst>
                                          <p:attrName>style.visibility</p:attrName>
                                        </p:attrNameLst>
                                      </p:cBhvr>
                                      <p:to>
                                        <p:strVal val="visible"/>
                                      </p:to>
                                    </p:set>
                                    <p:animEffect transition="in" filter="fade">
                                      <p:cBhvr>
                                        <p:cTn id="14" dur="500"/>
                                        <p:tgtEl>
                                          <p:spTgt spid="2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4"/>
                                        </p:tgtEl>
                                        <p:attrNameLst>
                                          <p:attrName>style.visibility</p:attrName>
                                        </p:attrNameLst>
                                      </p:cBhvr>
                                      <p:to>
                                        <p:strVal val="visible"/>
                                      </p:to>
                                    </p:set>
                                    <p:anim calcmode="lin" valueType="num">
                                      <p:cBhvr>
                                        <p:cTn id="17" dur="500" fill="hold"/>
                                        <p:tgtEl>
                                          <p:spTgt spid="154"/>
                                        </p:tgtEl>
                                        <p:attrNameLst>
                                          <p:attrName>ppt_w</p:attrName>
                                        </p:attrNameLst>
                                      </p:cBhvr>
                                      <p:tavLst>
                                        <p:tav tm="0">
                                          <p:val>
                                            <p:fltVal val="0"/>
                                          </p:val>
                                        </p:tav>
                                        <p:tav tm="100000">
                                          <p:val>
                                            <p:strVal val="#ppt_w"/>
                                          </p:val>
                                        </p:tav>
                                      </p:tavLst>
                                    </p:anim>
                                    <p:anim calcmode="lin" valueType="num">
                                      <p:cBhvr>
                                        <p:cTn id="18" dur="500" fill="hold"/>
                                        <p:tgtEl>
                                          <p:spTgt spid="154"/>
                                        </p:tgtEl>
                                        <p:attrNameLst>
                                          <p:attrName>ppt_h</p:attrName>
                                        </p:attrNameLst>
                                      </p:cBhvr>
                                      <p:tavLst>
                                        <p:tav tm="0">
                                          <p:val>
                                            <p:fltVal val="0"/>
                                          </p:val>
                                        </p:tav>
                                        <p:tav tm="100000">
                                          <p:val>
                                            <p:strVal val="#ppt_h"/>
                                          </p:val>
                                        </p:tav>
                                      </p:tavLst>
                                    </p:anim>
                                    <p:animEffect transition="in" filter="fade">
                                      <p:cBhvr>
                                        <p:cTn id="19" dur="500"/>
                                        <p:tgtEl>
                                          <p:spTgt spid="15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500" fill="hold"/>
                                        <p:tgtEl>
                                          <p:spTgt spid="155"/>
                                        </p:tgtEl>
                                        <p:attrNameLst>
                                          <p:attrName>ppt_w</p:attrName>
                                        </p:attrNameLst>
                                      </p:cBhvr>
                                      <p:tavLst>
                                        <p:tav tm="0">
                                          <p:val>
                                            <p:fltVal val="0"/>
                                          </p:val>
                                        </p:tav>
                                        <p:tav tm="100000">
                                          <p:val>
                                            <p:strVal val="#ppt_w"/>
                                          </p:val>
                                        </p:tav>
                                      </p:tavLst>
                                    </p:anim>
                                    <p:anim calcmode="lin" valueType="num">
                                      <p:cBhvr>
                                        <p:cTn id="23" dur="500" fill="hold"/>
                                        <p:tgtEl>
                                          <p:spTgt spid="155"/>
                                        </p:tgtEl>
                                        <p:attrNameLst>
                                          <p:attrName>ppt_h</p:attrName>
                                        </p:attrNameLst>
                                      </p:cBhvr>
                                      <p:tavLst>
                                        <p:tav tm="0">
                                          <p:val>
                                            <p:fltVal val="0"/>
                                          </p:val>
                                        </p:tav>
                                        <p:tav tm="100000">
                                          <p:val>
                                            <p:strVal val="#ppt_h"/>
                                          </p:val>
                                        </p:tav>
                                      </p:tavLst>
                                    </p:anim>
                                    <p:animEffect transition="in" filter="fade">
                                      <p:cBhvr>
                                        <p:cTn id="24" dur="500"/>
                                        <p:tgtEl>
                                          <p:spTgt spid="15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6"/>
                                        </p:tgtEl>
                                        <p:attrNameLst>
                                          <p:attrName>style.visibility</p:attrName>
                                        </p:attrNameLst>
                                      </p:cBhvr>
                                      <p:to>
                                        <p:strVal val="visible"/>
                                      </p:to>
                                    </p:set>
                                    <p:anim calcmode="lin" valueType="num">
                                      <p:cBhvr>
                                        <p:cTn id="27" dur="500" fill="hold"/>
                                        <p:tgtEl>
                                          <p:spTgt spid="156"/>
                                        </p:tgtEl>
                                        <p:attrNameLst>
                                          <p:attrName>ppt_w</p:attrName>
                                        </p:attrNameLst>
                                      </p:cBhvr>
                                      <p:tavLst>
                                        <p:tav tm="0">
                                          <p:val>
                                            <p:fltVal val="0"/>
                                          </p:val>
                                        </p:tav>
                                        <p:tav tm="100000">
                                          <p:val>
                                            <p:strVal val="#ppt_w"/>
                                          </p:val>
                                        </p:tav>
                                      </p:tavLst>
                                    </p:anim>
                                    <p:anim calcmode="lin" valueType="num">
                                      <p:cBhvr>
                                        <p:cTn id="28" dur="500" fill="hold"/>
                                        <p:tgtEl>
                                          <p:spTgt spid="156"/>
                                        </p:tgtEl>
                                        <p:attrNameLst>
                                          <p:attrName>ppt_h</p:attrName>
                                        </p:attrNameLst>
                                      </p:cBhvr>
                                      <p:tavLst>
                                        <p:tav tm="0">
                                          <p:val>
                                            <p:fltVal val="0"/>
                                          </p:val>
                                        </p:tav>
                                        <p:tav tm="100000">
                                          <p:val>
                                            <p:strVal val="#ppt_h"/>
                                          </p:val>
                                        </p:tav>
                                      </p:tavLst>
                                    </p:anim>
                                    <p:animEffect transition="in" filter="fade">
                                      <p:cBhvr>
                                        <p:cTn id="29" dur="500"/>
                                        <p:tgtEl>
                                          <p:spTgt spid="15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7"/>
                                        </p:tgtEl>
                                        <p:attrNameLst>
                                          <p:attrName>style.visibility</p:attrName>
                                        </p:attrNameLst>
                                      </p:cBhvr>
                                      <p:to>
                                        <p:strVal val="visible"/>
                                      </p:to>
                                    </p:set>
                                    <p:anim calcmode="lin" valueType="num">
                                      <p:cBhvr>
                                        <p:cTn id="32" dur="500" fill="hold"/>
                                        <p:tgtEl>
                                          <p:spTgt spid="157"/>
                                        </p:tgtEl>
                                        <p:attrNameLst>
                                          <p:attrName>ppt_w</p:attrName>
                                        </p:attrNameLst>
                                      </p:cBhvr>
                                      <p:tavLst>
                                        <p:tav tm="0">
                                          <p:val>
                                            <p:fltVal val="0"/>
                                          </p:val>
                                        </p:tav>
                                        <p:tav tm="100000">
                                          <p:val>
                                            <p:strVal val="#ppt_w"/>
                                          </p:val>
                                        </p:tav>
                                      </p:tavLst>
                                    </p:anim>
                                    <p:anim calcmode="lin" valueType="num">
                                      <p:cBhvr>
                                        <p:cTn id="33" dur="500" fill="hold"/>
                                        <p:tgtEl>
                                          <p:spTgt spid="157"/>
                                        </p:tgtEl>
                                        <p:attrNameLst>
                                          <p:attrName>ppt_h</p:attrName>
                                        </p:attrNameLst>
                                      </p:cBhvr>
                                      <p:tavLst>
                                        <p:tav tm="0">
                                          <p:val>
                                            <p:fltVal val="0"/>
                                          </p:val>
                                        </p:tav>
                                        <p:tav tm="100000">
                                          <p:val>
                                            <p:strVal val="#ppt_h"/>
                                          </p:val>
                                        </p:tav>
                                      </p:tavLst>
                                    </p:anim>
                                    <p:animEffect transition="in" filter="fade">
                                      <p:cBhvr>
                                        <p:cTn id="34" dur="500"/>
                                        <p:tgtEl>
                                          <p:spTgt spid="157"/>
                                        </p:tgtEl>
                                      </p:cBhvr>
                                    </p:animEffect>
                                  </p:childTnLst>
                                </p:cTn>
                              </p:par>
                              <p:par>
                                <p:cTn id="35" presetID="53" presetClass="entr" presetSubtype="16"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44"/>
                                        </p:tgtEl>
                                        <p:attrNameLst>
                                          <p:attrName>style.visibility</p:attrName>
                                        </p:attrNameLst>
                                      </p:cBhvr>
                                      <p:to>
                                        <p:strVal val="visible"/>
                                      </p:to>
                                    </p:set>
                                    <p:animEffect transition="in" filter="fade">
                                      <p:cBhvr>
                                        <p:cTn id="47" dur="500"/>
                                        <p:tgtEl>
                                          <p:spTgt spid="244"/>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240">
                                            <p:txEl>
                                              <p:pRg st="0" end="0"/>
                                            </p:txEl>
                                          </p:spTgt>
                                        </p:tgtEl>
                                        <p:attrNameLst>
                                          <p:attrName>style.visibility</p:attrName>
                                        </p:attrNameLst>
                                      </p:cBhvr>
                                      <p:to>
                                        <p:strVal val="visible"/>
                                      </p:to>
                                    </p:set>
                                    <p:animEffect transition="in" filter="fade">
                                      <p:cBhvr>
                                        <p:cTn id="51" dur="500"/>
                                        <p:tgtEl>
                                          <p:spTgt spid="24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40">
                                            <p:txEl>
                                              <p:pRg st="2" end="2"/>
                                            </p:txEl>
                                          </p:spTgt>
                                        </p:tgtEl>
                                        <p:attrNameLst>
                                          <p:attrName>style.visibility</p:attrName>
                                        </p:attrNameLst>
                                      </p:cBhvr>
                                      <p:to>
                                        <p:strVal val="visible"/>
                                      </p:to>
                                    </p:set>
                                    <p:animEffect transition="in" filter="fade">
                                      <p:cBhvr>
                                        <p:cTn id="56" dur="500"/>
                                        <p:tgtEl>
                                          <p:spTgt spid="240">
                                            <p:txEl>
                                              <p:pRg st="2" end="2"/>
                                            </p:txEl>
                                          </p:spTgt>
                                        </p:tgtEl>
                                      </p:cBhvr>
                                    </p:animEffect>
                                  </p:childTnLst>
                                </p:cTn>
                              </p:par>
                            </p:childTnLst>
                          </p:cTn>
                        </p:par>
                        <p:par>
                          <p:cTn id="57" fill="hold">
                            <p:stCondLst>
                              <p:cond delay="500"/>
                            </p:stCondLst>
                            <p:childTnLst>
                              <p:par>
                                <p:cTn id="58" presetID="22" presetClass="entr" presetSubtype="4" fill="hold" nodeType="afterEffect">
                                  <p:stCondLst>
                                    <p:cond delay="0"/>
                                  </p:stCondLst>
                                  <p:childTnLst>
                                    <p:set>
                                      <p:cBhvr>
                                        <p:cTn id="59" dur="1" fill="hold">
                                          <p:stCondLst>
                                            <p:cond delay="0"/>
                                          </p:stCondLst>
                                        </p:cTn>
                                        <p:tgtEl>
                                          <p:spTgt spid="280"/>
                                        </p:tgtEl>
                                        <p:attrNameLst>
                                          <p:attrName>style.visibility</p:attrName>
                                        </p:attrNameLst>
                                      </p:cBhvr>
                                      <p:to>
                                        <p:strVal val="visible"/>
                                      </p:to>
                                    </p:set>
                                    <p:animEffect transition="in" filter="wipe(down)">
                                      <p:cBhvr>
                                        <p:cTn id="60" dur="500"/>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build="p"/>
      <p:bldP spid="243" grpId="0"/>
      <p:bldP spid="244" grpId="0" animBg="1"/>
      <p:bldP spid="154" grpId="0" animBg="1"/>
      <p:bldP spid="155" grpId="0" animBg="1"/>
      <p:bldP spid="156" grpId="0" animBg="1"/>
      <p:bldP spid="1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0" name="Straight Connector 279"/>
          <p:cNvCxnSpPr/>
          <p:nvPr/>
        </p:nvCxnSpPr>
        <p:spPr>
          <a:xfrm>
            <a:off x="4968759" y="3479841"/>
            <a:ext cx="0" cy="4913945"/>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0" name="TextBox 30"/>
          <p:cNvSpPr txBox="1">
            <a:spLocks noChangeArrowheads="1"/>
          </p:cNvSpPr>
          <p:nvPr/>
        </p:nvSpPr>
        <p:spPr bwMode="auto">
          <a:xfrm>
            <a:off x="5029870" y="3259593"/>
            <a:ext cx="5831955" cy="4893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a:r>
              <a:rPr lang="en-GB" sz="2400" dirty="0">
                <a:solidFill>
                  <a:schemeClr val="tx2"/>
                </a:solidFill>
                <a:latin typeface="Lato Light"/>
                <a:ea typeface="Open Sans Light" panose="020B0306030504020204" pitchFamily="34" charset="0"/>
                <a:cs typeface="Lato Light"/>
              </a:rPr>
              <a:t>AI algorithms can recommend relevant resources based on users’ preferences, reading history, and interests. Personalized recommendations not only save time but also expose users to a broader range of materials they might not have discovered otherwise.</a:t>
            </a:r>
          </a:p>
          <a:p>
            <a:pPr algn="just"/>
            <a:endParaRPr lang="en-GB" sz="2400" dirty="0">
              <a:solidFill>
                <a:schemeClr val="tx2"/>
              </a:solidFill>
              <a:latin typeface="Lato Light"/>
              <a:ea typeface="Open Sans Light" panose="020B0306030504020204" pitchFamily="34" charset="0"/>
              <a:cs typeface="Lato Light"/>
            </a:endParaRPr>
          </a:p>
          <a:p>
            <a:pPr algn="just"/>
            <a:r>
              <a:rPr lang="en-GB" sz="2400" dirty="0">
                <a:solidFill>
                  <a:schemeClr val="tx2"/>
                </a:solidFill>
                <a:latin typeface="Lato Light"/>
                <a:ea typeface="Open Sans Light" panose="020B0306030504020204" pitchFamily="34" charset="0"/>
                <a:cs typeface="Lato Light"/>
              </a:rPr>
              <a:t>Robots Law?</a:t>
            </a:r>
          </a:p>
          <a:p>
            <a:pPr algn="just"/>
            <a:endParaRPr lang="en-GB" sz="2400" dirty="0">
              <a:solidFill>
                <a:schemeClr val="tx2"/>
              </a:solidFill>
              <a:latin typeface="Lato Light"/>
              <a:ea typeface="Open Sans Light" panose="020B0306030504020204" pitchFamily="34" charset="0"/>
              <a:cs typeface="Lato Light"/>
            </a:endParaRPr>
          </a:p>
          <a:p>
            <a:pPr algn="just"/>
            <a:endParaRPr lang="en-GB" sz="2400" dirty="0">
              <a:solidFill>
                <a:schemeClr val="tx2"/>
              </a:solidFill>
              <a:latin typeface="Lato Light"/>
              <a:ea typeface="Open Sans Light" panose="020B0306030504020204" pitchFamily="34" charset="0"/>
              <a:cs typeface="Lato Light"/>
            </a:endParaRPr>
          </a:p>
          <a:p>
            <a:pPr algn="just"/>
            <a:r>
              <a:rPr lang="en-GB" sz="2400" dirty="0">
                <a:solidFill>
                  <a:schemeClr val="tx2"/>
                </a:solidFill>
                <a:latin typeface="Lato Light"/>
                <a:ea typeface="Open Sans Light" panose="020B0306030504020204" pitchFamily="34" charset="0"/>
                <a:cs typeface="Lato Light"/>
              </a:rPr>
              <a:t>NOTE: Librarians need not to be </a:t>
            </a:r>
            <a:r>
              <a:rPr lang="en-GB" sz="2400" b="1" dirty="0">
                <a:solidFill>
                  <a:srgbClr val="FF0000"/>
                </a:solidFill>
                <a:latin typeface="Lato Light"/>
                <a:ea typeface="Open Sans Light" panose="020B0306030504020204" pitchFamily="34" charset="0"/>
                <a:cs typeface="Lato Light"/>
              </a:rPr>
              <a:t>SCARED</a:t>
            </a:r>
            <a:r>
              <a:rPr lang="en-GB" sz="2400" dirty="0">
                <a:solidFill>
                  <a:schemeClr val="tx2"/>
                </a:solidFill>
                <a:latin typeface="Lato Light"/>
                <a:ea typeface="Open Sans Light" panose="020B0306030504020204" pitchFamily="34" charset="0"/>
                <a:cs typeface="Lato Light"/>
              </a:rPr>
              <a:t> to lose their roles</a:t>
            </a:r>
            <a:endParaRPr lang="en-US" sz="2400" dirty="0">
              <a:solidFill>
                <a:schemeClr val="tx2"/>
              </a:solidFill>
              <a:latin typeface="Lato Light"/>
              <a:ea typeface="Open Sans Light" panose="020B0306030504020204" pitchFamily="34" charset="0"/>
              <a:cs typeface="Lato Light"/>
            </a:endParaRPr>
          </a:p>
        </p:txBody>
      </p:sp>
      <p:sp>
        <p:nvSpPr>
          <p:cNvPr id="243" name="TextBox 31"/>
          <p:cNvSpPr txBox="1">
            <a:spLocks noChangeArrowheads="1"/>
          </p:cNvSpPr>
          <p:nvPr/>
        </p:nvSpPr>
        <p:spPr bwMode="auto">
          <a:xfrm>
            <a:off x="151131" y="2511699"/>
            <a:ext cx="6067308" cy="6118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id-ID" sz="3376" b="1" dirty="0">
                <a:solidFill>
                  <a:schemeClr val="tx2"/>
                </a:solidFill>
                <a:latin typeface="Lato Regular"/>
                <a:cs typeface="Lato Regular"/>
              </a:rPr>
              <a:t>2.	Personalized Services</a:t>
            </a:r>
          </a:p>
        </p:txBody>
      </p:sp>
      <p:sp>
        <p:nvSpPr>
          <p:cNvPr id="244" name="Rounded Rectangle 243"/>
          <p:cNvSpPr/>
          <p:nvPr/>
        </p:nvSpPr>
        <p:spPr>
          <a:xfrm>
            <a:off x="1757141" y="3264126"/>
            <a:ext cx="2855288" cy="82316"/>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2107" dirty="0">
              <a:latin typeface="Lato Light"/>
            </a:endParaRPr>
          </a:p>
        </p:txBody>
      </p:sp>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Promise of AI in Libraries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The entire heritance of the services </a:t>
              </a:r>
              <a:r>
                <a:rPr lang="en-US" sz="2326" dirty="0">
                  <a:solidFill>
                    <a:schemeClr val="accent1"/>
                  </a:solidFill>
                  <a:latin typeface="Lato Light"/>
                  <a:cs typeface="Lato Light"/>
                </a:rPr>
                <a:t>in automation, services and access</a:t>
              </a:r>
            </a:p>
          </p:txBody>
        </p:sp>
      </p:grpSp>
      <p:sp>
        <p:nvSpPr>
          <p:cNvPr id="154" name="Oval 255"/>
          <p:cNvSpPr>
            <a:spLocks noChangeArrowheads="1"/>
          </p:cNvSpPr>
          <p:nvPr/>
        </p:nvSpPr>
        <p:spPr bwMode="auto">
          <a:xfrm>
            <a:off x="1656838" y="3617476"/>
            <a:ext cx="2890339" cy="2896204"/>
          </a:xfrm>
          <a:prstGeom prst="ellipse">
            <a:avLst/>
          </a:prstGeom>
          <a:solidFill>
            <a:srgbClr val="19232E"/>
          </a:solidFill>
          <a:ln>
            <a:noFill/>
          </a:ln>
        </p:spPr>
        <p:txBody>
          <a:bodyPr vert="horz" wrap="square" lIns="34299" tIns="17149" rIns="34299" bIns="17149" numCol="1" anchor="t" anchorCtr="0" compatLnSpc="1">
            <a:prstTxWarp prst="textNoShape">
              <a:avLst/>
            </a:prstTxWarp>
          </a:bodyPr>
          <a:lstStyle/>
          <a:p>
            <a:endParaRPr lang="en-US" sz="675" dirty="0"/>
          </a:p>
        </p:txBody>
      </p:sp>
      <p:sp>
        <p:nvSpPr>
          <p:cNvPr id="155" name="Oval 256"/>
          <p:cNvSpPr>
            <a:spLocks noChangeArrowheads="1"/>
          </p:cNvSpPr>
          <p:nvPr/>
        </p:nvSpPr>
        <p:spPr bwMode="auto">
          <a:xfrm>
            <a:off x="1895783" y="3856485"/>
            <a:ext cx="2417560" cy="2418189"/>
          </a:xfrm>
          <a:prstGeom prst="ellipse">
            <a:avLst/>
          </a:prstGeom>
          <a:solidFill>
            <a:schemeClr val="accent2">
              <a:lumMod val="40000"/>
              <a:lumOff val="6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6" name="Freeform 257"/>
          <p:cNvSpPr>
            <a:spLocks/>
          </p:cNvSpPr>
          <p:nvPr/>
        </p:nvSpPr>
        <p:spPr bwMode="auto">
          <a:xfrm>
            <a:off x="2353229" y="4608014"/>
            <a:ext cx="792224" cy="539364"/>
          </a:xfrm>
          <a:custGeom>
            <a:avLst/>
            <a:gdLst>
              <a:gd name="T0" fmla="*/ 43 w 620"/>
              <a:gd name="T1" fmla="*/ 0 h 422"/>
              <a:gd name="T2" fmla="*/ 0 w 620"/>
              <a:gd name="T3" fmla="*/ 72 h 422"/>
              <a:gd name="T4" fmla="*/ 576 w 620"/>
              <a:gd name="T5" fmla="*/ 422 h 422"/>
              <a:gd name="T6" fmla="*/ 620 w 620"/>
              <a:gd name="T7" fmla="*/ 350 h 422"/>
              <a:gd name="T8" fmla="*/ 43 w 620"/>
              <a:gd name="T9" fmla="*/ 0 h 422"/>
            </a:gdLst>
            <a:ahLst/>
            <a:cxnLst>
              <a:cxn ang="0">
                <a:pos x="T0" y="T1"/>
              </a:cxn>
              <a:cxn ang="0">
                <a:pos x="T2" y="T3"/>
              </a:cxn>
              <a:cxn ang="0">
                <a:pos x="T4" y="T5"/>
              </a:cxn>
              <a:cxn ang="0">
                <a:pos x="T6" y="T7"/>
              </a:cxn>
              <a:cxn ang="0">
                <a:pos x="T8" y="T9"/>
              </a:cxn>
            </a:cxnLst>
            <a:rect l="0" t="0" r="r" b="b"/>
            <a:pathLst>
              <a:path w="620" h="422">
                <a:moveTo>
                  <a:pt x="43" y="0"/>
                </a:moveTo>
                <a:lnTo>
                  <a:pt x="0" y="72"/>
                </a:lnTo>
                <a:lnTo>
                  <a:pt x="576" y="422"/>
                </a:lnTo>
                <a:lnTo>
                  <a:pt x="620" y="350"/>
                </a:lnTo>
                <a:lnTo>
                  <a:pt x="43"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7" name="Freeform 258"/>
          <p:cNvSpPr>
            <a:spLocks/>
          </p:cNvSpPr>
          <p:nvPr/>
        </p:nvSpPr>
        <p:spPr bwMode="auto">
          <a:xfrm>
            <a:off x="3012564" y="4211799"/>
            <a:ext cx="853557" cy="959864"/>
          </a:xfrm>
          <a:custGeom>
            <a:avLst/>
            <a:gdLst>
              <a:gd name="T0" fmla="*/ 609 w 668"/>
              <a:gd name="T1" fmla="*/ 0 h 751"/>
              <a:gd name="T2" fmla="*/ 0 w 668"/>
              <a:gd name="T3" fmla="*/ 696 h 751"/>
              <a:gd name="T4" fmla="*/ 64 w 668"/>
              <a:gd name="T5" fmla="*/ 751 h 751"/>
              <a:gd name="T6" fmla="*/ 668 w 668"/>
              <a:gd name="T7" fmla="*/ 56 h 751"/>
              <a:gd name="T8" fmla="*/ 609 w 668"/>
              <a:gd name="T9" fmla="*/ 0 h 751"/>
            </a:gdLst>
            <a:ahLst/>
            <a:cxnLst>
              <a:cxn ang="0">
                <a:pos x="T0" y="T1"/>
              </a:cxn>
              <a:cxn ang="0">
                <a:pos x="T2" y="T3"/>
              </a:cxn>
              <a:cxn ang="0">
                <a:pos x="T4" y="T5"/>
              </a:cxn>
              <a:cxn ang="0">
                <a:pos x="T6" y="T7"/>
              </a:cxn>
              <a:cxn ang="0">
                <a:pos x="T8" y="T9"/>
              </a:cxn>
            </a:cxnLst>
            <a:rect l="0" t="0" r="r" b="b"/>
            <a:pathLst>
              <a:path w="668" h="751">
                <a:moveTo>
                  <a:pt x="609" y="0"/>
                </a:moveTo>
                <a:lnTo>
                  <a:pt x="0" y="696"/>
                </a:lnTo>
                <a:lnTo>
                  <a:pt x="64" y="751"/>
                </a:lnTo>
                <a:lnTo>
                  <a:pt x="668" y="56"/>
                </a:lnTo>
                <a:lnTo>
                  <a:pt x="609"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nvGrpSpPr>
          <p:cNvPr id="5" name="Group 4"/>
          <p:cNvGrpSpPr/>
          <p:nvPr/>
        </p:nvGrpSpPr>
        <p:grpSpPr>
          <a:xfrm>
            <a:off x="2942285" y="4939046"/>
            <a:ext cx="462558" cy="1249994"/>
            <a:chOff x="6461491" y="6467840"/>
            <a:chExt cx="616584" cy="1666225"/>
          </a:xfrm>
          <a:solidFill>
            <a:schemeClr val="bg1"/>
          </a:solidFill>
        </p:grpSpPr>
        <p:sp>
          <p:nvSpPr>
            <p:cNvPr id="158" name="Oval 259"/>
            <p:cNvSpPr>
              <a:spLocks noChangeArrowheads="1"/>
            </p:cNvSpPr>
            <p:nvPr/>
          </p:nvSpPr>
          <p:spPr bwMode="auto">
            <a:xfrm>
              <a:off x="6461491" y="6467840"/>
              <a:ext cx="371312" cy="378224"/>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6" name="Freeform 261"/>
            <p:cNvSpPr>
              <a:spLocks/>
            </p:cNvSpPr>
            <p:nvPr/>
          </p:nvSpPr>
          <p:spPr bwMode="auto">
            <a:xfrm>
              <a:off x="6596050" y="6663765"/>
              <a:ext cx="482025" cy="1470300"/>
            </a:xfrm>
            <a:custGeom>
              <a:avLst/>
              <a:gdLst>
                <a:gd name="T0" fmla="*/ 235 w 283"/>
                <a:gd name="T1" fmla="*/ 863 h 863"/>
                <a:gd name="T2" fmla="*/ 0 w 283"/>
                <a:gd name="T3" fmla="*/ 12 h 863"/>
                <a:gd name="T4" fmla="*/ 48 w 283"/>
                <a:gd name="T5" fmla="*/ 0 h 863"/>
                <a:gd name="T6" fmla="*/ 283 w 283"/>
                <a:gd name="T7" fmla="*/ 847 h 863"/>
                <a:gd name="T8" fmla="*/ 235 w 283"/>
                <a:gd name="T9" fmla="*/ 863 h 863"/>
              </a:gdLst>
              <a:ahLst/>
              <a:cxnLst>
                <a:cxn ang="0">
                  <a:pos x="T0" y="T1"/>
                </a:cxn>
                <a:cxn ang="0">
                  <a:pos x="T2" y="T3"/>
                </a:cxn>
                <a:cxn ang="0">
                  <a:pos x="T4" y="T5"/>
                </a:cxn>
                <a:cxn ang="0">
                  <a:pos x="T6" y="T7"/>
                </a:cxn>
                <a:cxn ang="0">
                  <a:pos x="T8" y="T9"/>
                </a:cxn>
              </a:cxnLst>
              <a:rect l="0" t="0" r="r" b="b"/>
              <a:pathLst>
                <a:path w="283" h="863">
                  <a:moveTo>
                    <a:pt x="235" y="863"/>
                  </a:moveTo>
                  <a:lnTo>
                    <a:pt x="0" y="12"/>
                  </a:lnTo>
                  <a:lnTo>
                    <a:pt x="48" y="0"/>
                  </a:lnTo>
                  <a:lnTo>
                    <a:pt x="283" y="847"/>
                  </a:lnTo>
                  <a:lnTo>
                    <a:pt x="235" y="86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grpSp>
        <p:nvGrpSpPr>
          <p:cNvPr id="6" name="Group 5"/>
          <p:cNvGrpSpPr/>
          <p:nvPr/>
        </p:nvGrpSpPr>
        <p:grpSpPr>
          <a:xfrm>
            <a:off x="1967338" y="3933170"/>
            <a:ext cx="2269339" cy="2264816"/>
            <a:chOff x="5161901" y="5277691"/>
            <a:chExt cx="3024998" cy="3018968"/>
          </a:xfrm>
        </p:grpSpPr>
        <p:sp>
          <p:nvSpPr>
            <p:cNvPr id="167" name="Freeform 262"/>
            <p:cNvSpPr>
              <a:spLocks/>
            </p:cNvSpPr>
            <p:nvPr/>
          </p:nvSpPr>
          <p:spPr bwMode="auto">
            <a:xfrm>
              <a:off x="6657367" y="5277691"/>
              <a:ext cx="81757" cy="277706"/>
            </a:xfrm>
            <a:custGeom>
              <a:avLst/>
              <a:gdLst>
                <a:gd name="T0" fmla="*/ 3 w 12"/>
                <a:gd name="T1" fmla="*/ 41 h 41"/>
                <a:gd name="T2" fmla="*/ 12 w 12"/>
                <a:gd name="T3" fmla="*/ 41 h 41"/>
                <a:gd name="T4" fmla="*/ 12 w 12"/>
                <a:gd name="T5" fmla="*/ 0 h 41"/>
                <a:gd name="T6" fmla="*/ 0 w 12"/>
                <a:gd name="T7" fmla="*/ 0 h 41"/>
                <a:gd name="T8" fmla="*/ 0 w 12"/>
                <a:gd name="T9" fmla="*/ 41 h 41"/>
                <a:gd name="T10" fmla="*/ 3 w 12"/>
                <a:gd name="T11" fmla="*/ 41 h 41"/>
              </a:gdLst>
              <a:ahLst/>
              <a:cxnLst>
                <a:cxn ang="0">
                  <a:pos x="T0" y="T1"/>
                </a:cxn>
                <a:cxn ang="0">
                  <a:pos x="T2" y="T3"/>
                </a:cxn>
                <a:cxn ang="0">
                  <a:pos x="T4" y="T5"/>
                </a:cxn>
                <a:cxn ang="0">
                  <a:pos x="T6" y="T7"/>
                </a:cxn>
                <a:cxn ang="0">
                  <a:pos x="T8" y="T9"/>
                </a:cxn>
                <a:cxn ang="0">
                  <a:pos x="T10" y="T11"/>
                </a:cxn>
              </a:cxnLst>
              <a:rect l="0" t="0" r="r" b="b"/>
              <a:pathLst>
                <a:path w="12" h="41">
                  <a:moveTo>
                    <a:pt x="3" y="41"/>
                  </a:moveTo>
                  <a:cubicBezTo>
                    <a:pt x="6" y="41"/>
                    <a:pt x="9" y="41"/>
                    <a:pt x="12" y="41"/>
                  </a:cubicBezTo>
                  <a:cubicBezTo>
                    <a:pt x="12" y="0"/>
                    <a:pt x="12" y="0"/>
                    <a:pt x="12" y="0"/>
                  </a:cubicBezTo>
                  <a:cubicBezTo>
                    <a:pt x="0" y="0"/>
                    <a:pt x="0" y="0"/>
                    <a:pt x="0" y="0"/>
                  </a:cubicBezTo>
                  <a:cubicBezTo>
                    <a:pt x="0" y="41"/>
                    <a:pt x="0" y="41"/>
                    <a:pt x="0" y="41"/>
                  </a:cubicBezTo>
                  <a:cubicBezTo>
                    <a:pt x="1" y="41"/>
                    <a:pt x="2" y="41"/>
                    <a:pt x="3" y="4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8" name="Freeform 263"/>
            <p:cNvSpPr>
              <a:spLocks/>
            </p:cNvSpPr>
            <p:nvPr/>
          </p:nvSpPr>
          <p:spPr bwMode="auto">
            <a:xfrm>
              <a:off x="5885789" y="5432728"/>
              <a:ext cx="223129" cy="298150"/>
            </a:xfrm>
            <a:custGeom>
              <a:avLst/>
              <a:gdLst>
                <a:gd name="T0" fmla="*/ 33 w 33"/>
                <a:gd name="T1" fmla="*/ 38 h 44"/>
                <a:gd name="T2" fmla="*/ 11 w 33"/>
                <a:gd name="T3" fmla="*/ 0 h 44"/>
                <a:gd name="T4" fmla="*/ 0 w 33"/>
                <a:gd name="T5" fmla="*/ 6 h 44"/>
                <a:gd name="T6" fmla="*/ 23 w 33"/>
                <a:gd name="T7" fmla="*/ 44 h 44"/>
                <a:gd name="T8" fmla="*/ 33 w 33"/>
                <a:gd name="T9" fmla="*/ 38 h 44"/>
              </a:gdLst>
              <a:ahLst/>
              <a:cxnLst>
                <a:cxn ang="0">
                  <a:pos x="T0" y="T1"/>
                </a:cxn>
                <a:cxn ang="0">
                  <a:pos x="T2" y="T3"/>
                </a:cxn>
                <a:cxn ang="0">
                  <a:pos x="T4" y="T5"/>
                </a:cxn>
                <a:cxn ang="0">
                  <a:pos x="T6" y="T7"/>
                </a:cxn>
                <a:cxn ang="0">
                  <a:pos x="T8" y="T9"/>
                </a:cxn>
              </a:cxnLst>
              <a:rect l="0" t="0" r="r" b="b"/>
              <a:pathLst>
                <a:path w="33" h="44">
                  <a:moveTo>
                    <a:pt x="33" y="38"/>
                  </a:moveTo>
                  <a:cubicBezTo>
                    <a:pt x="11" y="0"/>
                    <a:pt x="11" y="0"/>
                    <a:pt x="11" y="0"/>
                  </a:cubicBezTo>
                  <a:cubicBezTo>
                    <a:pt x="0" y="6"/>
                    <a:pt x="0" y="6"/>
                    <a:pt x="0" y="6"/>
                  </a:cubicBezTo>
                  <a:cubicBezTo>
                    <a:pt x="23" y="44"/>
                    <a:pt x="23" y="44"/>
                    <a:pt x="23" y="44"/>
                  </a:cubicBezTo>
                  <a:cubicBezTo>
                    <a:pt x="26" y="42"/>
                    <a:pt x="30" y="40"/>
                    <a:pt x="33" y="38"/>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9" name="Freeform 264"/>
            <p:cNvSpPr>
              <a:spLocks/>
            </p:cNvSpPr>
            <p:nvPr/>
          </p:nvSpPr>
          <p:spPr bwMode="auto">
            <a:xfrm>
              <a:off x="7720203" y="5981320"/>
              <a:ext cx="291260" cy="216372"/>
            </a:xfrm>
            <a:custGeom>
              <a:avLst/>
              <a:gdLst>
                <a:gd name="T0" fmla="*/ 6 w 43"/>
                <a:gd name="T1" fmla="*/ 32 h 32"/>
                <a:gd name="T2" fmla="*/ 43 w 43"/>
                <a:gd name="T3" fmla="*/ 10 h 32"/>
                <a:gd name="T4" fmla="*/ 37 w 43"/>
                <a:gd name="T5" fmla="*/ 0 h 32"/>
                <a:gd name="T6" fmla="*/ 0 w 43"/>
                <a:gd name="T7" fmla="*/ 21 h 32"/>
                <a:gd name="T8" fmla="*/ 6 w 43"/>
                <a:gd name="T9" fmla="*/ 32 h 32"/>
              </a:gdLst>
              <a:ahLst/>
              <a:cxnLst>
                <a:cxn ang="0">
                  <a:pos x="T0" y="T1"/>
                </a:cxn>
                <a:cxn ang="0">
                  <a:pos x="T2" y="T3"/>
                </a:cxn>
                <a:cxn ang="0">
                  <a:pos x="T4" y="T5"/>
                </a:cxn>
                <a:cxn ang="0">
                  <a:pos x="T6" y="T7"/>
                </a:cxn>
                <a:cxn ang="0">
                  <a:pos x="T8" y="T9"/>
                </a:cxn>
              </a:cxnLst>
              <a:rect l="0" t="0" r="r" b="b"/>
              <a:pathLst>
                <a:path w="43" h="32">
                  <a:moveTo>
                    <a:pt x="6" y="32"/>
                  </a:moveTo>
                  <a:cubicBezTo>
                    <a:pt x="43" y="10"/>
                    <a:pt x="43" y="10"/>
                    <a:pt x="43" y="10"/>
                  </a:cubicBezTo>
                  <a:cubicBezTo>
                    <a:pt x="37" y="0"/>
                    <a:pt x="37" y="0"/>
                    <a:pt x="37" y="0"/>
                  </a:cubicBezTo>
                  <a:cubicBezTo>
                    <a:pt x="0" y="21"/>
                    <a:pt x="0" y="21"/>
                    <a:pt x="0" y="21"/>
                  </a:cubicBezTo>
                  <a:cubicBezTo>
                    <a:pt x="2" y="25"/>
                    <a:pt x="4" y="28"/>
                    <a:pt x="6" y="32"/>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0" name="Freeform 265"/>
            <p:cNvSpPr>
              <a:spLocks/>
            </p:cNvSpPr>
            <p:nvPr/>
          </p:nvSpPr>
          <p:spPr bwMode="auto">
            <a:xfrm>
              <a:off x="5161901" y="6732655"/>
              <a:ext cx="284447" cy="81778"/>
            </a:xfrm>
            <a:custGeom>
              <a:avLst/>
              <a:gdLst>
                <a:gd name="T0" fmla="*/ 41 w 42"/>
                <a:gd name="T1" fmla="*/ 8 h 12"/>
                <a:gd name="T2" fmla="*/ 42 w 42"/>
                <a:gd name="T3" fmla="*/ 0 h 12"/>
                <a:gd name="T4" fmla="*/ 0 w 42"/>
                <a:gd name="T5" fmla="*/ 0 h 12"/>
                <a:gd name="T6" fmla="*/ 0 w 42"/>
                <a:gd name="T7" fmla="*/ 12 h 12"/>
                <a:gd name="T8" fmla="*/ 41 w 42"/>
                <a:gd name="T9" fmla="*/ 12 h 12"/>
                <a:gd name="T10" fmla="*/ 41 w 42"/>
                <a:gd name="T11" fmla="*/ 8 h 12"/>
              </a:gdLst>
              <a:ahLst/>
              <a:cxnLst>
                <a:cxn ang="0">
                  <a:pos x="T0" y="T1"/>
                </a:cxn>
                <a:cxn ang="0">
                  <a:pos x="T2" y="T3"/>
                </a:cxn>
                <a:cxn ang="0">
                  <a:pos x="T4" y="T5"/>
                </a:cxn>
                <a:cxn ang="0">
                  <a:pos x="T6" y="T7"/>
                </a:cxn>
                <a:cxn ang="0">
                  <a:pos x="T8" y="T9"/>
                </a:cxn>
                <a:cxn ang="0">
                  <a:pos x="T10" y="T11"/>
                </a:cxn>
              </a:cxnLst>
              <a:rect l="0" t="0" r="r" b="b"/>
              <a:pathLst>
                <a:path w="42" h="12">
                  <a:moveTo>
                    <a:pt x="41" y="8"/>
                  </a:moveTo>
                  <a:cubicBezTo>
                    <a:pt x="41" y="5"/>
                    <a:pt x="41" y="3"/>
                    <a:pt x="42" y="0"/>
                  </a:cubicBezTo>
                  <a:cubicBezTo>
                    <a:pt x="0" y="0"/>
                    <a:pt x="0" y="0"/>
                    <a:pt x="0" y="0"/>
                  </a:cubicBezTo>
                  <a:cubicBezTo>
                    <a:pt x="0" y="12"/>
                    <a:pt x="0" y="12"/>
                    <a:pt x="0" y="12"/>
                  </a:cubicBezTo>
                  <a:cubicBezTo>
                    <a:pt x="41" y="12"/>
                    <a:pt x="41" y="12"/>
                    <a:pt x="41" y="12"/>
                  </a:cubicBezTo>
                  <a:cubicBezTo>
                    <a:pt x="41" y="11"/>
                    <a:pt x="41" y="9"/>
                    <a:pt x="41" y="8"/>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1" name="Freeform 266"/>
            <p:cNvSpPr>
              <a:spLocks/>
            </p:cNvSpPr>
            <p:nvPr/>
          </p:nvSpPr>
          <p:spPr bwMode="auto">
            <a:xfrm>
              <a:off x="7267134" y="5459987"/>
              <a:ext cx="209503" cy="284521"/>
            </a:xfrm>
            <a:custGeom>
              <a:avLst/>
              <a:gdLst>
                <a:gd name="T0" fmla="*/ 10 w 31"/>
                <a:gd name="T1" fmla="*/ 42 h 42"/>
                <a:gd name="T2" fmla="*/ 31 w 31"/>
                <a:gd name="T3" fmla="*/ 6 h 42"/>
                <a:gd name="T4" fmla="*/ 20 w 31"/>
                <a:gd name="T5" fmla="*/ 0 h 42"/>
                <a:gd name="T6" fmla="*/ 0 w 31"/>
                <a:gd name="T7" fmla="*/ 36 h 42"/>
                <a:gd name="T8" fmla="*/ 10 w 31"/>
                <a:gd name="T9" fmla="*/ 42 h 42"/>
              </a:gdLst>
              <a:ahLst/>
              <a:cxnLst>
                <a:cxn ang="0">
                  <a:pos x="T0" y="T1"/>
                </a:cxn>
                <a:cxn ang="0">
                  <a:pos x="T2" y="T3"/>
                </a:cxn>
                <a:cxn ang="0">
                  <a:pos x="T4" y="T5"/>
                </a:cxn>
                <a:cxn ang="0">
                  <a:pos x="T6" y="T7"/>
                </a:cxn>
                <a:cxn ang="0">
                  <a:pos x="T8" y="T9"/>
                </a:cxn>
              </a:cxnLst>
              <a:rect l="0" t="0" r="r" b="b"/>
              <a:pathLst>
                <a:path w="31" h="42">
                  <a:moveTo>
                    <a:pt x="10" y="42"/>
                  </a:moveTo>
                  <a:cubicBezTo>
                    <a:pt x="31" y="6"/>
                    <a:pt x="31" y="6"/>
                    <a:pt x="31" y="6"/>
                  </a:cubicBezTo>
                  <a:cubicBezTo>
                    <a:pt x="20" y="0"/>
                    <a:pt x="20" y="0"/>
                    <a:pt x="20" y="0"/>
                  </a:cubicBezTo>
                  <a:cubicBezTo>
                    <a:pt x="0" y="36"/>
                    <a:pt x="0" y="36"/>
                    <a:pt x="0" y="36"/>
                  </a:cubicBezTo>
                  <a:cubicBezTo>
                    <a:pt x="4" y="38"/>
                    <a:pt x="7" y="40"/>
                    <a:pt x="10" y="42"/>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2" name="Freeform 267"/>
            <p:cNvSpPr>
              <a:spLocks/>
            </p:cNvSpPr>
            <p:nvPr/>
          </p:nvSpPr>
          <p:spPr bwMode="auto">
            <a:xfrm>
              <a:off x="5350963" y="5988135"/>
              <a:ext cx="284447" cy="209558"/>
            </a:xfrm>
            <a:custGeom>
              <a:avLst/>
              <a:gdLst>
                <a:gd name="T0" fmla="*/ 42 w 42"/>
                <a:gd name="T1" fmla="*/ 21 h 31"/>
                <a:gd name="T2" fmla="*/ 5 w 42"/>
                <a:gd name="T3" fmla="*/ 0 h 31"/>
                <a:gd name="T4" fmla="*/ 0 w 42"/>
                <a:gd name="T5" fmla="*/ 11 h 31"/>
                <a:gd name="T6" fmla="*/ 35 w 42"/>
                <a:gd name="T7" fmla="*/ 31 h 31"/>
                <a:gd name="T8" fmla="*/ 42 w 42"/>
                <a:gd name="T9" fmla="*/ 21 h 31"/>
              </a:gdLst>
              <a:ahLst/>
              <a:cxnLst>
                <a:cxn ang="0">
                  <a:pos x="T0" y="T1"/>
                </a:cxn>
                <a:cxn ang="0">
                  <a:pos x="T2" y="T3"/>
                </a:cxn>
                <a:cxn ang="0">
                  <a:pos x="T4" y="T5"/>
                </a:cxn>
                <a:cxn ang="0">
                  <a:pos x="T6" y="T7"/>
                </a:cxn>
                <a:cxn ang="0">
                  <a:pos x="T8" y="T9"/>
                </a:cxn>
              </a:cxnLst>
              <a:rect l="0" t="0" r="r" b="b"/>
              <a:pathLst>
                <a:path w="42" h="31">
                  <a:moveTo>
                    <a:pt x="42" y="21"/>
                  </a:moveTo>
                  <a:cubicBezTo>
                    <a:pt x="5" y="0"/>
                    <a:pt x="5" y="0"/>
                    <a:pt x="5" y="0"/>
                  </a:cubicBezTo>
                  <a:cubicBezTo>
                    <a:pt x="0" y="11"/>
                    <a:pt x="0" y="11"/>
                    <a:pt x="0" y="11"/>
                  </a:cubicBezTo>
                  <a:cubicBezTo>
                    <a:pt x="35" y="31"/>
                    <a:pt x="35" y="31"/>
                    <a:pt x="35" y="31"/>
                  </a:cubicBezTo>
                  <a:cubicBezTo>
                    <a:pt x="37" y="28"/>
                    <a:pt x="39" y="24"/>
                    <a:pt x="42" y="2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88" name="Freeform 268"/>
            <p:cNvSpPr>
              <a:spLocks/>
            </p:cNvSpPr>
            <p:nvPr/>
          </p:nvSpPr>
          <p:spPr bwMode="auto">
            <a:xfrm>
              <a:off x="7287574" y="7816213"/>
              <a:ext cx="195877" cy="264076"/>
            </a:xfrm>
            <a:custGeom>
              <a:avLst/>
              <a:gdLst>
                <a:gd name="T0" fmla="*/ 0 w 29"/>
                <a:gd name="T1" fmla="*/ 6 h 39"/>
                <a:gd name="T2" fmla="*/ 19 w 29"/>
                <a:gd name="T3" fmla="*/ 39 h 39"/>
                <a:gd name="T4" fmla="*/ 29 w 29"/>
                <a:gd name="T5" fmla="*/ 33 h 39"/>
                <a:gd name="T6" fmla="*/ 10 w 29"/>
                <a:gd name="T7" fmla="*/ 0 h 39"/>
                <a:gd name="T8" fmla="*/ 0 w 29"/>
                <a:gd name="T9" fmla="*/ 6 h 39"/>
              </a:gdLst>
              <a:ahLst/>
              <a:cxnLst>
                <a:cxn ang="0">
                  <a:pos x="T0" y="T1"/>
                </a:cxn>
                <a:cxn ang="0">
                  <a:pos x="T2" y="T3"/>
                </a:cxn>
                <a:cxn ang="0">
                  <a:pos x="T4" y="T5"/>
                </a:cxn>
                <a:cxn ang="0">
                  <a:pos x="T6" y="T7"/>
                </a:cxn>
                <a:cxn ang="0">
                  <a:pos x="T8" y="T9"/>
                </a:cxn>
              </a:cxnLst>
              <a:rect l="0" t="0" r="r" b="b"/>
              <a:pathLst>
                <a:path w="29" h="39">
                  <a:moveTo>
                    <a:pt x="0" y="6"/>
                  </a:moveTo>
                  <a:cubicBezTo>
                    <a:pt x="19" y="39"/>
                    <a:pt x="19" y="39"/>
                    <a:pt x="19" y="39"/>
                  </a:cubicBezTo>
                  <a:cubicBezTo>
                    <a:pt x="29" y="33"/>
                    <a:pt x="29" y="33"/>
                    <a:pt x="29" y="33"/>
                  </a:cubicBezTo>
                  <a:cubicBezTo>
                    <a:pt x="10" y="0"/>
                    <a:pt x="10" y="0"/>
                    <a:pt x="10" y="0"/>
                  </a:cubicBezTo>
                  <a:cubicBezTo>
                    <a:pt x="7" y="2"/>
                    <a:pt x="4" y="4"/>
                    <a:pt x="0" y="6"/>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0" name="Freeform 269"/>
            <p:cNvSpPr>
              <a:spLocks/>
            </p:cNvSpPr>
            <p:nvPr/>
          </p:nvSpPr>
          <p:spPr bwMode="auto">
            <a:xfrm>
              <a:off x="7733830" y="7349398"/>
              <a:ext cx="277633" cy="209558"/>
            </a:xfrm>
            <a:custGeom>
              <a:avLst/>
              <a:gdLst>
                <a:gd name="T0" fmla="*/ 0 w 41"/>
                <a:gd name="T1" fmla="*/ 11 h 31"/>
                <a:gd name="T2" fmla="*/ 35 w 41"/>
                <a:gd name="T3" fmla="*/ 31 h 31"/>
                <a:gd name="T4" fmla="*/ 41 w 41"/>
                <a:gd name="T5" fmla="*/ 21 h 31"/>
                <a:gd name="T6" fmla="*/ 6 w 41"/>
                <a:gd name="T7" fmla="*/ 0 h 31"/>
                <a:gd name="T8" fmla="*/ 0 w 41"/>
                <a:gd name="T9" fmla="*/ 11 h 31"/>
              </a:gdLst>
              <a:ahLst/>
              <a:cxnLst>
                <a:cxn ang="0">
                  <a:pos x="T0" y="T1"/>
                </a:cxn>
                <a:cxn ang="0">
                  <a:pos x="T2" y="T3"/>
                </a:cxn>
                <a:cxn ang="0">
                  <a:pos x="T4" y="T5"/>
                </a:cxn>
                <a:cxn ang="0">
                  <a:pos x="T6" y="T7"/>
                </a:cxn>
                <a:cxn ang="0">
                  <a:pos x="T8" y="T9"/>
                </a:cxn>
              </a:cxnLst>
              <a:rect l="0" t="0" r="r" b="b"/>
              <a:pathLst>
                <a:path w="41" h="31">
                  <a:moveTo>
                    <a:pt x="0" y="11"/>
                  </a:moveTo>
                  <a:cubicBezTo>
                    <a:pt x="35" y="31"/>
                    <a:pt x="35" y="31"/>
                    <a:pt x="35" y="31"/>
                  </a:cubicBezTo>
                  <a:cubicBezTo>
                    <a:pt x="41" y="21"/>
                    <a:pt x="41" y="21"/>
                    <a:pt x="41" y="21"/>
                  </a:cubicBezTo>
                  <a:cubicBezTo>
                    <a:pt x="6" y="0"/>
                    <a:pt x="6" y="0"/>
                    <a:pt x="6" y="0"/>
                  </a:cubicBezTo>
                  <a:cubicBezTo>
                    <a:pt x="4" y="4"/>
                    <a:pt x="2" y="7"/>
                    <a:pt x="0" y="11"/>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1" name="Freeform 270"/>
            <p:cNvSpPr>
              <a:spLocks/>
            </p:cNvSpPr>
            <p:nvPr/>
          </p:nvSpPr>
          <p:spPr bwMode="auto">
            <a:xfrm>
              <a:off x="7910969" y="6732655"/>
              <a:ext cx="275930" cy="81778"/>
            </a:xfrm>
            <a:custGeom>
              <a:avLst/>
              <a:gdLst>
                <a:gd name="T0" fmla="*/ 0 w 41"/>
                <a:gd name="T1" fmla="*/ 0 h 12"/>
                <a:gd name="T2" fmla="*/ 0 w 41"/>
                <a:gd name="T3" fmla="*/ 8 h 12"/>
                <a:gd name="T4" fmla="*/ 0 w 41"/>
                <a:gd name="T5" fmla="*/ 12 h 12"/>
                <a:gd name="T6" fmla="*/ 41 w 41"/>
                <a:gd name="T7" fmla="*/ 12 h 12"/>
                <a:gd name="T8" fmla="*/ 41 w 41"/>
                <a:gd name="T9" fmla="*/ 0 h 12"/>
                <a:gd name="T10" fmla="*/ 0 w 41"/>
                <a:gd name="T11" fmla="*/ 0 h 12"/>
              </a:gdLst>
              <a:ahLst/>
              <a:cxnLst>
                <a:cxn ang="0">
                  <a:pos x="T0" y="T1"/>
                </a:cxn>
                <a:cxn ang="0">
                  <a:pos x="T2" y="T3"/>
                </a:cxn>
                <a:cxn ang="0">
                  <a:pos x="T4" y="T5"/>
                </a:cxn>
                <a:cxn ang="0">
                  <a:pos x="T6" y="T7"/>
                </a:cxn>
                <a:cxn ang="0">
                  <a:pos x="T8" y="T9"/>
                </a:cxn>
                <a:cxn ang="0">
                  <a:pos x="T10" y="T11"/>
                </a:cxn>
              </a:cxnLst>
              <a:rect l="0" t="0" r="r" b="b"/>
              <a:pathLst>
                <a:path w="41" h="12">
                  <a:moveTo>
                    <a:pt x="0" y="0"/>
                  </a:moveTo>
                  <a:cubicBezTo>
                    <a:pt x="0" y="3"/>
                    <a:pt x="0" y="5"/>
                    <a:pt x="0" y="8"/>
                  </a:cubicBezTo>
                  <a:cubicBezTo>
                    <a:pt x="0" y="9"/>
                    <a:pt x="0" y="11"/>
                    <a:pt x="0" y="12"/>
                  </a:cubicBezTo>
                  <a:cubicBezTo>
                    <a:pt x="41" y="12"/>
                    <a:pt x="41" y="12"/>
                    <a:pt x="41" y="12"/>
                  </a:cubicBezTo>
                  <a:cubicBezTo>
                    <a:pt x="41" y="0"/>
                    <a:pt x="41" y="0"/>
                    <a:pt x="41" y="0"/>
                  </a:cubicBez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2" name="Freeform 271"/>
            <p:cNvSpPr>
              <a:spLocks/>
            </p:cNvSpPr>
            <p:nvPr/>
          </p:nvSpPr>
          <p:spPr bwMode="auto">
            <a:xfrm>
              <a:off x="6657367" y="8018953"/>
              <a:ext cx="81757" cy="277706"/>
            </a:xfrm>
            <a:custGeom>
              <a:avLst/>
              <a:gdLst>
                <a:gd name="T0" fmla="*/ 3 w 12"/>
                <a:gd name="T1" fmla="*/ 0 h 41"/>
                <a:gd name="T2" fmla="*/ 0 w 12"/>
                <a:gd name="T3" fmla="*/ 0 h 41"/>
                <a:gd name="T4" fmla="*/ 0 w 12"/>
                <a:gd name="T5" fmla="*/ 41 h 41"/>
                <a:gd name="T6" fmla="*/ 12 w 12"/>
                <a:gd name="T7" fmla="*/ 41 h 41"/>
                <a:gd name="T8" fmla="*/ 12 w 12"/>
                <a:gd name="T9" fmla="*/ 0 h 41"/>
                <a:gd name="T10" fmla="*/ 3 w 12"/>
                <a:gd name="T11" fmla="*/ 0 h 41"/>
              </a:gdLst>
              <a:ahLst/>
              <a:cxnLst>
                <a:cxn ang="0">
                  <a:pos x="T0" y="T1"/>
                </a:cxn>
                <a:cxn ang="0">
                  <a:pos x="T2" y="T3"/>
                </a:cxn>
                <a:cxn ang="0">
                  <a:pos x="T4" y="T5"/>
                </a:cxn>
                <a:cxn ang="0">
                  <a:pos x="T6" y="T7"/>
                </a:cxn>
                <a:cxn ang="0">
                  <a:pos x="T8" y="T9"/>
                </a:cxn>
                <a:cxn ang="0">
                  <a:pos x="T10" y="T11"/>
                </a:cxn>
              </a:cxnLst>
              <a:rect l="0" t="0" r="r" b="b"/>
              <a:pathLst>
                <a:path w="12" h="41">
                  <a:moveTo>
                    <a:pt x="3" y="0"/>
                  </a:moveTo>
                  <a:cubicBezTo>
                    <a:pt x="2" y="0"/>
                    <a:pt x="1" y="0"/>
                    <a:pt x="0" y="0"/>
                  </a:cubicBezTo>
                  <a:cubicBezTo>
                    <a:pt x="0" y="41"/>
                    <a:pt x="0" y="41"/>
                    <a:pt x="0" y="41"/>
                  </a:cubicBezTo>
                  <a:cubicBezTo>
                    <a:pt x="12" y="41"/>
                    <a:pt x="12" y="41"/>
                    <a:pt x="12" y="41"/>
                  </a:cubicBezTo>
                  <a:cubicBezTo>
                    <a:pt x="12" y="0"/>
                    <a:pt x="12" y="0"/>
                    <a:pt x="12" y="0"/>
                  </a:cubicBezTo>
                  <a:cubicBezTo>
                    <a:pt x="9" y="0"/>
                    <a:pt x="6" y="0"/>
                    <a:pt x="3"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3" name="Freeform 272"/>
            <p:cNvSpPr>
              <a:spLocks/>
            </p:cNvSpPr>
            <p:nvPr/>
          </p:nvSpPr>
          <p:spPr bwMode="auto">
            <a:xfrm>
              <a:off x="5906228" y="7850287"/>
              <a:ext cx="209503" cy="277706"/>
            </a:xfrm>
            <a:custGeom>
              <a:avLst/>
              <a:gdLst>
                <a:gd name="T0" fmla="*/ 20 w 31"/>
                <a:gd name="T1" fmla="*/ 0 h 41"/>
                <a:gd name="T2" fmla="*/ 0 w 31"/>
                <a:gd name="T3" fmla="*/ 35 h 41"/>
                <a:gd name="T4" fmla="*/ 10 w 31"/>
                <a:gd name="T5" fmla="*/ 41 h 41"/>
                <a:gd name="T6" fmla="*/ 31 w 31"/>
                <a:gd name="T7" fmla="*/ 6 h 41"/>
                <a:gd name="T8" fmla="*/ 20 w 31"/>
                <a:gd name="T9" fmla="*/ 0 h 41"/>
              </a:gdLst>
              <a:ahLst/>
              <a:cxnLst>
                <a:cxn ang="0">
                  <a:pos x="T0" y="T1"/>
                </a:cxn>
                <a:cxn ang="0">
                  <a:pos x="T2" y="T3"/>
                </a:cxn>
                <a:cxn ang="0">
                  <a:pos x="T4" y="T5"/>
                </a:cxn>
                <a:cxn ang="0">
                  <a:pos x="T6" y="T7"/>
                </a:cxn>
                <a:cxn ang="0">
                  <a:pos x="T8" y="T9"/>
                </a:cxn>
              </a:cxnLst>
              <a:rect l="0" t="0" r="r" b="b"/>
              <a:pathLst>
                <a:path w="31" h="41">
                  <a:moveTo>
                    <a:pt x="20" y="0"/>
                  </a:moveTo>
                  <a:cubicBezTo>
                    <a:pt x="0" y="35"/>
                    <a:pt x="0" y="35"/>
                    <a:pt x="0" y="35"/>
                  </a:cubicBezTo>
                  <a:cubicBezTo>
                    <a:pt x="10" y="41"/>
                    <a:pt x="10" y="41"/>
                    <a:pt x="10" y="41"/>
                  </a:cubicBezTo>
                  <a:cubicBezTo>
                    <a:pt x="31" y="6"/>
                    <a:pt x="31" y="6"/>
                    <a:pt x="31" y="6"/>
                  </a:cubicBezTo>
                  <a:cubicBezTo>
                    <a:pt x="27" y="4"/>
                    <a:pt x="24" y="2"/>
                    <a:pt x="20"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234" name="Freeform 273"/>
            <p:cNvSpPr>
              <a:spLocks/>
            </p:cNvSpPr>
            <p:nvPr/>
          </p:nvSpPr>
          <p:spPr bwMode="auto">
            <a:xfrm>
              <a:off x="5364589" y="7376658"/>
              <a:ext cx="264007" cy="202743"/>
            </a:xfrm>
            <a:custGeom>
              <a:avLst/>
              <a:gdLst>
                <a:gd name="T0" fmla="*/ 33 w 39"/>
                <a:gd name="T1" fmla="*/ 0 h 30"/>
                <a:gd name="T2" fmla="*/ 0 w 39"/>
                <a:gd name="T3" fmla="*/ 19 h 30"/>
                <a:gd name="T4" fmla="*/ 6 w 39"/>
                <a:gd name="T5" fmla="*/ 30 h 30"/>
                <a:gd name="T6" fmla="*/ 39 w 39"/>
                <a:gd name="T7" fmla="*/ 10 h 30"/>
                <a:gd name="T8" fmla="*/ 33 w 39"/>
                <a:gd name="T9" fmla="*/ 0 h 30"/>
              </a:gdLst>
              <a:ahLst/>
              <a:cxnLst>
                <a:cxn ang="0">
                  <a:pos x="T0" y="T1"/>
                </a:cxn>
                <a:cxn ang="0">
                  <a:pos x="T2" y="T3"/>
                </a:cxn>
                <a:cxn ang="0">
                  <a:pos x="T4" y="T5"/>
                </a:cxn>
                <a:cxn ang="0">
                  <a:pos x="T6" y="T7"/>
                </a:cxn>
                <a:cxn ang="0">
                  <a:pos x="T8" y="T9"/>
                </a:cxn>
              </a:cxnLst>
              <a:rect l="0" t="0" r="r" b="b"/>
              <a:pathLst>
                <a:path w="39" h="30">
                  <a:moveTo>
                    <a:pt x="33" y="0"/>
                  </a:moveTo>
                  <a:cubicBezTo>
                    <a:pt x="0" y="19"/>
                    <a:pt x="0" y="19"/>
                    <a:pt x="0" y="19"/>
                  </a:cubicBezTo>
                  <a:cubicBezTo>
                    <a:pt x="6" y="30"/>
                    <a:pt x="6" y="30"/>
                    <a:pt x="6" y="30"/>
                  </a:cubicBezTo>
                  <a:cubicBezTo>
                    <a:pt x="39" y="10"/>
                    <a:pt x="39" y="10"/>
                    <a:pt x="39" y="10"/>
                  </a:cubicBezTo>
                  <a:cubicBezTo>
                    <a:pt x="37" y="7"/>
                    <a:pt x="35" y="3"/>
                    <a:pt x="33" y="0"/>
                  </a:cubicBez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pic>
        <p:nvPicPr>
          <p:cNvPr id="13" name="Picture 12" descr="A robot thinking about a network">
            <a:extLst>
              <a:ext uri="{FF2B5EF4-FFF2-40B4-BE49-F238E27FC236}">
                <a16:creationId xmlns:a16="http://schemas.microsoft.com/office/drawing/2014/main" id="{8AC13E2D-947B-76CC-314E-FA3829C067D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927079" y="2724521"/>
            <a:ext cx="6903721" cy="4600312"/>
          </a:xfrm>
          <a:prstGeom prst="rect">
            <a:avLst/>
          </a:prstGeom>
        </p:spPr>
      </p:pic>
    </p:spTree>
    <p:extLst>
      <p:ext uri="{BB962C8B-B14F-4D97-AF65-F5344CB8AC3E}">
        <p14:creationId xmlns:p14="http://schemas.microsoft.com/office/powerpoint/2010/main" val="299781453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43"/>
                                        </p:tgtEl>
                                        <p:attrNameLst>
                                          <p:attrName>style.visibility</p:attrName>
                                        </p:attrNameLst>
                                      </p:cBhvr>
                                      <p:to>
                                        <p:strVal val="visible"/>
                                      </p:to>
                                    </p:set>
                                    <p:animEffect transition="in" filter="fade">
                                      <p:cBhvr>
                                        <p:cTn id="14" dur="500"/>
                                        <p:tgtEl>
                                          <p:spTgt spid="2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4"/>
                                        </p:tgtEl>
                                        <p:attrNameLst>
                                          <p:attrName>style.visibility</p:attrName>
                                        </p:attrNameLst>
                                      </p:cBhvr>
                                      <p:to>
                                        <p:strVal val="visible"/>
                                      </p:to>
                                    </p:set>
                                    <p:anim calcmode="lin" valueType="num">
                                      <p:cBhvr>
                                        <p:cTn id="17" dur="500" fill="hold"/>
                                        <p:tgtEl>
                                          <p:spTgt spid="154"/>
                                        </p:tgtEl>
                                        <p:attrNameLst>
                                          <p:attrName>ppt_w</p:attrName>
                                        </p:attrNameLst>
                                      </p:cBhvr>
                                      <p:tavLst>
                                        <p:tav tm="0">
                                          <p:val>
                                            <p:fltVal val="0"/>
                                          </p:val>
                                        </p:tav>
                                        <p:tav tm="100000">
                                          <p:val>
                                            <p:strVal val="#ppt_w"/>
                                          </p:val>
                                        </p:tav>
                                      </p:tavLst>
                                    </p:anim>
                                    <p:anim calcmode="lin" valueType="num">
                                      <p:cBhvr>
                                        <p:cTn id="18" dur="500" fill="hold"/>
                                        <p:tgtEl>
                                          <p:spTgt spid="154"/>
                                        </p:tgtEl>
                                        <p:attrNameLst>
                                          <p:attrName>ppt_h</p:attrName>
                                        </p:attrNameLst>
                                      </p:cBhvr>
                                      <p:tavLst>
                                        <p:tav tm="0">
                                          <p:val>
                                            <p:fltVal val="0"/>
                                          </p:val>
                                        </p:tav>
                                        <p:tav tm="100000">
                                          <p:val>
                                            <p:strVal val="#ppt_h"/>
                                          </p:val>
                                        </p:tav>
                                      </p:tavLst>
                                    </p:anim>
                                    <p:animEffect transition="in" filter="fade">
                                      <p:cBhvr>
                                        <p:cTn id="19" dur="500"/>
                                        <p:tgtEl>
                                          <p:spTgt spid="15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500" fill="hold"/>
                                        <p:tgtEl>
                                          <p:spTgt spid="155"/>
                                        </p:tgtEl>
                                        <p:attrNameLst>
                                          <p:attrName>ppt_w</p:attrName>
                                        </p:attrNameLst>
                                      </p:cBhvr>
                                      <p:tavLst>
                                        <p:tav tm="0">
                                          <p:val>
                                            <p:fltVal val="0"/>
                                          </p:val>
                                        </p:tav>
                                        <p:tav tm="100000">
                                          <p:val>
                                            <p:strVal val="#ppt_w"/>
                                          </p:val>
                                        </p:tav>
                                      </p:tavLst>
                                    </p:anim>
                                    <p:anim calcmode="lin" valueType="num">
                                      <p:cBhvr>
                                        <p:cTn id="23" dur="500" fill="hold"/>
                                        <p:tgtEl>
                                          <p:spTgt spid="155"/>
                                        </p:tgtEl>
                                        <p:attrNameLst>
                                          <p:attrName>ppt_h</p:attrName>
                                        </p:attrNameLst>
                                      </p:cBhvr>
                                      <p:tavLst>
                                        <p:tav tm="0">
                                          <p:val>
                                            <p:fltVal val="0"/>
                                          </p:val>
                                        </p:tav>
                                        <p:tav tm="100000">
                                          <p:val>
                                            <p:strVal val="#ppt_h"/>
                                          </p:val>
                                        </p:tav>
                                      </p:tavLst>
                                    </p:anim>
                                    <p:animEffect transition="in" filter="fade">
                                      <p:cBhvr>
                                        <p:cTn id="24" dur="500"/>
                                        <p:tgtEl>
                                          <p:spTgt spid="15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6"/>
                                        </p:tgtEl>
                                        <p:attrNameLst>
                                          <p:attrName>style.visibility</p:attrName>
                                        </p:attrNameLst>
                                      </p:cBhvr>
                                      <p:to>
                                        <p:strVal val="visible"/>
                                      </p:to>
                                    </p:set>
                                    <p:anim calcmode="lin" valueType="num">
                                      <p:cBhvr>
                                        <p:cTn id="27" dur="500" fill="hold"/>
                                        <p:tgtEl>
                                          <p:spTgt spid="156"/>
                                        </p:tgtEl>
                                        <p:attrNameLst>
                                          <p:attrName>ppt_w</p:attrName>
                                        </p:attrNameLst>
                                      </p:cBhvr>
                                      <p:tavLst>
                                        <p:tav tm="0">
                                          <p:val>
                                            <p:fltVal val="0"/>
                                          </p:val>
                                        </p:tav>
                                        <p:tav tm="100000">
                                          <p:val>
                                            <p:strVal val="#ppt_w"/>
                                          </p:val>
                                        </p:tav>
                                      </p:tavLst>
                                    </p:anim>
                                    <p:anim calcmode="lin" valueType="num">
                                      <p:cBhvr>
                                        <p:cTn id="28" dur="500" fill="hold"/>
                                        <p:tgtEl>
                                          <p:spTgt spid="156"/>
                                        </p:tgtEl>
                                        <p:attrNameLst>
                                          <p:attrName>ppt_h</p:attrName>
                                        </p:attrNameLst>
                                      </p:cBhvr>
                                      <p:tavLst>
                                        <p:tav tm="0">
                                          <p:val>
                                            <p:fltVal val="0"/>
                                          </p:val>
                                        </p:tav>
                                        <p:tav tm="100000">
                                          <p:val>
                                            <p:strVal val="#ppt_h"/>
                                          </p:val>
                                        </p:tav>
                                      </p:tavLst>
                                    </p:anim>
                                    <p:animEffect transition="in" filter="fade">
                                      <p:cBhvr>
                                        <p:cTn id="29" dur="500"/>
                                        <p:tgtEl>
                                          <p:spTgt spid="15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7"/>
                                        </p:tgtEl>
                                        <p:attrNameLst>
                                          <p:attrName>style.visibility</p:attrName>
                                        </p:attrNameLst>
                                      </p:cBhvr>
                                      <p:to>
                                        <p:strVal val="visible"/>
                                      </p:to>
                                    </p:set>
                                    <p:anim calcmode="lin" valueType="num">
                                      <p:cBhvr>
                                        <p:cTn id="32" dur="500" fill="hold"/>
                                        <p:tgtEl>
                                          <p:spTgt spid="157"/>
                                        </p:tgtEl>
                                        <p:attrNameLst>
                                          <p:attrName>ppt_w</p:attrName>
                                        </p:attrNameLst>
                                      </p:cBhvr>
                                      <p:tavLst>
                                        <p:tav tm="0">
                                          <p:val>
                                            <p:fltVal val="0"/>
                                          </p:val>
                                        </p:tav>
                                        <p:tav tm="100000">
                                          <p:val>
                                            <p:strVal val="#ppt_w"/>
                                          </p:val>
                                        </p:tav>
                                      </p:tavLst>
                                    </p:anim>
                                    <p:anim calcmode="lin" valueType="num">
                                      <p:cBhvr>
                                        <p:cTn id="33" dur="500" fill="hold"/>
                                        <p:tgtEl>
                                          <p:spTgt spid="157"/>
                                        </p:tgtEl>
                                        <p:attrNameLst>
                                          <p:attrName>ppt_h</p:attrName>
                                        </p:attrNameLst>
                                      </p:cBhvr>
                                      <p:tavLst>
                                        <p:tav tm="0">
                                          <p:val>
                                            <p:fltVal val="0"/>
                                          </p:val>
                                        </p:tav>
                                        <p:tav tm="100000">
                                          <p:val>
                                            <p:strVal val="#ppt_h"/>
                                          </p:val>
                                        </p:tav>
                                      </p:tavLst>
                                    </p:anim>
                                    <p:animEffect transition="in" filter="fade">
                                      <p:cBhvr>
                                        <p:cTn id="34" dur="500"/>
                                        <p:tgtEl>
                                          <p:spTgt spid="157"/>
                                        </p:tgtEl>
                                      </p:cBhvr>
                                    </p:animEffect>
                                  </p:childTnLst>
                                </p:cTn>
                              </p:par>
                              <p:par>
                                <p:cTn id="35" presetID="53" presetClass="entr" presetSubtype="16"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44"/>
                                        </p:tgtEl>
                                        <p:attrNameLst>
                                          <p:attrName>style.visibility</p:attrName>
                                        </p:attrNameLst>
                                      </p:cBhvr>
                                      <p:to>
                                        <p:strVal val="visible"/>
                                      </p:to>
                                    </p:set>
                                    <p:animEffect transition="in" filter="fade">
                                      <p:cBhvr>
                                        <p:cTn id="47" dur="500"/>
                                        <p:tgtEl>
                                          <p:spTgt spid="244"/>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240">
                                            <p:txEl>
                                              <p:pRg st="5" end="5"/>
                                            </p:txEl>
                                          </p:spTgt>
                                        </p:tgtEl>
                                        <p:attrNameLst>
                                          <p:attrName>style.visibility</p:attrName>
                                        </p:attrNameLst>
                                      </p:cBhvr>
                                      <p:to>
                                        <p:strVal val="visible"/>
                                      </p:to>
                                    </p:set>
                                    <p:animEffect transition="in" filter="fade">
                                      <p:cBhvr>
                                        <p:cTn id="51" dur="500"/>
                                        <p:tgtEl>
                                          <p:spTgt spid="240">
                                            <p:txEl>
                                              <p:pRg st="5" end="5"/>
                                            </p:txEl>
                                          </p:spTgt>
                                        </p:tgtEl>
                                      </p:cBhvr>
                                    </p:animEffect>
                                  </p:childTnLst>
                                </p:cTn>
                              </p:par>
                            </p:childTnLst>
                          </p:cTn>
                        </p:par>
                        <p:par>
                          <p:cTn id="52" fill="hold">
                            <p:stCondLst>
                              <p:cond delay="2000"/>
                            </p:stCondLst>
                            <p:childTnLst>
                              <p:par>
                                <p:cTn id="53" presetID="22" presetClass="entr" presetSubtype="4" fill="hold" nodeType="afterEffect">
                                  <p:stCondLst>
                                    <p:cond delay="0"/>
                                  </p:stCondLst>
                                  <p:childTnLst>
                                    <p:set>
                                      <p:cBhvr>
                                        <p:cTn id="54" dur="1" fill="hold">
                                          <p:stCondLst>
                                            <p:cond delay="0"/>
                                          </p:stCondLst>
                                        </p:cTn>
                                        <p:tgtEl>
                                          <p:spTgt spid="280"/>
                                        </p:tgtEl>
                                        <p:attrNameLst>
                                          <p:attrName>style.visibility</p:attrName>
                                        </p:attrNameLst>
                                      </p:cBhvr>
                                      <p:to>
                                        <p:strVal val="visible"/>
                                      </p:to>
                                    </p:set>
                                    <p:animEffect transition="in" filter="wipe(down)">
                                      <p:cBhvr>
                                        <p:cTn id="55" dur="500"/>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build="p"/>
      <p:bldP spid="243" grpId="0"/>
      <p:bldP spid="244" grpId="0" animBg="1"/>
      <p:bldP spid="154" grpId="0" animBg="1"/>
      <p:bldP spid="155" grpId="0" animBg="1"/>
      <p:bldP spid="156" grpId="0" animBg="1"/>
      <p:bldP spid="15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0" name="Straight Connector 279"/>
          <p:cNvCxnSpPr/>
          <p:nvPr/>
        </p:nvCxnSpPr>
        <p:spPr>
          <a:xfrm>
            <a:off x="4968759" y="3479841"/>
            <a:ext cx="0" cy="4913945"/>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0" name="TextBox 30"/>
          <p:cNvSpPr txBox="1">
            <a:spLocks noChangeArrowheads="1"/>
          </p:cNvSpPr>
          <p:nvPr/>
        </p:nvSpPr>
        <p:spPr bwMode="auto">
          <a:xfrm>
            <a:off x="5029870" y="3259593"/>
            <a:ext cx="5831955" cy="48936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a:r>
              <a:rPr lang="en-GB" sz="2400" dirty="0">
                <a:solidFill>
                  <a:schemeClr val="tx2"/>
                </a:solidFill>
                <a:latin typeface="Lato Light"/>
                <a:ea typeface="Open Sans Light" panose="020B0306030504020204" pitchFamily="34" charset="0"/>
                <a:cs typeface="Lato Light"/>
              </a:rPr>
              <a:t>AI can help bridge the digital divide by ensuring that all users have equal access to information. For instance, AI-powered chatbots can assist users with inquiries, regardless of their location or background.</a:t>
            </a:r>
          </a:p>
          <a:p>
            <a:pPr algn="just"/>
            <a:r>
              <a:rPr lang="en-GB" sz="2400" dirty="0">
                <a:solidFill>
                  <a:schemeClr val="tx2"/>
                </a:solidFill>
                <a:latin typeface="Lato Light"/>
                <a:ea typeface="Open Sans Light" panose="020B0306030504020204" pitchFamily="34" charset="0"/>
                <a:cs typeface="Lato Light"/>
              </a:rPr>
              <a:t>Robots Law?</a:t>
            </a:r>
          </a:p>
          <a:p>
            <a:pPr algn="just"/>
            <a:endParaRPr lang="en-GB" sz="2400" dirty="0">
              <a:solidFill>
                <a:schemeClr val="tx2"/>
              </a:solidFill>
              <a:latin typeface="Lato Light"/>
              <a:ea typeface="Open Sans Light" panose="020B0306030504020204" pitchFamily="34" charset="0"/>
              <a:cs typeface="Lato Light"/>
            </a:endParaRPr>
          </a:p>
          <a:p>
            <a:pPr algn="just"/>
            <a:endParaRPr lang="en-GB" sz="2400" dirty="0">
              <a:solidFill>
                <a:schemeClr val="tx2"/>
              </a:solidFill>
              <a:latin typeface="Lato Light"/>
              <a:ea typeface="Open Sans Light" panose="020B0306030504020204" pitchFamily="34" charset="0"/>
              <a:cs typeface="Lato Light"/>
            </a:endParaRPr>
          </a:p>
          <a:p>
            <a:pPr algn="just"/>
            <a:r>
              <a:rPr lang="en-GB" sz="2400" dirty="0">
                <a:solidFill>
                  <a:schemeClr val="tx2"/>
                </a:solidFill>
                <a:latin typeface="Lato Light"/>
                <a:ea typeface="Open Sans Light" panose="020B0306030504020204" pitchFamily="34" charset="0"/>
                <a:cs typeface="Lato Light"/>
              </a:rPr>
              <a:t>NOTE: Librarians need not to be </a:t>
            </a:r>
            <a:r>
              <a:rPr lang="en-GB" sz="2400" b="1" dirty="0">
                <a:solidFill>
                  <a:srgbClr val="FF0000"/>
                </a:solidFill>
                <a:latin typeface="Lato Light"/>
                <a:ea typeface="Open Sans Light" panose="020B0306030504020204" pitchFamily="34" charset="0"/>
                <a:cs typeface="Lato Light"/>
              </a:rPr>
              <a:t>SCARED</a:t>
            </a:r>
            <a:r>
              <a:rPr lang="en-GB" sz="2400" dirty="0">
                <a:solidFill>
                  <a:schemeClr val="tx2"/>
                </a:solidFill>
                <a:latin typeface="Lato Light"/>
                <a:ea typeface="Open Sans Light" panose="020B0306030504020204" pitchFamily="34" charset="0"/>
                <a:cs typeface="Lato Light"/>
              </a:rPr>
              <a:t> to lose their roles, they must ensure the services rendered by AI is sustained, inherent and improved by maintaining the ethical standings. </a:t>
            </a:r>
            <a:endParaRPr lang="en-US" sz="2400" dirty="0">
              <a:solidFill>
                <a:schemeClr val="tx2"/>
              </a:solidFill>
              <a:latin typeface="Lato Light"/>
              <a:ea typeface="Open Sans Light" panose="020B0306030504020204" pitchFamily="34" charset="0"/>
              <a:cs typeface="Lato Light"/>
            </a:endParaRPr>
          </a:p>
        </p:txBody>
      </p:sp>
      <p:sp>
        <p:nvSpPr>
          <p:cNvPr id="243" name="TextBox 31"/>
          <p:cNvSpPr txBox="1">
            <a:spLocks noChangeArrowheads="1"/>
          </p:cNvSpPr>
          <p:nvPr/>
        </p:nvSpPr>
        <p:spPr bwMode="auto">
          <a:xfrm>
            <a:off x="151131" y="2511699"/>
            <a:ext cx="6067308" cy="6118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id-ID" sz="3376" b="1" dirty="0">
                <a:solidFill>
                  <a:schemeClr val="tx2"/>
                </a:solidFill>
                <a:latin typeface="Lato Regular"/>
                <a:cs typeface="Lato Regular"/>
              </a:rPr>
              <a:t>3.	Equitable Access</a:t>
            </a:r>
          </a:p>
        </p:txBody>
      </p:sp>
      <p:sp>
        <p:nvSpPr>
          <p:cNvPr id="244" name="Rounded Rectangle 243"/>
          <p:cNvSpPr/>
          <p:nvPr/>
        </p:nvSpPr>
        <p:spPr>
          <a:xfrm>
            <a:off x="1757141" y="3264126"/>
            <a:ext cx="2855288" cy="82316"/>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2107" dirty="0">
              <a:latin typeface="Lato Light"/>
            </a:endParaRPr>
          </a:p>
        </p:txBody>
      </p:sp>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Promise of AI in Libraries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The entire heritance of the services </a:t>
              </a:r>
              <a:r>
                <a:rPr lang="en-US" sz="2326" dirty="0">
                  <a:solidFill>
                    <a:schemeClr val="accent1"/>
                  </a:solidFill>
                  <a:latin typeface="Lato Light"/>
                  <a:cs typeface="Lato Light"/>
                </a:rPr>
                <a:t>in automation, services and access</a:t>
              </a:r>
            </a:p>
          </p:txBody>
        </p:sp>
      </p:grpSp>
      <p:sp>
        <p:nvSpPr>
          <p:cNvPr id="154" name="Oval 255"/>
          <p:cNvSpPr>
            <a:spLocks noChangeArrowheads="1"/>
          </p:cNvSpPr>
          <p:nvPr/>
        </p:nvSpPr>
        <p:spPr bwMode="auto">
          <a:xfrm>
            <a:off x="1656838" y="3617476"/>
            <a:ext cx="2890339" cy="2896204"/>
          </a:xfrm>
          <a:prstGeom prst="ellipse">
            <a:avLst/>
          </a:prstGeom>
          <a:solidFill>
            <a:srgbClr val="19232E"/>
          </a:solidFill>
          <a:ln>
            <a:noFill/>
          </a:ln>
        </p:spPr>
        <p:txBody>
          <a:bodyPr vert="horz" wrap="square" lIns="34299" tIns="17149" rIns="34299" bIns="17149" numCol="1" anchor="t" anchorCtr="0" compatLnSpc="1">
            <a:prstTxWarp prst="textNoShape">
              <a:avLst/>
            </a:prstTxWarp>
          </a:bodyPr>
          <a:lstStyle/>
          <a:p>
            <a:endParaRPr lang="en-US" sz="675" dirty="0"/>
          </a:p>
        </p:txBody>
      </p:sp>
      <p:sp>
        <p:nvSpPr>
          <p:cNvPr id="155" name="Oval 256"/>
          <p:cNvSpPr>
            <a:spLocks noChangeArrowheads="1"/>
          </p:cNvSpPr>
          <p:nvPr/>
        </p:nvSpPr>
        <p:spPr bwMode="auto">
          <a:xfrm>
            <a:off x="1895783" y="3856485"/>
            <a:ext cx="2417560" cy="2418189"/>
          </a:xfrm>
          <a:prstGeom prst="ellipse">
            <a:avLst/>
          </a:pr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6" name="Freeform 257"/>
          <p:cNvSpPr>
            <a:spLocks/>
          </p:cNvSpPr>
          <p:nvPr/>
        </p:nvSpPr>
        <p:spPr bwMode="auto">
          <a:xfrm>
            <a:off x="2353229" y="4608014"/>
            <a:ext cx="792224" cy="539364"/>
          </a:xfrm>
          <a:custGeom>
            <a:avLst/>
            <a:gdLst>
              <a:gd name="T0" fmla="*/ 43 w 620"/>
              <a:gd name="T1" fmla="*/ 0 h 422"/>
              <a:gd name="T2" fmla="*/ 0 w 620"/>
              <a:gd name="T3" fmla="*/ 72 h 422"/>
              <a:gd name="T4" fmla="*/ 576 w 620"/>
              <a:gd name="T5" fmla="*/ 422 h 422"/>
              <a:gd name="T6" fmla="*/ 620 w 620"/>
              <a:gd name="T7" fmla="*/ 350 h 422"/>
              <a:gd name="T8" fmla="*/ 43 w 620"/>
              <a:gd name="T9" fmla="*/ 0 h 422"/>
            </a:gdLst>
            <a:ahLst/>
            <a:cxnLst>
              <a:cxn ang="0">
                <a:pos x="T0" y="T1"/>
              </a:cxn>
              <a:cxn ang="0">
                <a:pos x="T2" y="T3"/>
              </a:cxn>
              <a:cxn ang="0">
                <a:pos x="T4" y="T5"/>
              </a:cxn>
              <a:cxn ang="0">
                <a:pos x="T6" y="T7"/>
              </a:cxn>
              <a:cxn ang="0">
                <a:pos x="T8" y="T9"/>
              </a:cxn>
            </a:cxnLst>
            <a:rect l="0" t="0" r="r" b="b"/>
            <a:pathLst>
              <a:path w="620" h="422">
                <a:moveTo>
                  <a:pt x="43" y="0"/>
                </a:moveTo>
                <a:lnTo>
                  <a:pt x="0" y="72"/>
                </a:lnTo>
                <a:lnTo>
                  <a:pt x="576" y="422"/>
                </a:lnTo>
                <a:lnTo>
                  <a:pt x="620" y="350"/>
                </a:lnTo>
                <a:lnTo>
                  <a:pt x="43"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57" name="Freeform 258"/>
          <p:cNvSpPr>
            <a:spLocks/>
          </p:cNvSpPr>
          <p:nvPr/>
        </p:nvSpPr>
        <p:spPr bwMode="auto">
          <a:xfrm>
            <a:off x="3012564" y="4211799"/>
            <a:ext cx="853557" cy="959864"/>
          </a:xfrm>
          <a:custGeom>
            <a:avLst/>
            <a:gdLst>
              <a:gd name="T0" fmla="*/ 609 w 668"/>
              <a:gd name="T1" fmla="*/ 0 h 751"/>
              <a:gd name="T2" fmla="*/ 0 w 668"/>
              <a:gd name="T3" fmla="*/ 696 h 751"/>
              <a:gd name="T4" fmla="*/ 64 w 668"/>
              <a:gd name="T5" fmla="*/ 751 h 751"/>
              <a:gd name="T6" fmla="*/ 668 w 668"/>
              <a:gd name="T7" fmla="*/ 56 h 751"/>
              <a:gd name="T8" fmla="*/ 609 w 668"/>
              <a:gd name="T9" fmla="*/ 0 h 751"/>
            </a:gdLst>
            <a:ahLst/>
            <a:cxnLst>
              <a:cxn ang="0">
                <a:pos x="T0" y="T1"/>
              </a:cxn>
              <a:cxn ang="0">
                <a:pos x="T2" y="T3"/>
              </a:cxn>
              <a:cxn ang="0">
                <a:pos x="T4" y="T5"/>
              </a:cxn>
              <a:cxn ang="0">
                <a:pos x="T6" y="T7"/>
              </a:cxn>
              <a:cxn ang="0">
                <a:pos x="T8" y="T9"/>
              </a:cxn>
            </a:cxnLst>
            <a:rect l="0" t="0" r="r" b="b"/>
            <a:pathLst>
              <a:path w="668" h="751">
                <a:moveTo>
                  <a:pt x="609" y="0"/>
                </a:moveTo>
                <a:lnTo>
                  <a:pt x="0" y="696"/>
                </a:lnTo>
                <a:lnTo>
                  <a:pt x="64" y="751"/>
                </a:lnTo>
                <a:lnTo>
                  <a:pt x="668" y="56"/>
                </a:lnTo>
                <a:lnTo>
                  <a:pt x="60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nvGrpSpPr>
          <p:cNvPr id="5" name="Group 4"/>
          <p:cNvGrpSpPr/>
          <p:nvPr/>
        </p:nvGrpSpPr>
        <p:grpSpPr>
          <a:xfrm>
            <a:off x="2942285" y="4939046"/>
            <a:ext cx="462558" cy="1249994"/>
            <a:chOff x="6461491" y="6467840"/>
            <a:chExt cx="616584" cy="1666225"/>
          </a:xfrm>
          <a:solidFill>
            <a:schemeClr val="bg1"/>
          </a:solidFill>
        </p:grpSpPr>
        <p:sp>
          <p:nvSpPr>
            <p:cNvPr id="158" name="Oval 259"/>
            <p:cNvSpPr>
              <a:spLocks noChangeArrowheads="1"/>
            </p:cNvSpPr>
            <p:nvPr/>
          </p:nvSpPr>
          <p:spPr bwMode="auto">
            <a:xfrm>
              <a:off x="6461491" y="6467840"/>
              <a:ext cx="371312" cy="378224"/>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6" name="Freeform 261"/>
            <p:cNvSpPr>
              <a:spLocks/>
            </p:cNvSpPr>
            <p:nvPr/>
          </p:nvSpPr>
          <p:spPr bwMode="auto">
            <a:xfrm>
              <a:off x="6596050" y="6663765"/>
              <a:ext cx="482025" cy="1470300"/>
            </a:xfrm>
            <a:custGeom>
              <a:avLst/>
              <a:gdLst>
                <a:gd name="T0" fmla="*/ 235 w 283"/>
                <a:gd name="T1" fmla="*/ 863 h 863"/>
                <a:gd name="T2" fmla="*/ 0 w 283"/>
                <a:gd name="T3" fmla="*/ 12 h 863"/>
                <a:gd name="T4" fmla="*/ 48 w 283"/>
                <a:gd name="T5" fmla="*/ 0 h 863"/>
                <a:gd name="T6" fmla="*/ 283 w 283"/>
                <a:gd name="T7" fmla="*/ 847 h 863"/>
                <a:gd name="T8" fmla="*/ 235 w 283"/>
                <a:gd name="T9" fmla="*/ 863 h 863"/>
              </a:gdLst>
              <a:ahLst/>
              <a:cxnLst>
                <a:cxn ang="0">
                  <a:pos x="T0" y="T1"/>
                </a:cxn>
                <a:cxn ang="0">
                  <a:pos x="T2" y="T3"/>
                </a:cxn>
                <a:cxn ang="0">
                  <a:pos x="T4" y="T5"/>
                </a:cxn>
                <a:cxn ang="0">
                  <a:pos x="T6" y="T7"/>
                </a:cxn>
                <a:cxn ang="0">
                  <a:pos x="T8" y="T9"/>
                </a:cxn>
              </a:cxnLst>
              <a:rect l="0" t="0" r="r" b="b"/>
              <a:pathLst>
                <a:path w="283" h="863">
                  <a:moveTo>
                    <a:pt x="235" y="863"/>
                  </a:moveTo>
                  <a:lnTo>
                    <a:pt x="0" y="12"/>
                  </a:lnTo>
                  <a:lnTo>
                    <a:pt x="48" y="0"/>
                  </a:lnTo>
                  <a:lnTo>
                    <a:pt x="283" y="847"/>
                  </a:lnTo>
                  <a:lnTo>
                    <a:pt x="235" y="86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grpSp>
        <p:nvGrpSpPr>
          <p:cNvPr id="6" name="Group 5"/>
          <p:cNvGrpSpPr/>
          <p:nvPr/>
        </p:nvGrpSpPr>
        <p:grpSpPr>
          <a:xfrm>
            <a:off x="1967338" y="3933170"/>
            <a:ext cx="2269339" cy="2264816"/>
            <a:chOff x="5161901" y="5277691"/>
            <a:chExt cx="3024998" cy="3018968"/>
          </a:xfrm>
        </p:grpSpPr>
        <p:sp>
          <p:nvSpPr>
            <p:cNvPr id="167" name="Freeform 262"/>
            <p:cNvSpPr>
              <a:spLocks/>
            </p:cNvSpPr>
            <p:nvPr/>
          </p:nvSpPr>
          <p:spPr bwMode="auto">
            <a:xfrm>
              <a:off x="6657367" y="5277691"/>
              <a:ext cx="81757" cy="277706"/>
            </a:xfrm>
            <a:custGeom>
              <a:avLst/>
              <a:gdLst>
                <a:gd name="T0" fmla="*/ 3 w 12"/>
                <a:gd name="T1" fmla="*/ 41 h 41"/>
                <a:gd name="T2" fmla="*/ 12 w 12"/>
                <a:gd name="T3" fmla="*/ 41 h 41"/>
                <a:gd name="T4" fmla="*/ 12 w 12"/>
                <a:gd name="T5" fmla="*/ 0 h 41"/>
                <a:gd name="T6" fmla="*/ 0 w 12"/>
                <a:gd name="T7" fmla="*/ 0 h 41"/>
                <a:gd name="T8" fmla="*/ 0 w 12"/>
                <a:gd name="T9" fmla="*/ 41 h 41"/>
                <a:gd name="T10" fmla="*/ 3 w 12"/>
                <a:gd name="T11" fmla="*/ 41 h 41"/>
              </a:gdLst>
              <a:ahLst/>
              <a:cxnLst>
                <a:cxn ang="0">
                  <a:pos x="T0" y="T1"/>
                </a:cxn>
                <a:cxn ang="0">
                  <a:pos x="T2" y="T3"/>
                </a:cxn>
                <a:cxn ang="0">
                  <a:pos x="T4" y="T5"/>
                </a:cxn>
                <a:cxn ang="0">
                  <a:pos x="T6" y="T7"/>
                </a:cxn>
                <a:cxn ang="0">
                  <a:pos x="T8" y="T9"/>
                </a:cxn>
                <a:cxn ang="0">
                  <a:pos x="T10" y="T11"/>
                </a:cxn>
              </a:cxnLst>
              <a:rect l="0" t="0" r="r" b="b"/>
              <a:pathLst>
                <a:path w="12" h="41">
                  <a:moveTo>
                    <a:pt x="3" y="41"/>
                  </a:moveTo>
                  <a:cubicBezTo>
                    <a:pt x="6" y="41"/>
                    <a:pt x="9" y="41"/>
                    <a:pt x="12" y="41"/>
                  </a:cubicBezTo>
                  <a:cubicBezTo>
                    <a:pt x="12" y="0"/>
                    <a:pt x="12" y="0"/>
                    <a:pt x="12" y="0"/>
                  </a:cubicBezTo>
                  <a:cubicBezTo>
                    <a:pt x="0" y="0"/>
                    <a:pt x="0" y="0"/>
                    <a:pt x="0" y="0"/>
                  </a:cubicBezTo>
                  <a:cubicBezTo>
                    <a:pt x="0" y="41"/>
                    <a:pt x="0" y="41"/>
                    <a:pt x="0" y="41"/>
                  </a:cubicBezTo>
                  <a:cubicBezTo>
                    <a:pt x="1" y="41"/>
                    <a:pt x="2" y="41"/>
                    <a:pt x="3" y="4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8" name="Freeform 263"/>
            <p:cNvSpPr>
              <a:spLocks/>
            </p:cNvSpPr>
            <p:nvPr/>
          </p:nvSpPr>
          <p:spPr bwMode="auto">
            <a:xfrm>
              <a:off x="5885789" y="5432728"/>
              <a:ext cx="223129" cy="298150"/>
            </a:xfrm>
            <a:custGeom>
              <a:avLst/>
              <a:gdLst>
                <a:gd name="T0" fmla="*/ 33 w 33"/>
                <a:gd name="T1" fmla="*/ 38 h 44"/>
                <a:gd name="T2" fmla="*/ 11 w 33"/>
                <a:gd name="T3" fmla="*/ 0 h 44"/>
                <a:gd name="T4" fmla="*/ 0 w 33"/>
                <a:gd name="T5" fmla="*/ 6 h 44"/>
                <a:gd name="T6" fmla="*/ 23 w 33"/>
                <a:gd name="T7" fmla="*/ 44 h 44"/>
                <a:gd name="T8" fmla="*/ 33 w 33"/>
                <a:gd name="T9" fmla="*/ 38 h 44"/>
              </a:gdLst>
              <a:ahLst/>
              <a:cxnLst>
                <a:cxn ang="0">
                  <a:pos x="T0" y="T1"/>
                </a:cxn>
                <a:cxn ang="0">
                  <a:pos x="T2" y="T3"/>
                </a:cxn>
                <a:cxn ang="0">
                  <a:pos x="T4" y="T5"/>
                </a:cxn>
                <a:cxn ang="0">
                  <a:pos x="T6" y="T7"/>
                </a:cxn>
                <a:cxn ang="0">
                  <a:pos x="T8" y="T9"/>
                </a:cxn>
              </a:cxnLst>
              <a:rect l="0" t="0" r="r" b="b"/>
              <a:pathLst>
                <a:path w="33" h="44">
                  <a:moveTo>
                    <a:pt x="33" y="38"/>
                  </a:moveTo>
                  <a:cubicBezTo>
                    <a:pt x="11" y="0"/>
                    <a:pt x="11" y="0"/>
                    <a:pt x="11" y="0"/>
                  </a:cubicBezTo>
                  <a:cubicBezTo>
                    <a:pt x="0" y="6"/>
                    <a:pt x="0" y="6"/>
                    <a:pt x="0" y="6"/>
                  </a:cubicBezTo>
                  <a:cubicBezTo>
                    <a:pt x="23" y="44"/>
                    <a:pt x="23" y="44"/>
                    <a:pt x="23" y="44"/>
                  </a:cubicBezTo>
                  <a:cubicBezTo>
                    <a:pt x="26" y="42"/>
                    <a:pt x="30" y="40"/>
                    <a:pt x="33" y="38"/>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69" name="Freeform 264"/>
            <p:cNvSpPr>
              <a:spLocks/>
            </p:cNvSpPr>
            <p:nvPr/>
          </p:nvSpPr>
          <p:spPr bwMode="auto">
            <a:xfrm>
              <a:off x="7720203" y="5981320"/>
              <a:ext cx="291260" cy="216372"/>
            </a:xfrm>
            <a:custGeom>
              <a:avLst/>
              <a:gdLst>
                <a:gd name="T0" fmla="*/ 6 w 43"/>
                <a:gd name="T1" fmla="*/ 32 h 32"/>
                <a:gd name="T2" fmla="*/ 43 w 43"/>
                <a:gd name="T3" fmla="*/ 10 h 32"/>
                <a:gd name="T4" fmla="*/ 37 w 43"/>
                <a:gd name="T5" fmla="*/ 0 h 32"/>
                <a:gd name="T6" fmla="*/ 0 w 43"/>
                <a:gd name="T7" fmla="*/ 21 h 32"/>
                <a:gd name="T8" fmla="*/ 6 w 43"/>
                <a:gd name="T9" fmla="*/ 32 h 32"/>
              </a:gdLst>
              <a:ahLst/>
              <a:cxnLst>
                <a:cxn ang="0">
                  <a:pos x="T0" y="T1"/>
                </a:cxn>
                <a:cxn ang="0">
                  <a:pos x="T2" y="T3"/>
                </a:cxn>
                <a:cxn ang="0">
                  <a:pos x="T4" y="T5"/>
                </a:cxn>
                <a:cxn ang="0">
                  <a:pos x="T6" y="T7"/>
                </a:cxn>
                <a:cxn ang="0">
                  <a:pos x="T8" y="T9"/>
                </a:cxn>
              </a:cxnLst>
              <a:rect l="0" t="0" r="r" b="b"/>
              <a:pathLst>
                <a:path w="43" h="32">
                  <a:moveTo>
                    <a:pt x="6" y="32"/>
                  </a:moveTo>
                  <a:cubicBezTo>
                    <a:pt x="43" y="10"/>
                    <a:pt x="43" y="10"/>
                    <a:pt x="43" y="10"/>
                  </a:cubicBezTo>
                  <a:cubicBezTo>
                    <a:pt x="37" y="0"/>
                    <a:pt x="37" y="0"/>
                    <a:pt x="37" y="0"/>
                  </a:cubicBezTo>
                  <a:cubicBezTo>
                    <a:pt x="0" y="21"/>
                    <a:pt x="0" y="21"/>
                    <a:pt x="0" y="21"/>
                  </a:cubicBezTo>
                  <a:cubicBezTo>
                    <a:pt x="2" y="25"/>
                    <a:pt x="4" y="28"/>
                    <a:pt x="6" y="32"/>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0" name="Freeform 265"/>
            <p:cNvSpPr>
              <a:spLocks/>
            </p:cNvSpPr>
            <p:nvPr/>
          </p:nvSpPr>
          <p:spPr bwMode="auto">
            <a:xfrm>
              <a:off x="5161901" y="6732655"/>
              <a:ext cx="284447" cy="81778"/>
            </a:xfrm>
            <a:custGeom>
              <a:avLst/>
              <a:gdLst>
                <a:gd name="T0" fmla="*/ 41 w 42"/>
                <a:gd name="T1" fmla="*/ 8 h 12"/>
                <a:gd name="T2" fmla="*/ 42 w 42"/>
                <a:gd name="T3" fmla="*/ 0 h 12"/>
                <a:gd name="T4" fmla="*/ 0 w 42"/>
                <a:gd name="T5" fmla="*/ 0 h 12"/>
                <a:gd name="T6" fmla="*/ 0 w 42"/>
                <a:gd name="T7" fmla="*/ 12 h 12"/>
                <a:gd name="T8" fmla="*/ 41 w 42"/>
                <a:gd name="T9" fmla="*/ 12 h 12"/>
                <a:gd name="T10" fmla="*/ 41 w 42"/>
                <a:gd name="T11" fmla="*/ 8 h 12"/>
              </a:gdLst>
              <a:ahLst/>
              <a:cxnLst>
                <a:cxn ang="0">
                  <a:pos x="T0" y="T1"/>
                </a:cxn>
                <a:cxn ang="0">
                  <a:pos x="T2" y="T3"/>
                </a:cxn>
                <a:cxn ang="0">
                  <a:pos x="T4" y="T5"/>
                </a:cxn>
                <a:cxn ang="0">
                  <a:pos x="T6" y="T7"/>
                </a:cxn>
                <a:cxn ang="0">
                  <a:pos x="T8" y="T9"/>
                </a:cxn>
                <a:cxn ang="0">
                  <a:pos x="T10" y="T11"/>
                </a:cxn>
              </a:cxnLst>
              <a:rect l="0" t="0" r="r" b="b"/>
              <a:pathLst>
                <a:path w="42" h="12">
                  <a:moveTo>
                    <a:pt x="41" y="8"/>
                  </a:moveTo>
                  <a:cubicBezTo>
                    <a:pt x="41" y="5"/>
                    <a:pt x="41" y="3"/>
                    <a:pt x="42" y="0"/>
                  </a:cubicBezTo>
                  <a:cubicBezTo>
                    <a:pt x="0" y="0"/>
                    <a:pt x="0" y="0"/>
                    <a:pt x="0" y="0"/>
                  </a:cubicBezTo>
                  <a:cubicBezTo>
                    <a:pt x="0" y="12"/>
                    <a:pt x="0" y="12"/>
                    <a:pt x="0" y="12"/>
                  </a:cubicBezTo>
                  <a:cubicBezTo>
                    <a:pt x="41" y="12"/>
                    <a:pt x="41" y="12"/>
                    <a:pt x="41" y="12"/>
                  </a:cubicBezTo>
                  <a:cubicBezTo>
                    <a:pt x="41" y="11"/>
                    <a:pt x="41" y="9"/>
                    <a:pt x="41" y="8"/>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1" name="Freeform 266"/>
            <p:cNvSpPr>
              <a:spLocks/>
            </p:cNvSpPr>
            <p:nvPr/>
          </p:nvSpPr>
          <p:spPr bwMode="auto">
            <a:xfrm>
              <a:off x="7267134" y="5459987"/>
              <a:ext cx="209503" cy="284521"/>
            </a:xfrm>
            <a:custGeom>
              <a:avLst/>
              <a:gdLst>
                <a:gd name="T0" fmla="*/ 10 w 31"/>
                <a:gd name="T1" fmla="*/ 42 h 42"/>
                <a:gd name="T2" fmla="*/ 31 w 31"/>
                <a:gd name="T3" fmla="*/ 6 h 42"/>
                <a:gd name="T4" fmla="*/ 20 w 31"/>
                <a:gd name="T5" fmla="*/ 0 h 42"/>
                <a:gd name="T6" fmla="*/ 0 w 31"/>
                <a:gd name="T7" fmla="*/ 36 h 42"/>
                <a:gd name="T8" fmla="*/ 10 w 31"/>
                <a:gd name="T9" fmla="*/ 42 h 42"/>
              </a:gdLst>
              <a:ahLst/>
              <a:cxnLst>
                <a:cxn ang="0">
                  <a:pos x="T0" y="T1"/>
                </a:cxn>
                <a:cxn ang="0">
                  <a:pos x="T2" y="T3"/>
                </a:cxn>
                <a:cxn ang="0">
                  <a:pos x="T4" y="T5"/>
                </a:cxn>
                <a:cxn ang="0">
                  <a:pos x="T6" y="T7"/>
                </a:cxn>
                <a:cxn ang="0">
                  <a:pos x="T8" y="T9"/>
                </a:cxn>
              </a:cxnLst>
              <a:rect l="0" t="0" r="r" b="b"/>
              <a:pathLst>
                <a:path w="31" h="42">
                  <a:moveTo>
                    <a:pt x="10" y="42"/>
                  </a:moveTo>
                  <a:cubicBezTo>
                    <a:pt x="31" y="6"/>
                    <a:pt x="31" y="6"/>
                    <a:pt x="31" y="6"/>
                  </a:cubicBezTo>
                  <a:cubicBezTo>
                    <a:pt x="20" y="0"/>
                    <a:pt x="20" y="0"/>
                    <a:pt x="20" y="0"/>
                  </a:cubicBezTo>
                  <a:cubicBezTo>
                    <a:pt x="0" y="36"/>
                    <a:pt x="0" y="36"/>
                    <a:pt x="0" y="36"/>
                  </a:cubicBezTo>
                  <a:cubicBezTo>
                    <a:pt x="4" y="38"/>
                    <a:pt x="7" y="40"/>
                    <a:pt x="10" y="42"/>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72" name="Freeform 267"/>
            <p:cNvSpPr>
              <a:spLocks/>
            </p:cNvSpPr>
            <p:nvPr/>
          </p:nvSpPr>
          <p:spPr bwMode="auto">
            <a:xfrm>
              <a:off x="5350963" y="5988135"/>
              <a:ext cx="284447" cy="209558"/>
            </a:xfrm>
            <a:custGeom>
              <a:avLst/>
              <a:gdLst>
                <a:gd name="T0" fmla="*/ 42 w 42"/>
                <a:gd name="T1" fmla="*/ 21 h 31"/>
                <a:gd name="T2" fmla="*/ 5 w 42"/>
                <a:gd name="T3" fmla="*/ 0 h 31"/>
                <a:gd name="T4" fmla="*/ 0 w 42"/>
                <a:gd name="T5" fmla="*/ 11 h 31"/>
                <a:gd name="T6" fmla="*/ 35 w 42"/>
                <a:gd name="T7" fmla="*/ 31 h 31"/>
                <a:gd name="T8" fmla="*/ 42 w 42"/>
                <a:gd name="T9" fmla="*/ 21 h 31"/>
              </a:gdLst>
              <a:ahLst/>
              <a:cxnLst>
                <a:cxn ang="0">
                  <a:pos x="T0" y="T1"/>
                </a:cxn>
                <a:cxn ang="0">
                  <a:pos x="T2" y="T3"/>
                </a:cxn>
                <a:cxn ang="0">
                  <a:pos x="T4" y="T5"/>
                </a:cxn>
                <a:cxn ang="0">
                  <a:pos x="T6" y="T7"/>
                </a:cxn>
                <a:cxn ang="0">
                  <a:pos x="T8" y="T9"/>
                </a:cxn>
              </a:cxnLst>
              <a:rect l="0" t="0" r="r" b="b"/>
              <a:pathLst>
                <a:path w="42" h="31">
                  <a:moveTo>
                    <a:pt x="42" y="21"/>
                  </a:moveTo>
                  <a:cubicBezTo>
                    <a:pt x="5" y="0"/>
                    <a:pt x="5" y="0"/>
                    <a:pt x="5" y="0"/>
                  </a:cubicBezTo>
                  <a:cubicBezTo>
                    <a:pt x="0" y="11"/>
                    <a:pt x="0" y="11"/>
                    <a:pt x="0" y="11"/>
                  </a:cubicBezTo>
                  <a:cubicBezTo>
                    <a:pt x="35" y="31"/>
                    <a:pt x="35" y="31"/>
                    <a:pt x="35" y="31"/>
                  </a:cubicBezTo>
                  <a:cubicBezTo>
                    <a:pt x="37" y="28"/>
                    <a:pt x="39" y="24"/>
                    <a:pt x="42" y="2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88" name="Freeform 268"/>
            <p:cNvSpPr>
              <a:spLocks/>
            </p:cNvSpPr>
            <p:nvPr/>
          </p:nvSpPr>
          <p:spPr bwMode="auto">
            <a:xfrm>
              <a:off x="7287574" y="7816213"/>
              <a:ext cx="195877" cy="264076"/>
            </a:xfrm>
            <a:custGeom>
              <a:avLst/>
              <a:gdLst>
                <a:gd name="T0" fmla="*/ 0 w 29"/>
                <a:gd name="T1" fmla="*/ 6 h 39"/>
                <a:gd name="T2" fmla="*/ 19 w 29"/>
                <a:gd name="T3" fmla="*/ 39 h 39"/>
                <a:gd name="T4" fmla="*/ 29 w 29"/>
                <a:gd name="T5" fmla="*/ 33 h 39"/>
                <a:gd name="T6" fmla="*/ 10 w 29"/>
                <a:gd name="T7" fmla="*/ 0 h 39"/>
                <a:gd name="T8" fmla="*/ 0 w 29"/>
                <a:gd name="T9" fmla="*/ 6 h 39"/>
              </a:gdLst>
              <a:ahLst/>
              <a:cxnLst>
                <a:cxn ang="0">
                  <a:pos x="T0" y="T1"/>
                </a:cxn>
                <a:cxn ang="0">
                  <a:pos x="T2" y="T3"/>
                </a:cxn>
                <a:cxn ang="0">
                  <a:pos x="T4" y="T5"/>
                </a:cxn>
                <a:cxn ang="0">
                  <a:pos x="T6" y="T7"/>
                </a:cxn>
                <a:cxn ang="0">
                  <a:pos x="T8" y="T9"/>
                </a:cxn>
              </a:cxnLst>
              <a:rect l="0" t="0" r="r" b="b"/>
              <a:pathLst>
                <a:path w="29" h="39">
                  <a:moveTo>
                    <a:pt x="0" y="6"/>
                  </a:moveTo>
                  <a:cubicBezTo>
                    <a:pt x="19" y="39"/>
                    <a:pt x="19" y="39"/>
                    <a:pt x="19" y="39"/>
                  </a:cubicBezTo>
                  <a:cubicBezTo>
                    <a:pt x="29" y="33"/>
                    <a:pt x="29" y="33"/>
                    <a:pt x="29" y="33"/>
                  </a:cubicBezTo>
                  <a:cubicBezTo>
                    <a:pt x="10" y="0"/>
                    <a:pt x="10" y="0"/>
                    <a:pt x="10" y="0"/>
                  </a:cubicBezTo>
                  <a:cubicBezTo>
                    <a:pt x="7" y="2"/>
                    <a:pt x="4" y="4"/>
                    <a:pt x="0" y="6"/>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0" name="Freeform 269"/>
            <p:cNvSpPr>
              <a:spLocks/>
            </p:cNvSpPr>
            <p:nvPr/>
          </p:nvSpPr>
          <p:spPr bwMode="auto">
            <a:xfrm>
              <a:off x="7733830" y="7349398"/>
              <a:ext cx="277633" cy="209558"/>
            </a:xfrm>
            <a:custGeom>
              <a:avLst/>
              <a:gdLst>
                <a:gd name="T0" fmla="*/ 0 w 41"/>
                <a:gd name="T1" fmla="*/ 11 h 31"/>
                <a:gd name="T2" fmla="*/ 35 w 41"/>
                <a:gd name="T3" fmla="*/ 31 h 31"/>
                <a:gd name="T4" fmla="*/ 41 w 41"/>
                <a:gd name="T5" fmla="*/ 21 h 31"/>
                <a:gd name="T6" fmla="*/ 6 w 41"/>
                <a:gd name="T7" fmla="*/ 0 h 31"/>
                <a:gd name="T8" fmla="*/ 0 w 41"/>
                <a:gd name="T9" fmla="*/ 11 h 31"/>
              </a:gdLst>
              <a:ahLst/>
              <a:cxnLst>
                <a:cxn ang="0">
                  <a:pos x="T0" y="T1"/>
                </a:cxn>
                <a:cxn ang="0">
                  <a:pos x="T2" y="T3"/>
                </a:cxn>
                <a:cxn ang="0">
                  <a:pos x="T4" y="T5"/>
                </a:cxn>
                <a:cxn ang="0">
                  <a:pos x="T6" y="T7"/>
                </a:cxn>
                <a:cxn ang="0">
                  <a:pos x="T8" y="T9"/>
                </a:cxn>
              </a:cxnLst>
              <a:rect l="0" t="0" r="r" b="b"/>
              <a:pathLst>
                <a:path w="41" h="31">
                  <a:moveTo>
                    <a:pt x="0" y="11"/>
                  </a:moveTo>
                  <a:cubicBezTo>
                    <a:pt x="35" y="31"/>
                    <a:pt x="35" y="31"/>
                    <a:pt x="35" y="31"/>
                  </a:cubicBezTo>
                  <a:cubicBezTo>
                    <a:pt x="41" y="21"/>
                    <a:pt x="41" y="21"/>
                    <a:pt x="41" y="21"/>
                  </a:cubicBezTo>
                  <a:cubicBezTo>
                    <a:pt x="6" y="0"/>
                    <a:pt x="6" y="0"/>
                    <a:pt x="6" y="0"/>
                  </a:cubicBezTo>
                  <a:cubicBezTo>
                    <a:pt x="4" y="4"/>
                    <a:pt x="2" y="7"/>
                    <a:pt x="0" y="1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1" name="Freeform 270"/>
            <p:cNvSpPr>
              <a:spLocks/>
            </p:cNvSpPr>
            <p:nvPr/>
          </p:nvSpPr>
          <p:spPr bwMode="auto">
            <a:xfrm>
              <a:off x="7910969" y="6732655"/>
              <a:ext cx="275930" cy="81778"/>
            </a:xfrm>
            <a:custGeom>
              <a:avLst/>
              <a:gdLst>
                <a:gd name="T0" fmla="*/ 0 w 41"/>
                <a:gd name="T1" fmla="*/ 0 h 12"/>
                <a:gd name="T2" fmla="*/ 0 w 41"/>
                <a:gd name="T3" fmla="*/ 8 h 12"/>
                <a:gd name="T4" fmla="*/ 0 w 41"/>
                <a:gd name="T5" fmla="*/ 12 h 12"/>
                <a:gd name="T6" fmla="*/ 41 w 41"/>
                <a:gd name="T7" fmla="*/ 12 h 12"/>
                <a:gd name="T8" fmla="*/ 41 w 41"/>
                <a:gd name="T9" fmla="*/ 0 h 12"/>
                <a:gd name="T10" fmla="*/ 0 w 41"/>
                <a:gd name="T11" fmla="*/ 0 h 12"/>
              </a:gdLst>
              <a:ahLst/>
              <a:cxnLst>
                <a:cxn ang="0">
                  <a:pos x="T0" y="T1"/>
                </a:cxn>
                <a:cxn ang="0">
                  <a:pos x="T2" y="T3"/>
                </a:cxn>
                <a:cxn ang="0">
                  <a:pos x="T4" y="T5"/>
                </a:cxn>
                <a:cxn ang="0">
                  <a:pos x="T6" y="T7"/>
                </a:cxn>
                <a:cxn ang="0">
                  <a:pos x="T8" y="T9"/>
                </a:cxn>
                <a:cxn ang="0">
                  <a:pos x="T10" y="T11"/>
                </a:cxn>
              </a:cxnLst>
              <a:rect l="0" t="0" r="r" b="b"/>
              <a:pathLst>
                <a:path w="41" h="12">
                  <a:moveTo>
                    <a:pt x="0" y="0"/>
                  </a:moveTo>
                  <a:cubicBezTo>
                    <a:pt x="0" y="3"/>
                    <a:pt x="0" y="5"/>
                    <a:pt x="0" y="8"/>
                  </a:cubicBezTo>
                  <a:cubicBezTo>
                    <a:pt x="0" y="9"/>
                    <a:pt x="0" y="11"/>
                    <a:pt x="0" y="12"/>
                  </a:cubicBezTo>
                  <a:cubicBezTo>
                    <a:pt x="41" y="12"/>
                    <a:pt x="41" y="12"/>
                    <a:pt x="41" y="12"/>
                  </a:cubicBezTo>
                  <a:cubicBezTo>
                    <a:pt x="41" y="0"/>
                    <a:pt x="41" y="0"/>
                    <a:pt x="41" y="0"/>
                  </a:cubicBez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2" name="Freeform 271"/>
            <p:cNvSpPr>
              <a:spLocks/>
            </p:cNvSpPr>
            <p:nvPr/>
          </p:nvSpPr>
          <p:spPr bwMode="auto">
            <a:xfrm>
              <a:off x="6657367" y="8018953"/>
              <a:ext cx="81757" cy="277706"/>
            </a:xfrm>
            <a:custGeom>
              <a:avLst/>
              <a:gdLst>
                <a:gd name="T0" fmla="*/ 3 w 12"/>
                <a:gd name="T1" fmla="*/ 0 h 41"/>
                <a:gd name="T2" fmla="*/ 0 w 12"/>
                <a:gd name="T3" fmla="*/ 0 h 41"/>
                <a:gd name="T4" fmla="*/ 0 w 12"/>
                <a:gd name="T5" fmla="*/ 41 h 41"/>
                <a:gd name="T6" fmla="*/ 12 w 12"/>
                <a:gd name="T7" fmla="*/ 41 h 41"/>
                <a:gd name="T8" fmla="*/ 12 w 12"/>
                <a:gd name="T9" fmla="*/ 0 h 41"/>
                <a:gd name="T10" fmla="*/ 3 w 12"/>
                <a:gd name="T11" fmla="*/ 0 h 41"/>
              </a:gdLst>
              <a:ahLst/>
              <a:cxnLst>
                <a:cxn ang="0">
                  <a:pos x="T0" y="T1"/>
                </a:cxn>
                <a:cxn ang="0">
                  <a:pos x="T2" y="T3"/>
                </a:cxn>
                <a:cxn ang="0">
                  <a:pos x="T4" y="T5"/>
                </a:cxn>
                <a:cxn ang="0">
                  <a:pos x="T6" y="T7"/>
                </a:cxn>
                <a:cxn ang="0">
                  <a:pos x="T8" y="T9"/>
                </a:cxn>
                <a:cxn ang="0">
                  <a:pos x="T10" y="T11"/>
                </a:cxn>
              </a:cxnLst>
              <a:rect l="0" t="0" r="r" b="b"/>
              <a:pathLst>
                <a:path w="12" h="41">
                  <a:moveTo>
                    <a:pt x="3" y="0"/>
                  </a:moveTo>
                  <a:cubicBezTo>
                    <a:pt x="2" y="0"/>
                    <a:pt x="1" y="0"/>
                    <a:pt x="0" y="0"/>
                  </a:cubicBezTo>
                  <a:cubicBezTo>
                    <a:pt x="0" y="41"/>
                    <a:pt x="0" y="41"/>
                    <a:pt x="0" y="41"/>
                  </a:cubicBezTo>
                  <a:cubicBezTo>
                    <a:pt x="12" y="41"/>
                    <a:pt x="12" y="41"/>
                    <a:pt x="12" y="41"/>
                  </a:cubicBezTo>
                  <a:cubicBezTo>
                    <a:pt x="12" y="0"/>
                    <a:pt x="12" y="0"/>
                    <a:pt x="12" y="0"/>
                  </a:cubicBezTo>
                  <a:cubicBezTo>
                    <a:pt x="9" y="0"/>
                    <a:pt x="6" y="0"/>
                    <a:pt x="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193" name="Freeform 272"/>
            <p:cNvSpPr>
              <a:spLocks/>
            </p:cNvSpPr>
            <p:nvPr/>
          </p:nvSpPr>
          <p:spPr bwMode="auto">
            <a:xfrm>
              <a:off x="5906228" y="7850287"/>
              <a:ext cx="209503" cy="277706"/>
            </a:xfrm>
            <a:custGeom>
              <a:avLst/>
              <a:gdLst>
                <a:gd name="T0" fmla="*/ 20 w 31"/>
                <a:gd name="T1" fmla="*/ 0 h 41"/>
                <a:gd name="T2" fmla="*/ 0 w 31"/>
                <a:gd name="T3" fmla="*/ 35 h 41"/>
                <a:gd name="T4" fmla="*/ 10 w 31"/>
                <a:gd name="T5" fmla="*/ 41 h 41"/>
                <a:gd name="T6" fmla="*/ 31 w 31"/>
                <a:gd name="T7" fmla="*/ 6 h 41"/>
                <a:gd name="T8" fmla="*/ 20 w 31"/>
                <a:gd name="T9" fmla="*/ 0 h 41"/>
              </a:gdLst>
              <a:ahLst/>
              <a:cxnLst>
                <a:cxn ang="0">
                  <a:pos x="T0" y="T1"/>
                </a:cxn>
                <a:cxn ang="0">
                  <a:pos x="T2" y="T3"/>
                </a:cxn>
                <a:cxn ang="0">
                  <a:pos x="T4" y="T5"/>
                </a:cxn>
                <a:cxn ang="0">
                  <a:pos x="T6" y="T7"/>
                </a:cxn>
                <a:cxn ang="0">
                  <a:pos x="T8" y="T9"/>
                </a:cxn>
              </a:cxnLst>
              <a:rect l="0" t="0" r="r" b="b"/>
              <a:pathLst>
                <a:path w="31" h="41">
                  <a:moveTo>
                    <a:pt x="20" y="0"/>
                  </a:moveTo>
                  <a:cubicBezTo>
                    <a:pt x="0" y="35"/>
                    <a:pt x="0" y="35"/>
                    <a:pt x="0" y="35"/>
                  </a:cubicBezTo>
                  <a:cubicBezTo>
                    <a:pt x="10" y="41"/>
                    <a:pt x="10" y="41"/>
                    <a:pt x="10" y="41"/>
                  </a:cubicBezTo>
                  <a:cubicBezTo>
                    <a:pt x="31" y="6"/>
                    <a:pt x="31" y="6"/>
                    <a:pt x="31" y="6"/>
                  </a:cubicBezTo>
                  <a:cubicBezTo>
                    <a:pt x="27" y="4"/>
                    <a:pt x="24" y="2"/>
                    <a:pt x="20"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sp>
          <p:nvSpPr>
            <p:cNvPr id="234" name="Freeform 273"/>
            <p:cNvSpPr>
              <a:spLocks/>
            </p:cNvSpPr>
            <p:nvPr/>
          </p:nvSpPr>
          <p:spPr bwMode="auto">
            <a:xfrm>
              <a:off x="5364589" y="7376658"/>
              <a:ext cx="264007" cy="202743"/>
            </a:xfrm>
            <a:custGeom>
              <a:avLst/>
              <a:gdLst>
                <a:gd name="T0" fmla="*/ 33 w 39"/>
                <a:gd name="T1" fmla="*/ 0 h 30"/>
                <a:gd name="T2" fmla="*/ 0 w 39"/>
                <a:gd name="T3" fmla="*/ 19 h 30"/>
                <a:gd name="T4" fmla="*/ 6 w 39"/>
                <a:gd name="T5" fmla="*/ 30 h 30"/>
                <a:gd name="T6" fmla="*/ 39 w 39"/>
                <a:gd name="T7" fmla="*/ 10 h 30"/>
                <a:gd name="T8" fmla="*/ 33 w 39"/>
                <a:gd name="T9" fmla="*/ 0 h 30"/>
              </a:gdLst>
              <a:ahLst/>
              <a:cxnLst>
                <a:cxn ang="0">
                  <a:pos x="T0" y="T1"/>
                </a:cxn>
                <a:cxn ang="0">
                  <a:pos x="T2" y="T3"/>
                </a:cxn>
                <a:cxn ang="0">
                  <a:pos x="T4" y="T5"/>
                </a:cxn>
                <a:cxn ang="0">
                  <a:pos x="T6" y="T7"/>
                </a:cxn>
                <a:cxn ang="0">
                  <a:pos x="T8" y="T9"/>
                </a:cxn>
              </a:cxnLst>
              <a:rect l="0" t="0" r="r" b="b"/>
              <a:pathLst>
                <a:path w="39" h="30">
                  <a:moveTo>
                    <a:pt x="33" y="0"/>
                  </a:moveTo>
                  <a:cubicBezTo>
                    <a:pt x="0" y="19"/>
                    <a:pt x="0" y="19"/>
                    <a:pt x="0" y="19"/>
                  </a:cubicBezTo>
                  <a:cubicBezTo>
                    <a:pt x="6" y="30"/>
                    <a:pt x="6" y="30"/>
                    <a:pt x="6" y="30"/>
                  </a:cubicBezTo>
                  <a:cubicBezTo>
                    <a:pt x="39" y="10"/>
                    <a:pt x="39" y="10"/>
                    <a:pt x="39" y="10"/>
                  </a:cubicBezTo>
                  <a:cubicBezTo>
                    <a:pt x="37" y="7"/>
                    <a:pt x="35" y="3"/>
                    <a:pt x="3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34299" tIns="17149" rIns="34299" bIns="17149" numCol="1" anchor="t" anchorCtr="0" compatLnSpc="1">
              <a:prstTxWarp prst="textNoShape">
                <a:avLst/>
              </a:prstTxWarp>
            </a:bodyPr>
            <a:lstStyle/>
            <a:p>
              <a:endParaRPr lang="en-US" sz="675" dirty="0"/>
            </a:p>
          </p:txBody>
        </p:sp>
      </p:grpSp>
      <p:pic>
        <p:nvPicPr>
          <p:cNvPr id="3" name="Picture 2" descr="A group of kids sitting on a park&#10;&#10;Description automatically generated">
            <a:extLst>
              <a:ext uri="{FF2B5EF4-FFF2-40B4-BE49-F238E27FC236}">
                <a16:creationId xmlns:a16="http://schemas.microsoft.com/office/drawing/2014/main" id="{F073CEB2-8A82-75C9-62ED-2B7AAD41678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041493" y="2576103"/>
            <a:ext cx="7159313" cy="4277764"/>
          </a:xfrm>
          <a:prstGeom prst="rect">
            <a:avLst/>
          </a:prstGeom>
        </p:spPr>
      </p:pic>
    </p:spTree>
    <p:extLst>
      <p:ext uri="{BB962C8B-B14F-4D97-AF65-F5344CB8AC3E}">
        <p14:creationId xmlns:p14="http://schemas.microsoft.com/office/powerpoint/2010/main" val="101445426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43"/>
                                        </p:tgtEl>
                                        <p:attrNameLst>
                                          <p:attrName>style.visibility</p:attrName>
                                        </p:attrNameLst>
                                      </p:cBhvr>
                                      <p:to>
                                        <p:strVal val="visible"/>
                                      </p:to>
                                    </p:set>
                                    <p:animEffect transition="in" filter="fade">
                                      <p:cBhvr>
                                        <p:cTn id="14" dur="500"/>
                                        <p:tgtEl>
                                          <p:spTgt spid="2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4"/>
                                        </p:tgtEl>
                                        <p:attrNameLst>
                                          <p:attrName>style.visibility</p:attrName>
                                        </p:attrNameLst>
                                      </p:cBhvr>
                                      <p:to>
                                        <p:strVal val="visible"/>
                                      </p:to>
                                    </p:set>
                                    <p:anim calcmode="lin" valueType="num">
                                      <p:cBhvr>
                                        <p:cTn id="17" dur="500" fill="hold"/>
                                        <p:tgtEl>
                                          <p:spTgt spid="154"/>
                                        </p:tgtEl>
                                        <p:attrNameLst>
                                          <p:attrName>ppt_w</p:attrName>
                                        </p:attrNameLst>
                                      </p:cBhvr>
                                      <p:tavLst>
                                        <p:tav tm="0">
                                          <p:val>
                                            <p:fltVal val="0"/>
                                          </p:val>
                                        </p:tav>
                                        <p:tav tm="100000">
                                          <p:val>
                                            <p:strVal val="#ppt_w"/>
                                          </p:val>
                                        </p:tav>
                                      </p:tavLst>
                                    </p:anim>
                                    <p:anim calcmode="lin" valueType="num">
                                      <p:cBhvr>
                                        <p:cTn id="18" dur="500" fill="hold"/>
                                        <p:tgtEl>
                                          <p:spTgt spid="154"/>
                                        </p:tgtEl>
                                        <p:attrNameLst>
                                          <p:attrName>ppt_h</p:attrName>
                                        </p:attrNameLst>
                                      </p:cBhvr>
                                      <p:tavLst>
                                        <p:tav tm="0">
                                          <p:val>
                                            <p:fltVal val="0"/>
                                          </p:val>
                                        </p:tav>
                                        <p:tav tm="100000">
                                          <p:val>
                                            <p:strVal val="#ppt_h"/>
                                          </p:val>
                                        </p:tav>
                                      </p:tavLst>
                                    </p:anim>
                                    <p:animEffect transition="in" filter="fade">
                                      <p:cBhvr>
                                        <p:cTn id="19" dur="500"/>
                                        <p:tgtEl>
                                          <p:spTgt spid="15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500" fill="hold"/>
                                        <p:tgtEl>
                                          <p:spTgt spid="155"/>
                                        </p:tgtEl>
                                        <p:attrNameLst>
                                          <p:attrName>ppt_w</p:attrName>
                                        </p:attrNameLst>
                                      </p:cBhvr>
                                      <p:tavLst>
                                        <p:tav tm="0">
                                          <p:val>
                                            <p:fltVal val="0"/>
                                          </p:val>
                                        </p:tav>
                                        <p:tav tm="100000">
                                          <p:val>
                                            <p:strVal val="#ppt_w"/>
                                          </p:val>
                                        </p:tav>
                                      </p:tavLst>
                                    </p:anim>
                                    <p:anim calcmode="lin" valueType="num">
                                      <p:cBhvr>
                                        <p:cTn id="23" dur="500" fill="hold"/>
                                        <p:tgtEl>
                                          <p:spTgt spid="155"/>
                                        </p:tgtEl>
                                        <p:attrNameLst>
                                          <p:attrName>ppt_h</p:attrName>
                                        </p:attrNameLst>
                                      </p:cBhvr>
                                      <p:tavLst>
                                        <p:tav tm="0">
                                          <p:val>
                                            <p:fltVal val="0"/>
                                          </p:val>
                                        </p:tav>
                                        <p:tav tm="100000">
                                          <p:val>
                                            <p:strVal val="#ppt_h"/>
                                          </p:val>
                                        </p:tav>
                                      </p:tavLst>
                                    </p:anim>
                                    <p:animEffect transition="in" filter="fade">
                                      <p:cBhvr>
                                        <p:cTn id="24" dur="500"/>
                                        <p:tgtEl>
                                          <p:spTgt spid="15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6"/>
                                        </p:tgtEl>
                                        <p:attrNameLst>
                                          <p:attrName>style.visibility</p:attrName>
                                        </p:attrNameLst>
                                      </p:cBhvr>
                                      <p:to>
                                        <p:strVal val="visible"/>
                                      </p:to>
                                    </p:set>
                                    <p:anim calcmode="lin" valueType="num">
                                      <p:cBhvr>
                                        <p:cTn id="27" dur="500" fill="hold"/>
                                        <p:tgtEl>
                                          <p:spTgt spid="156"/>
                                        </p:tgtEl>
                                        <p:attrNameLst>
                                          <p:attrName>ppt_w</p:attrName>
                                        </p:attrNameLst>
                                      </p:cBhvr>
                                      <p:tavLst>
                                        <p:tav tm="0">
                                          <p:val>
                                            <p:fltVal val="0"/>
                                          </p:val>
                                        </p:tav>
                                        <p:tav tm="100000">
                                          <p:val>
                                            <p:strVal val="#ppt_w"/>
                                          </p:val>
                                        </p:tav>
                                      </p:tavLst>
                                    </p:anim>
                                    <p:anim calcmode="lin" valueType="num">
                                      <p:cBhvr>
                                        <p:cTn id="28" dur="500" fill="hold"/>
                                        <p:tgtEl>
                                          <p:spTgt spid="156"/>
                                        </p:tgtEl>
                                        <p:attrNameLst>
                                          <p:attrName>ppt_h</p:attrName>
                                        </p:attrNameLst>
                                      </p:cBhvr>
                                      <p:tavLst>
                                        <p:tav tm="0">
                                          <p:val>
                                            <p:fltVal val="0"/>
                                          </p:val>
                                        </p:tav>
                                        <p:tav tm="100000">
                                          <p:val>
                                            <p:strVal val="#ppt_h"/>
                                          </p:val>
                                        </p:tav>
                                      </p:tavLst>
                                    </p:anim>
                                    <p:animEffect transition="in" filter="fade">
                                      <p:cBhvr>
                                        <p:cTn id="29" dur="500"/>
                                        <p:tgtEl>
                                          <p:spTgt spid="15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7"/>
                                        </p:tgtEl>
                                        <p:attrNameLst>
                                          <p:attrName>style.visibility</p:attrName>
                                        </p:attrNameLst>
                                      </p:cBhvr>
                                      <p:to>
                                        <p:strVal val="visible"/>
                                      </p:to>
                                    </p:set>
                                    <p:anim calcmode="lin" valueType="num">
                                      <p:cBhvr>
                                        <p:cTn id="32" dur="500" fill="hold"/>
                                        <p:tgtEl>
                                          <p:spTgt spid="157"/>
                                        </p:tgtEl>
                                        <p:attrNameLst>
                                          <p:attrName>ppt_w</p:attrName>
                                        </p:attrNameLst>
                                      </p:cBhvr>
                                      <p:tavLst>
                                        <p:tav tm="0">
                                          <p:val>
                                            <p:fltVal val="0"/>
                                          </p:val>
                                        </p:tav>
                                        <p:tav tm="100000">
                                          <p:val>
                                            <p:strVal val="#ppt_w"/>
                                          </p:val>
                                        </p:tav>
                                      </p:tavLst>
                                    </p:anim>
                                    <p:anim calcmode="lin" valueType="num">
                                      <p:cBhvr>
                                        <p:cTn id="33" dur="500" fill="hold"/>
                                        <p:tgtEl>
                                          <p:spTgt spid="157"/>
                                        </p:tgtEl>
                                        <p:attrNameLst>
                                          <p:attrName>ppt_h</p:attrName>
                                        </p:attrNameLst>
                                      </p:cBhvr>
                                      <p:tavLst>
                                        <p:tav tm="0">
                                          <p:val>
                                            <p:fltVal val="0"/>
                                          </p:val>
                                        </p:tav>
                                        <p:tav tm="100000">
                                          <p:val>
                                            <p:strVal val="#ppt_h"/>
                                          </p:val>
                                        </p:tav>
                                      </p:tavLst>
                                    </p:anim>
                                    <p:animEffect transition="in" filter="fade">
                                      <p:cBhvr>
                                        <p:cTn id="34" dur="500"/>
                                        <p:tgtEl>
                                          <p:spTgt spid="157"/>
                                        </p:tgtEl>
                                      </p:cBhvr>
                                    </p:animEffect>
                                  </p:childTnLst>
                                </p:cTn>
                              </p:par>
                              <p:par>
                                <p:cTn id="35" presetID="53" presetClass="entr" presetSubtype="16"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44"/>
                                        </p:tgtEl>
                                        <p:attrNameLst>
                                          <p:attrName>style.visibility</p:attrName>
                                        </p:attrNameLst>
                                      </p:cBhvr>
                                      <p:to>
                                        <p:strVal val="visible"/>
                                      </p:to>
                                    </p:set>
                                    <p:animEffect transition="in" filter="fade">
                                      <p:cBhvr>
                                        <p:cTn id="47" dur="500"/>
                                        <p:tgtEl>
                                          <p:spTgt spid="244"/>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240">
                                            <p:txEl>
                                              <p:pRg st="4" end="4"/>
                                            </p:txEl>
                                          </p:spTgt>
                                        </p:tgtEl>
                                        <p:attrNameLst>
                                          <p:attrName>style.visibility</p:attrName>
                                        </p:attrNameLst>
                                      </p:cBhvr>
                                      <p:to>
                                        <p:strVal val="visible"/>
                                      </p:to>
                                    </p:set>
                                    <p:animEffect transition="in" filter="fade">
                                      <p:cBhvr>
                                        <p:cTn id="51" dur="500"/>
                                        <p:tgtEl>
                                          <p:spTgt spid="240">
                                            <p:txEl>
                                              <p:pRg st="4" end="4"/>
                                            </p:txEl>
                                          </p:spTgt>
                                        </p:tgtEl>
                                      </p:cBhvr>
                                    </p:animEffect>
                                  </p:childTnLst>
                                </p:cTn>
                              </p:par>
                            </p:childTnLst>
                          </p:cTn>
                        </p:par>
                        <p:par>
                          <p:cTn id="52" fill="hold">
                            <p:stCondLst>
                              <p:cond delay="2000"/>
                            </p:stCondLst>
                            <p:childTnLst>
                              <p:par>
                                <p:cTn id="53" presetID="22" presetClass="entr" presetSubtype="4" fill="hold" nodeType="afterEffect">
                                  <p:stCondLst>
                                    <p:cond delay="0"/>
                                  </p:stCondLst>
                                  <p:childTnLst>
                                    <p:set>
                                      <p:cBhvr>
                                        <p:cTn id="54" dur="1" fill="hold">
                                          <p:stCondLst>
                                            <p:cond delay="0"/>
                                          </p:stCondLst>
                                        </p:cTn>
                                        <p:tgtEl>
                                          <p:spTgt spid="280"/>
                                        </p:tgtEl>
                                        <p:attrNameLst>
                                          <p:attrName>style.visibility</p:attrName>
                                        </p:attrNameLst>
                                      </p:cBhvr>
                                      <p:to>
                                        <p:strVal val="visible"/>
                                      </p:to>
                                    </p:set>
                                    <p:animEffect transition="in" filter="wipe(down)">
                                      <p:cBhvr>
                                        <p:cTn id="55" dur="500"/>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build="p"/>
      <p:bldP spid="243" grpId="0"/>
      <p:bldP spid="244" grpId="0" animBg="1"/>
      <p:bldP spid="154" grpId="0" animBg="1"/>
      <p:bldP spid="155" grpId="0" animBg="1"/>
      <p:bldP spid="156" grpId="0" animBg="1"/>
      <p:bldP spid="1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roup 158"/>
          <p:cNvGrpSpPr/>
          <p:nvPr/>
        </p:nvGrpSpPr>
        <p:grpSpPr>
          <a:xfrm>
            <a:off x="1283828" y="932518"/>
            <a:ext cx="15726299" cy="1559721"/>
            <a:chOff x="1690738" y="483017"/>
            <a:chExt cx="20962938" cy="2079087"/>
          </a:xfrm>
        </p:grpSpPr>
        <p:sp>
          <p:nvSpPr>
            <p:cNvPr id="160" name="TextBox 159"/>
            <p:cNvSpPr txBox="1"/>
            <p:nvPr/>
          </p:nvSpPr>
          <p:spPr>
            <a:xfrm>
              <a:off x="1690738" y="483017"/>
              <a:ext cx="20962938" cy="1446608"/>
            </a:xfrm>
            <a:prstGeom prst="rect">
              <a:avLst/>
            </a:prstGeom>
            <a:noFill/>
          </p:spPr>
          <p:txBody>
            <a:bodyPr wrap="square" lIns="68584" tIns="34292" rIns="68584" bIns="34292" rtlCol="0">
              <a:spAutoFit/>
            </a:bodyPr>
            <a:lstStyle/>
            <a:p>
              <a:pPr algn="ctr"/>
              <a:r>
                <a:rPr lang="en-US" sz="6602" b="1" dirty="0">
                  <a:solidFill>
                    <a:schemeClr val="tx2"/>
                  </a:solidFill>
                  <a:latin typeface="Lato Regular"/>
                  <a:cs typeface="Lato Regular"/>
                </a:rPr>
                <a:t>Ethical Considerations</a:t>
              </a:r>
            </a:p>
          </p:txBody>
        </p:sp>
        <p:sp>
          <p:nvSpPr>
            <p:cNvPr id="163" name="Rectangle 162"/>
            <p:cNvSpPr/>
            <p:nvPr/>
          </p:nvSpPr>
          <p:spPr>
            <a:xfrm>
              <a:off x="11412311" y="2470667"/>
              <a:ext cx="1553038" cy="9143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22" tIns="34263" rIns="68522" bIns="34263" rtlCol="0" anchor="ctr"/>
            <a:lstStyle/>
            <a:p>
              <a:pPr algn="ctr"/>
              <a:endParaRPr lang="en-US" sz="2107" dirty="0">
                <a:solidFill>
                  <a:schemeClr val="accent2"/>
                </a:solidFill>
                <a:latin typeface="Open Sans Light"/>
              </a:endParaRPr>
            </a:p>
          </p:txBody>
        </p:sp>
        <p:sp>
          <p:nvSpPr>
            <p:cNvPr id="164" name="Subtitle 2"/>
            <p:cNvSpPr txBox="1">
              <a:spLocks/>
            </p:cNvSpPr>
            <p:nvPr/>
          </p:nvSpPr>
          <p:spPr>
            <a:xfrm>
              <a:off x="6361236" y="1634834"/>
              <a:ext cx="11655185" cy="839116"/>
            </a:xfrm>
            <a:prstGeom prst="rect">
              <a:avLst/>
            </a:prstGeom>
          </p:spPr>
          <p:txBody>
            <a:bodyPr vert="horz" lIns="163160" tIns="81580" rIns="163160" bIns="81580" rtlCol="0">
              <a:normAutofit fontScale="85000"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sz="2326" dirty="0">
                  <a:latin typeface="Lato Light"/>
                  <a:cs typeface="Lato Light"/>
                </a:rPr>
                <a:t>Defining the code of operations </a:t>
              </a:r>
              <a:r>
                <a:rPr lang="en-US" sz="2326" dirty="0">
                  <a:solidFill>
                    <a:schemeClr val="accent1"/>
                  </a:solidFill>
                  <a:latin typeface="Lato Light"/>
                  <a:cs typeface="Lato Light"/>
                </a:rPr>
                <a:t>in the Library field and respect for data</a:t>
              </a:r>
            </a:p>
          </p:txBody>
        </p:sp>
      </p:grpSp>
      <p:grpSp>
        <p:nvGrpSpPr>
          <p:cNvPr id="77" name="Group 76"/>
          <p:cNvGrpSpPr/>
          <p:nvPr/>
        </p:nvGrpSpPr>
        <p:grpSpPr>
          <a:xfrm>
            <a:off x="4531398" y="4929740"/>
            <a:ext cx="2957034" cy="3907157"/>
            <a:chOff x="9829438" y="5671231"/>
            <a:chExt cx="4196867" cy="5545360"/>
          </a:xfrm>
        </p:grpSpPr>
        <p:sp>
          <p:nvSpPr>
            <p:cNvPr id="78"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79"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0"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1"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2"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3"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4"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5"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6"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7"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8"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89"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0"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1"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2"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3"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4"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nvGrpSpPr>
            <p:cNvPr id="95" name="Group 94"/>
            <p:cNvGrpSpPr/>
            <p:nvPr/>
          </p:nvGrpSpPr>
          <p:grpSpPr>
            <a:xfrm>
              <a:off x="10991597" y="9013505"/>
              <a:ext cx="1866003" cy="2203086"/>
              <a:chOff x="11003802" y="9090394"/>
              <a:chExt cx="2412373" cy="2848155"/>
            </a:xfrm>
            <a:solidFill>
              <a:schemeClr val="tx2"/>
            </a:solidFill>
          </p:grpSpPr>
          <p:sp>
            <p:nvSpPr>
              <p:cNvPr id="120"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p:spPr>
            <p:txBody>
              <a:bodyPr wrap="none" anchor="ctr"/>
              <a:lstStyle/>
              <a:p>
                <a:pPr>
                  <a:defRPr/>
                </a:pPr>
                <a:endParaRPr lang="en-US" sz="2107" dirty="0"/>
              </a:p>
            </p:txBody>
          </p:sp>
          <p:sp>
            <p:nvSpPr>
              <p:cNvPr id="121"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p:spPr>
            <p:txBody>
              <a:bodyPr wrap="none" anchor="ctr"/>
              <a:lstStyle/>
              <a:p>
                <a:pPr>
                  <a:defRPr/>
                </a:pPr>
                <a:endParaRPr lang="en-US" sz="2107" dirty="0"/>
              </a:p>
            </p:txBody>
          </p:sp>
        </p:grpSp>
        <p:sp>
          <p:nvSpPr>
            <p:cNvPr id="96"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7"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8"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99"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0"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1"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2"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3"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4"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5"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6"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7"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8"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09"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0"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1"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2"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3"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4"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5"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6"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7"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8"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19"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22" name="Freeform 70"/>
          <p:cNvSpPr>
            <a:spLocks noEditPoints="1"/>
          </p:cNvSpPr>
          <p:nvPr/>
        </p:nvSpPr>
        <p:spPr bwMode="auto">
          <a:xfrm rot="21347663">
            <a:off x="3219694" y="8032709"/>
            <a:ext cx="5637625" cy="161969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3" name="Freeform 74"/>
          <p:cNvSpPr>
            <a:spLocks noEditPoints="1"/>
          </p:cNvSpPr>
          <p:nvPr/>
        </p:nvSpPr>
        <p:spPr bwMode="auto">
          <a:xfrm>
            <a:off x="8160177" y="4010427"/>
            <a:ext cx="1311276" cy="238504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4" name="Freeform 77"/>
          <p:cNvSpPr>
            <a:spLocks/>
          </p:cNvSpPr>
          <p:nvPr/>
        </p:nvSpPr>
        <p:spPr bwMode="auto">
          <a:xfrm>
            <a:off x="1371600" y="6567048"/>
            <a:ext cx="2768910"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5" name="Freeform 78"/>
          <p:cNvSpPr>
            <a:spLocks/>
          </p:cNvSpPr>
          <p:nvPr/>
        </p:nvSpPr>
        <p:spPr bwMode="auto">
          <a:xfrm>
            <a:off x="4569359" y="2855539"/>
            <a:ext cx="2908300" cy="1638727"/>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sp>
        <p:nvSpPr>
          <p:cNvPr id="126" name="Freeform 77"/>
          <p:cNvSpPr>
            <a:spLocks/>
          </p:cNvSpPr>
          <p:nvPr/>
        </p:nvSpPr>
        <p:spPr bwMode="auto">
          <a:xfrm>
            <a:off x="8082998" y="6595272"/>
            <a:ext cx="2263776" cy="1276682"/>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p:spPr>
        <p:txBody>
          <a:bodyPr vert="horz" wrap="square" lIns="91464" tIns="45732" rIns="91464" bIns="45732" numCol="1" anchor="t" anchorCtr="0" compatLnSpc="1">
            <a:prstTxWarp prst="textNoShape">
              <a:avLst/>
            </a:prstTxWarp>
          </a:bodyPr>
          <a:lstStyle/>
          <a:p>
            <a:endParaRPr lang="en-US" sz="4801" dirty="0">
              <a:solidFill>
                <a:schemeClr val="tx2"/>
              </a:solidFill>
            </a:endParaRPr>
          </a:p>
        </p:txBody>
      </p:sp>
      <p:grpSp>
        <p:nvGrpSpPr>
          <p:cNvPr id="127" name="Group 126"/>
          <p:cNvGrpSpPr/>
          <p:nvPr/>
        </p:nvGrpSpPr>
        <p:grpSpPr>
          <a:xfrm>
            <a:off x="3970332" y="4622215"/>
            <a:ext cx="4106273" cy="2423861"/>
            <a:chOff x="9436597" y="5579572"/>
            <a:chExt cx="5473605" cy="3230973"/>
          </a:xfrm>
          <a:solidFill>
            <a:schemeClr val="accent4"/>
          </a:solidFill>
        </p:grpSpPr>
        <p:sp>
          <p:nvSpPr>
            <p:cNvPr id="128"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29"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0"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1"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sp>
          <p:nvSpPr>
            <p:cNvPr id="132"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sz="2107" dirty="0"/>
            </a:p>
          </p:txBody>
        </p:sp>
      </p:grpSp>
      <p:sp>
        <p:nvSpPr>
          <p:cNvPr id="133" name="TextBox 132"/>
          <p:cNvSpPr txBox="1"/>
          <p:nvPr/>
        </p:nvSpPr>
        <p:spPr>
          <a:xfrm>
            <a:off x="3603270" y="343692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a:t>
            </a:r>
          </a:p>
        </p:txBody>
      </p:sp>
      <p:sp>
        <p:nvSpPr>
          <p:cNvPr id="134" name="TextBox 133"/>
          <p:cNvSpPr txBox="1"/>
          <p:nvPr/>
        </p:nvSpPr>
        <p:spPr>
          <a:xfrm>
            <a:off x="7158025"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a:t>
            </a:r>
          </a:p>
        </p:txBody>
      </p:sp>
      <p:sp>
        <p:nvSpPr>
          <p:cNvPr id="135" name="TextBox 134"/>
          <p:cNvSpPr txBox="1"/>
          <p:nvPr/>
        </p:nvSpPr>
        <p:spPr>
          <a:xfrm>
            <a:off x="421472" y="7031043"/>
            <a:ext cx="4212117" cy="614812"/>
          </a:xfrm>
          <a:prstGeom prst="rect">
            <a:avLst/>
          </a:prstGeom>
          <a:noFill/>
        </p:spPr>
        <p:txBody>
          <a:bodyPr wrap="square" lIns="0" tIns="91468" rIns="0" bIns="0">
            <a:spAutoFit/>
          </a:bodyPr>
          <a:lstStyle/>
          <a:p>
            <a:pPr algn="ctr" defTabSz="914482">
              <a:lnSpc>
                <a:spcPct val="120000"/>
              </a:lnSpc>
              <a:defRPr/>
            </a:pPr>
            <a:r>
              <a:rPr lang="en-US" sz="3151" b="1" dirty="0">
                <a:solidFill>
                  <a:schemeClr val="bg1"/>
                </a:solidFill>
                <a:latin typeface="Lato Regular"/>
                <a:cs typeface="Lato Regular"/>
              </a:rPr>
              <a:t>?</a:t>
            </a:r>
          </a:p>
        </p:txBody>
      </p:sp>
      <p:pic>
        <p:nvPicPr>
          <p:cNvPr id="3" name="Picture 2" descr="A scale with people on it">
            <a:extLst>
              <a:ext uri="{FF2B5EF4-FFF2-40B4-BE49-F238E27FC236}">
                <a16:creationId xmlns:a16="http://schemas.microsoft.com/office/drawing/2014/main" id="{3A0DDE20-C2B5-BF6E-DC57-CF1E9FB1D73F}"/>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7149" t="13910" r="6760" b="8396"/>
          <a:stretch/>
        </p:blipFill>
        <p:spPr>
          <a:xfrm>
            <a:off x="10346774" y="4143657"/>
            <a:ext cx="7730160" cy="4653069"/>
          </a:xfrm>
          <a:prstGeom prst="rect">
            <a:avLst/>
          </a:prstGeom>
        </p:spPr>
      </p:pic>
    </p:spTree>
    <p:extLst>
      <p:ext uri="{BB962C8B-B14F-4D97-AF65-F5344CB8AC3E}">
        <p14:creationId xmlns:p14="http://schemas.microsoft.com/office/powerpoint/2010/main" val="9616444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1000"/>
                                        <p:tgtEl>
                                          <p:spTgt spid="159"/>
                                        </p:tgtEl>
                                      </p:cBhvr>
                                    </p:animEffect>
                                    <p:anim calcmode="lin" valueType="num">
                                      <p:cBhvr>
                                        <p:cTn id="8" dur="1000" fill="hold"/>
                                        <p:tgtEl>
                                          <p:spTgt spid="159"/>
                                        </p:tgtEl>
                                        <p:attrNameLst>
                                          <p:attrName>ppt_x</p:attrName>
                                        </p:attrNameLst>
                                      </p:cBhvr>
                                      <p:tavLst>
                                        <p:tav tm="0">
                                          <p:val>
                                            <p:strVal val="#ppt_x"/>
                                          </p:val>
                                        </p:tav>
                                        <p:tav tm="100000">
                                          <p:val>
                                            <p:strVal val="#ppt_x"/>
                                          </p:val>
                                        </p:tav>
                                      </p:tavLst>
                                    </p:anim>
                                    <p:anim calcmode="lin" valueType="num">
                                      <p:cBhvr>
                                        <p:cTn id="9" dur="900" decel="100000" fill="hold"/>
                                        <p:tgtEl>
                                          <p:spTgt spid="15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3"/>
                                        </p:tgtEl>
                                        <p:attrNameLst>
                                          <p:attrName>style.visibility</p:attrName>
                                        </p:attrNameLst>
                                      </p:cBhvr>
                                      <p:to>
                                        <p:strVal val="visible"/>
                                      </p:to>
                                    </p:set>
                                    <p:animEffect transition="in" filter="fade">
                                      <p:cBhvr>
                                        <p:cTn id="14" dur="500"/>
                                        <p:tgtEl>
                                          <p:spTgt spid="13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wipe(left)">
                                      <p:cBhvr>
                                        <p:cTn id="18" dur="500"/>
                                        <p:tgtEl>
                                          <p:spTgt spid="125"/>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23"/>
                                        </p:tgtEl>
                                        <p:attrNameLst>
                                          <p:attrName>style.visibility</p:attrName>
                                        </p:attrNameLst>
                                      </p:cBhvr>
                                      <p:to>
                                        <p:strVal val="visible"/>
                                      </p:to>
                                    </p:set>
                                    <p:animEffect transition="in" filter="wipe(left)">
                                      <p:cBhvr>
                                        <p:cTn id="22" dur="500"/>
                                        <p:tgtEl>
                                          <p:spTgt spid="12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26"/>
                                        </p:tgtEl>
                                        <p:attrNameLst>
                                          <p:attrName>style.visibility</p:attrName>
                                        </p:attrNameLst>
                                      </p:cBhvr>
                                      <p:to>
                                        <p:strVal val="visible"/>
                                      </p:to>
                                    </p:set>
                                    <p:animEffect transition="in" filter="wipe(right)">
                                      <p:cBhvr>
                                        <p:cTn id="25" dur="500"/>
                                        <p:tgtEl>
                                          <p:spTgt spid="12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4"/>
                                        </p:tgtEl>
                                        <p:attrNameLst>
                                          <p:attrName>style.visibility</p:attrName>
                                        </p:attrNameLst>
                                      </p:cBhvr>
                                      <p:to>
                                        <p:strVal val="visible"/>
                                      </p:to>
                                    </p:set>
                                    <p:animEffect transition="in" filter="wipe(right)">
                                      <p:cBhvr>
                                        <p:cTn id="28" dur="500"/>
                                        <p:tgtEl>
                                          <p:spTgt spid="134"/>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wipe(right)">
                                      <p:cBhvr>
                                        <p:cTn id="32" dur="500"/>
                                        <p:tgtEl>
                                          <p:spTgt spid="12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4"/>
                                        </p:tgtEl>
                                        <p:attrNameLst>
                                          <p:attrName>style.visibility</p:attrName>
                                        </p:attrNameLst>
                                      </p:cBhvr>
                                      <p:to>
                                        <p:strVal val="visible"/>
                                      </p:to>
                                    </p:set>
                                    <p:animEffect transition="in" filter="wipe(left)">
                                      <p:cBhvr>
                                        <p:cTn id="35" dur="500"/>
                                        <p:tgtEl>
                                          <p:spTgt spid="1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5"/>
                                        </p:tgtEl>
                                        <p:attrNameLst>
                                          <p:attrName>style.visibility</p:attrName>
                                        </p:attrNameLst>
                                      </p:cBhvr>
                                      <p:to>
                                        <p:strVal val="visible"/>
                                      </p:to>
                                    </p:set>
                                    <p:animEffect transition="in" filter="wipe(left)">
                                      <p:cBhvr>
                                        <p:cTn id="38" dur="500"/>
                                        <p:tgtEl>
                                          <p:spTgt spid="135"/>
                                        </p:tgtEl>
                                      </p:cBhvr>
                                    </p:animEffect>
                                  </p:childTnLst>
                                </p:cTn>
                              </p:par>
                              <p:par>
                                <p:cTn id="39" presetID="53" presetClass="entr" presetSubtype="16"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fltVal val="0"/>
                                          </p:val>
                                        </p:tav>
                                        <p:tav tm="100000">
                                          <p:val>
                                            <p:strVal val="#ppt_w"/>
                                          </p:val>
                                        </p:tav>
                                      </p:tavLst>
                                    </p:anim>
                                    <p:anim calcmode="lin" valueType="num">
                                      <p:cBhvr>
                                        <p:cTn id="42" dur="500" fill="hold"/>
                                        <p:tgtEl>
                                          <p:spTgt spid="77"/>
                                        </p:tgtEl>
                                        <p:attrNameLst>
                                          <p:attrName>ppt_h</p:attrName>
                                        </p:attrNameLst>
                                      </p:cBhvr>
                                      <p:tavLst>
                                        <p:tav tm="0">
                                          <p:val>
                                            <p:fltVal val="0"/>
                                          </p:val>
                                        </p:tav>
                                        <p:tav tm="100000">
                                          <p:val>
                                            <p:strVal val="#ppt_h"/>
                                          </p:val>
                                        </p:tav>
                                      </p:tavLst>
                                    </p:anim>
                                    <p:animEffect transition="in" filter="fade">
                                      <p:cBhvr>
                                        <p:cTn id="43" dur="500"/>
                                        <p:tgtEl>
                                          <p:spTgt spid="77"/>
                                        </p:tgtEl>
                                      </p:cBhvr>
                                    </p:animEffect>
                                  </p:childTnLst>
                                </p:cTn>
                              </p:par>
                              <p:par>
                                <p:cTn id="44" presetID="53" presetClass="entr" presetSubtype="16" fill="hold" nodeType="withEffect">
                                  <p:stCondLst>
                                    <p:cond delay="0"/>
                                  </p:stCondLst>
                                  <p:childTnLst>
                                    <p:set>
                                      <p:cBhvr>
                                        <p:cTn id="45" dur="1" fill="hold">
                                          <p:stCondLst>
                                            <p:cond delay="0"/>
                                          </p:stCondLst>
                                        </p:cTn>
                                        <p:tgtEl>
                                          <p:spTgt spid="127"/>
                                        </p:tgtEl>
                                        <p:attrNameLst>
                                          <p:attrName>style.visibility</p:attrName>
                                        </p:attrNameLst>
                                      </p:cBhvr>
                                      <p:to>
                                        <p:strVal val="visible"/>
                                      </p:to>
                                    </p:set>
                                    <p:anim calcmode="lin" valueType="num">
                                      <p:cBhvr>
                                        <p:cTn id="46" dur="500" fill="hold"/>
                                        <p:tgtEl>
                                          <p:spTgt spid="127"/>
                                        </p:tgtEl>
                                        <p:attrNameLst>
                                          <p:attrName>ppt_w</p:attrName>
                                        </p:attrNameLst>
                                      </p:cBhvr>
                                      <p:tavLst>
                                        <p:tav tm="0">
                                          <p:val>
                                            <p:fltVal val="0"/>
                                          </p:val>
                                        </p:tav>
                                        <p:tav tm="100000">
                                          <p:val>
                                            <p:strVal val="#ppt_w"/>
                                          </p:val>
                                        </p:tav>
                                      </p:tavLst>
                                    </p:anim>
                                    <p:anim calcmode="lin" valueType="num">
                                      <p:cBhvr>
                                        <p:cTn id="47" dur="500" fill="hold"/>
                                        <p:tgtEl>
                                          <p:spTgt spid="127"/>
                                        </p:tgtEl>
                                        <p:attrNameLst>
                                          <p:attrName>ppt_h</p:attrName>
                                        </p:attrNameLst>
                                      </p:cBhvr>
                                      <p:tavLst>
                                        <p:tav tm="0">
                                          <p:val>
                                            <p:fltVal val="0"/>
                                          </p:val>
                                        </p:tav>
                                        <p:tav tm="100000">
                                          <p:val>
                                            <p:strVal val="#ppt_h"/>
                                          </p:val>
                                        </p:tav>
                                      </p:tavLst>
                                    </p:anim>
                                    <p:animEffect transition="in" filter="fade">
                                      <p:cBhvr>
                                        <p:cTn id="4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23" grpId="0" animBg="1"/>
      <p:bldP spid="124" grpId="0" animBg="1"/>
      <p:bldP spid="125" grpId="0" animBg="1"/>
      <p:bldP spid="126" grpId="0" animBg="1"/>
      <p:bldP spid="133" grpId="0"/>
      <p:bldP spid="134" grpId="0"/>
      <p:bldP spid="135" grpId="0"/>
    </p:bldLst>
  </p:timing>
</p:sld>
</file>

<file path=ppt/theme/theme1.xml><?xml version="1.0" encoding="utf-8"?>
<a:theme xmlns:a="http://schemas.openxmlformats.org/drawingml/2006/main" name="Default Theme">
  <a:themeElements>
    <a:clrScheme name="motagua light prueba">
      <a:dk1>
        <a:srgbClr val="445469"/>
      </a:dk1>
      <a:lt1>
        <a:sysClr val="window" lastClr="FFFFFF"/>
      </a:lt1>
      <a:dk2>
        <a:srgbClr val="445469"/>
      </a:dk2>
      <a:lt2>
        <a:srgbClr val="FFFFFF"/>
      </a:lt2>
      <a:accent1>
        <a:srgbClr val="1EA185"/>
      </a:accent1>
      <a:accent2>
        <a:srgbClr val="9BBB5C"/>
      </a:accent2>
      <a:accent3>
        <a:srgbClr val="F29B26"/>
      </a:accent3>
      <a:accent4>
        <a:srgbClr val="BD392F"/>
      </a:accent4>
      <a:accent5>
        <a:srgbClr val="445469"/>
      </a:accent5>
      <a:accent6>
        <a:srgbClr val="445469"/>
      </a:accent6>
      <a:hlink>
        <a:srgbClr val="F33B48"/>
      </a:hlink>
      <a:folHlink>
        <a:srgbClr val="FFC000"/>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10115</TotalTime>
  <Words>1915</Words>
  <Application>Microsoft Office PowerPoint</Application>
  <PresentationFormat>Custom</PresentationFormat>
  <Paragraphs>180</Paragraphs>
  <Slides>18</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Arial</vt:lpstr>
      <vt:lpstr>Arial</vt:lpstr>
      <vt:lpstr>Calibri</vt:lpstr>
      <vt:lpstr>Courier New</vt:lpstr>
      <vt:lpstr>Gill Sans</vt:lpstr>
      <vt:lpstr>Google Sans</vt:lpstr>
      <vt:lpstr>Lato Light</vt:lpstr>
      <vt:lpstr>Lato Regular</vt:lpstr>
      <vt:lpstr>Open Sans Light</vt:lpstr>
      <vt:lpstr>Raleway Light</vt:lpstr>
      <vt:lpstr>Roboto</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Ibrahim Abdullahi Ph.D</dc:creator>
  <cp:lastModifiedBy>Ibrahim Abdullahi Ph.D</cp:lastModifiedBy>
  <cp:revision>1942</cp:revision>
  <dcterms:created xsi:type="dcterms:W3CDTF">2014-11-12T21:47:38Z</dcterms:created>
  <dcterms:modified xsi:type="dcterms:W3CDTF">2024-05-28T10:47:40Z</dcterms:modified>
</cp:coreProperties>
</file>