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18288000" cy="10287000"/>
  <p:notesSz cx="6858000" cy="9144000"/>
  <p:embeddedFontLst>
    <p:embeddedFont>
      <p:font typeface="Montserrat Bold" charset="1" panose="00000800000000000000"/>
      <p:regular r:id="rId22"/>
    </p:embeddedFont>
    <p:embeddedFont>
      <p:font typeface="Agrandir Bold" charset="1" panose="00000800000000000000"/>
      <p:regular r:id="rId23"/>
    </p:embeddedFont>
    <p:embeddedFont>
      <p:font typeface="Agrandir Ultra-Bold" charset="1" panose="00000A00000000000000"/>
      <p:regular r:id="rId24"/>
    </p:embeddedFont>
    <p:embeddedFont>
      <p:font typeface="Inter Bold" charset="1" panose="020B0802030000000004"/>
      <p:regular r:id="rId25"/>
    </p:embeddedFont>
    <p:embeddedFont>
      <p:font typeface="Inter Semi-Bold" charset="1" panose="02000503000000020004"/>
      <p:regular r:id="rId26"/>
    </p:embeddedFont>
    <p:embeddedFont>
      <p:font typeface="Inter" charset="1" panose="020B0502030000000004"/>
      <p:regular r:id="rId27"/>
    </p:embeddedFont>
    <p:embeddedFont>
      <p:font typeface="Glacial Indifference Bold" charset="1" panose="00000800000000000000"/>
      <p:regular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28" Target="fonts/font28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Relationship Id="rId9" Target="../media/image8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Relationship Id="rId3" Target="../media/image16.svg" Type="http://schemas.openxmlformats.org/officeDocument/2006/relationships/image"/><Relationship Id="rId4" Target="../media/image36.jpeg" Type="http://schemas.openxmlformats.org/officeDocument/2006/relationships/image"/><Relationship Id="rId5" Target="../media/image18.png" Type="http://schemas.openxmlformats.org/officeDocument/2006/relationships/image"/><Relationship Id="rId6" Target="../media/image19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27.svg" Type="http://schemas.openxmlformats.org/officeDocument/2006/relationships/image"/><Relationship Id="rId4" Target="../media/image37.jpeg" Type="http://schemas.openxmlformats.org/officeDocument/2006/relationships/image"/><Relationship Id="rId5" Target="../media/image29.png" Type="http://schemas.openxmlformats.org/officeDocument/2006/relationships/image"/><Relationship Id="rId6" Target="../media/image30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Relationship Id="rId3" Target="../media/image16.svg" Type="http://schemas.openxmlformats.org/officeDocument/2006/relationships/image"/><Relationship Id="rId4" Target="../media/image38.jpeg" Type="http://schemas.openxmlformats.org/officeDocument/2006/relationships/image"/><Relationship Id="rId5" Target="../media/image32.png" Type="http://schemas.openxmlformats.org/officeDocument/2006/relationships/image"/><Relationship Id="rId6" Target="../media/image33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27.svg" Type="http://schemas.openxmlformats.org/officeDocument/2006/relationships/image"/><Relationship Id="rId4" Target="../media/image39.jpeg" Type="http://schemas.openxmlformats.org/officeDocument/2006/relationships/image"/><Relationship Id="rId5" Target="../media/image1.png" Type="http://schemas.openxmlformats.org/officeDocument/2006/relationships/image"/><Relationship Id="rId6" Target="../media/image2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Relationship Id="rId3" Target="../media/image16.svg" Type="http://schemas.openxmlformats.org/officeDocument/2006/relationships/image"/><Relationship Id="rId4" Target="../media/image40.jpeg" Type="http://schemas.openxmlformats.org/officeDocument/2006/relationships/image"/><Relationship Id="rId5" Target="../media/image18.png" Type="http://schemas.openxmlformats.org/officeDocument/2006/relationships/image"/><Relationship Id="rId6" Target="../media/image19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27.svg" Type="http://schemas.openxmlformats.org/officeDocument/2006/relationships/image"/><Relationship Id="rId4" Target="../media/image41.jpeg" Type="http://schemas.openxmlformats.org/officeDocument/2006/relationships/image"/><Relationship Id="rId5" Target="../media/image29.png" Type="http://schemas.openxmlformats.org/officeDocument/2006/relationships/image"/><Relationship Id="rId6" Target="../media/image30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2.png" Type="http://schemas.openxmlformats.org/officeDocument/2006/relationships/image"/><Relationship Id="rId5" Target="../media/image33.svg" Type="http://schemas.openxmlformats.org/officeDocument/2006/relationships/image"/><Relationship Id="rId6" Target="../media/image6.png" Type="http://schemas.openxmlformats.org/officeDocument/2006/relationships/image"/><Relationship Id="rId7" Target="../media/image7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jpeg" Type="http://schemas.openxmlformats.org/officeDocument/2006/relationships/image"/><Relationship Id="rId3" Target="../media/image11.png" Type="http://schemas.openxmlformats.org/officeDocument/2006/relationships/image"/><Relationship Id="rId4" Target="../media/image12.svg" Type="http://schemas.openxmlformats.org/officeDocument/2006/relationships/image"/><Relationship Id="rId5" Target="../media/image13.png" Type="http://schemas.openxmlformats.org/officeDocument/2006/relationships/image"/><Relationship Id="rId6" Target="../media/image14.svg" Type="http://schemas.openxmlformats.org/officeDocument/2006/relationships/image"/><Relationship Id="rId7" Target="../media/image15.png" Type="http://schemas.openxmlformats.org/officeDocument/2006/relationships/image"/><Relationship Id="rId8" Target="../media/image16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Relationship Id="rId3" Target="../media/image16.svg" Type="http://schemas.openxmlformats.org/officeDocument/2006/relationships/image"/><Relationship Id="rId4" Target="../media/image17.jpeg" Type="http://schemas.openxmlformats.org/officeDocument/2006/relationships/image"/><Relationship Id="rId5" Target="../media/image18.png" Type="http://schemas.openxmlformats.org/officeDocument/2006/relationships/image"/><Relationship Id="rId6" Target="../media/image19.svg" Type="http://schemas.openxmlformats.org/officeDocument/2006/relationships/image"/><Relationship Id="rId7" Target="../media/image20.png" Type="http://schemas.openxmlformats.org/officeDocument/2006/relationships/image"/><Relationship Id="rId8" Target="../media/image21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jpeg" Type="http://schemas.openxmlformats.org/officeDocument/2006/relationships/image"/><Relationship Id="rId3" Target="../media/image23.png" Type="http://schemas.openxmlformats.org/officeDocument/2006/relationships/image"/><Relationship Id="rId4" Target="../media/image24.svg" Type="http://schemas.openxmlformats.org/officeDocument/2006/relationships/image"/><Relationship Id="rId5" Target="../media/image15.png" Type="http://schemas.openxmlformats.org/officeDocument/2006/relationships/image"/><Relationship Id="rId6" Target="../media/image16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jpeg" Type="http://schemas.openxmlformats.org/officeDocument/2006/relationships/image"/><Relationship Id="rId3" Target="../media/image18.png" Type="http://schemas.openxmlformats.org/officeDocument/2006/relationships/image"/><Relationship Id="rId4" Target="../media/image19.svg" Type="http://schemas.openxmlformats.org/officeDocument/2006/relationships/image"/><Relationship Id="rId5" Target="../media/image6.png" Type="http://schemas.openxmlformats.org/officeDocument/2006/relationships/image"/><Relationship Id="rId6" Target="../media/image7.svg" Type="http://schemas.openxmlformats.org/officeDocument/2006/relationships/image"/><Relationship Id="rId7" Target="../media/image26.png" Type="http://schemas.openxmlformats.org/officeDocument/2006/relationships/image"/><Relationship Id="rId8" Target="../media/image27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27.svg" Type="http://schemas.openxmlformats.org/officeDocument/2006/relationships/image"/><Relationship Id="rId4" Target="../media/image28.jpeg" Type="http://schemas.openxmlformats.org/officeDocument/2006/relationships/image"/><Relationship Id="rId5" Target="../media/image29.png" Type="http://schemas.openxmlformats.org/officeDocument/2006/relationships/image"/><Relationship Id="rId6" Target="../media/image30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jpeg" Type="http://schemas.openxmlformats.org/officeDocument/2006/relationships/image"/><Relationship Id="rId3" Target="../media/image32.png" Type="http://schemas.openxmlformats.org/officeDocument/2006/relationships/image"/><Relationship Id="rId4" Target="../media/image33.svg" Type="http://schemas.openxmlformats.org/officeDocument/2006/relationships/image"/><Relationship Id="rId5" Target="../media/image26.png" Type="http://schemas.openxmlformats.org/officeDocument/2006/relationships/image"/><Relationship Id="rId6" Target="../media/image27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27.svg" Type="http://schemas.openxmlformats.org/officeDocument/2006/relationships/image"/><Relationship Id="rId4" Target="../media/image34.jpe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5.jpeg" Type="http://schemas.openxmlformats.org/officeDocument/2006/relationships/image"/><Relationship Id="rId3" Target="../media/image18.png" Type="http://schemas.openxmlformats.org/officeDocument/2006/relationships/image"/><Relationship Id="rId4" Target="../media/image19.svg" Type="http://schemas.openxmlformats.org/officeDocument/2006/relationships/image"/><Relationship Id="rId5" Target="../media/image20.png" Type="http://schemas.openxmlformats.org/officeDocument/2006/relationships/image"/><Relationship Id="rId6" Target="../media/image21.svg" Type="http://schemas.openxmlformats.org/officeDocument/2006/relationships/image"/><Relationship Id="rId7" Target="../media/image26.png" Type="http://schemas.openxmlformats.org/officeDocument/2006/relationships/image"/><Relationship Id="rId8" Target="../media/image27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0" y="8383973"/>
            <a:ext cx="12081552" cy="2371005"/>
          </a:xfrm>
          <a:custGeom>
            <a:avLst/>
            <a:gdLst/>
            <a:ahLst/>
            <a:cxnLst/>
            <a:rect r="r" b="b" t="t" l="l"/>
            <a:pathLst>
              <a:path h="2371005" w="12081552">
                <a:moveTo>
                  <a:pt x="12081552" y="0"/>
                </a:moveTo>
                <a:lnTo>
                  <a:pt x="0" y="0"/>
                </a:lnTo>
                <a:lnTo>
                  <a:pt x="0" y="2371005"/>
                </a:lnTo>
                <a:lnTo>
                  <a:pt x="12081552" y="2371005"/>
                </a:lnTo>
                <a:lnTo>
                  <a:pt x="12081552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2548281" y="4159718"/>
            <a:ext cx="9846762" cy="9846762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974CD">
                <a:alpha val="14902"/>
              </a:srgbClr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16007703" y="771327"/>
            <a:ext cx="2280297" cy="937772"/>
          </a:xfrm>
          <a:custGeom>
            <a:avLst/>
            <a:gdLst/>
            <a:ahLst/>
            <a:cxnLst/>
            <a:rect r="r" b="b" t="t" l="l"/>
            <a:pathLst>
              <a:path h="937772" w="2280297">
                <a:moveTo>
                  <a:pt x="0" y="0"/>
                </a:moveTo>
                <a:lnTo>
                  <a:pt x="2280297" y="0"/>
                </a:lnTo>
                <a:lnTo>
                  <a:pt x="2280297" y="937772"/>
                </a:lnTo>
                <a:lnTo>
                  <a:pt x="0" y="93777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2081552" y="23644"/>
            <a:ext cx="5390110" cy="7964094"/>
            <a:chOff x="0" y="0"/>
            <a:chExt cx="754560" cy="1114892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754560" cy="1114892"/>
            </a:xfrm>
            <a:custGeom>
              <a:avLst/>
              <a:gdLst/>
              <a:ahLst/>
              <a:cxnLst/>
              <a:rect r="r" b="b" t="t" l="l"/>
              <a:pathLst>
                <a:path h="1114892" w="754560">
                  <a:moveTo>
                    <a:pt x="0" y="0"/>
                  </a:moveTo>
                  <a:lnTo>
                    <a:pt x="754560" y="0"/>
                  </a:lnTo>
                  <a:lnTo>
                    <a:pt x="754560" y="1114892"/>
                  </a:lnTo>
                  <a:lnTo>
                    <a:pt x="0" y="1114892"/>
                  </a:lnTo>
                  <a:close/>
                </a:path>
              </a:pathLst>
            </a:custGeom>
            <a:blipFill>
              <a:blip r:embed="rId6"/>
              <a:stretch>
                <a:fillRect l="-35697" t="-14058" r="-41887" b="-46401"/>
              </a:stretch>
            </a:blipFill>
          </p:spPr>
        </p:sp>
      </p:grpSp>
      <p:sp>
        <p:nvSpPr>
          <p:cNvPr name="Freeform 9" id="9"/>
          <p:cNvSpPr/>
          <p:nvPr/>
        </p:nvSpPr>
        <p:spPr>
          <a:xfrm flipH="false" flipV="false" rot="0">
            <a:off x="0" y="1028700"/>
            <a:ext cx="9719987" cy="680399"/>
          </a:xfrm>
          <a:custGeom>
            <a:avLst/>
            <a:gdLst/>
            <a:ahLst/>
            <a:cxnLst/>
            <a:rect r="r" b="b" t="t" l="l"/>
            <a:pathLst>
              <a:path h="680399" w="9719987">
                <a:moveTo>
                  <a:pt x="0" y="0"/>
                </a:moveTo>
                <a:lnTo>
                  <a:pt x="9719987" y="0"/>
                </a:lnTo>
                <a:lnTo>
                  <a:pt x="9719987" y="680399"/>
                </a:lnTo>
                <a:lnTo>
                  <a:pt x="0" y="68039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5400000">
            <a:off x="10057435" y="7058982"/>
            <a:ext cx="699126" cy="3349108"/>
          </a:xfrm>
          <a:custGeom>
            <a:avLst/>
            <a:gdLst/>
            <a:ahLst/>
            <a:cxnLst/>
            <a:rect r="r" b="b" t="t" l="l"/>
            <a:pathLst>
              <a:path h="3349108" w="699126">
                <a:moveTo>
                  <a:pt x="0" y="0"/>
                </a:moveTo>
                <a:lnTo>
                  <a:pt x="699126" y="0"/>
                </a:lnTo>
                <a:lnTo>
                  <a:pt x="699126" y="3349108"/>
                </a:lnTo>
                <a:lnTo>
                  <a:pt x="0" y="334910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028700" y="2324862"/>
            <a:ext cx="10992022" cy="28186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616"/>
              </a:lnSpc>
            </a:pPr>
            <a:r>
              <a:rPr lang="en-US" sz="4800" b="true">
                <a:solidFill>
                  <a:srgbClr val="122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EXPLORING INNOVATIVE SOLUTIONS FOR A SUSTAINABLE ALTERNATIVE UNIVERSITY FUNDING IN NIGERIA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89530" y="5403044"/>
            <a:ext cx="9586666" cy="16711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56"/>
              </a:lnSpc>
            </a:pPr>
            <a:r>
              <a:rPr lang="en-US" sz="3200" b="true">
                <a:solidFill>
                  <a:srgbClr val="133F8A"/>
                </a:solidFill>
                <a:latin typeface="Agrandir Bold"/>
                <a:ea typeface="Agrandir Bold"/>
                <a:cs typeface="Agrandir Bold"/>
                <a:sym typeface="Agrandir Bold"/>
              </a:rPr>
              <a:t>4th International Virtual Conference of the Muhammadu Buhari Main Library, Kwara State University, Malete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89530" y="7333781"/>
            <a:ext cx="12276561" cy="5443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23"/>
              </a:lnSpc>
            </a:pPr>
            <a:r>
              <a:rPr lang="en-US" sz="2799" b="true">
                <a:solidFill>
                  <a:srgbClr val="363336"/>
                </a:solidFill>
                <a:latin typeface="Agrandir Bold"/>
                <a:ea typeface="Agrandir Bold"/>
                <a:cs typeface="Agrandir Bold"/>
                <a:sym typeface="Agrandir Bold"/>
              </a:rPr>
              <a:t>Keynote Speaker: Imam Shefiu Abdulkareem Majemu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810733" y="5727028"/>
            <a:ext cx="10287906" cy="10287906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974CD">
                <a:alpha val="14902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147849" y="5727028"/>
            <a:ext cx="9017058" cy="1174484"/>
            <a:chOff x="0" y="0"/>
            <a:chExt cx="1588925" cy="20696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588925" cy="206960"/>
            </a:xfrm>
            <a:custGeom>
              <a:avLst/>
              <a:gdLst/>
              <a:ahLst/>
              <a:cxnLst/>
              <a:rect r="r" b="b" t="t" l="l"/>
              <a:pathLst>
                <a:path h="206960" w="1588925">
                  <a:moveTo>
                    <a:pt x="0" y="0"/>
                  </a:moveTo>
                  <a:lnTo>
                    <a:pt x="1588925" y="0"/>
                  </a:lnTo>
                  <a:lnTo>
                    <a:pt x="1588925" y="206960"/>
                  </a:lnTo>
                  <a:lnTo>
                    <a:pt x="0" y="206960"/>
                  </a:lnTo>
                  <a:close/>
                </a:path>
              </a:pathLst>
            </a:custGeom>
            <a:solidFill>
              <a:srgbClr val="2974CD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1588925" cy="25458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8602042" y="6055905"/>
            <a:ext cx="516730" cy="516730"/>
          </a:xfrm>
          <a:custGeom>
            <a:avLst/>
            <a:gdLst/>
            <a:ahLst/>
            <a:cxnLst/>
            <a:rect r="r" b="b" t="t" l="l"/>
            <a:pathLst>
              <a:path h="516730" w="516730">
                <a:moveTo>
                  <a:pt x="0" y="0"/>
                </a:moveTo>
                <a:lnTo>
                  <a:pt x="516729" y="0"/>
                </a:lnTo>
                <a:lnTo>
                  <a:pt x="516729" y="516730"/>
                </a:lnTo>
                <a:lnTo>
                  <a:pt x="0" y="5167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028700" y="-13078"/>
            <a:ext cx="5246370" cy="9271378"/>
            <a:chOff x="0" y="0"/>
            <a:chExt cx="812800" cy="1436379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1436379"/>
            </a:xfrm>
            <a:custGeom>
              <a:avLst/>
              <a:gdLst/>
              <a:ahLst/>
              <a:cxnLst/>
              <a:rect r="r" b="b" t="t" l="l"/>
              <a:pathLst>
                <a:path h="1436379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1436379"/>
                  </a:lnTo>
                  <a:lnTo>
                    <a:pt x="0" y="1436379"/>
                  </a:lnTo>
                  <a:close/>
                </a:path>
              </a:pathLst>
            </a:custGeom>
            <a:blipFill>
              <a:blip r:embed="rId4"/>
              <a:stretch>
                <a:fillRect l="-82374" t="0" r="-82374" b="0"/>
              </a:stretch>
            </a:blipFill>
          </p:spPr>
        </p:sp>
      </p:grpSp>
      <p:sp>
        <p:nvSpPr>
          <p:cNvPr name="Freeform 11" id="11"/>
          <p:cNvSpPr/>
          <p:nvPr/>
        </p:nvSpPr>
        <p:spPr>
          <a:xfrm flipH="false" flipV="false" rot="0">
            <a:off x="14851738" y="1840592"/>
            <a:ext cx="2299252" cy="945567"/>
          </a:xfrm>
          <a:custGeom>
            <a:avLst/>
            <a:gdLst/>
            <a:ahLst/>
            <a:cxnLst/>
            <a:rect r="r" b="b" t="t" l="l"/>
            <a:pathLst>
              <a:path h="945567" w="2299252">
                <a:moveTo>
                  <a:pt x="0" y="0"/>
                </a:moveTo>
                <a:lnTo>
                  <a:pt x="2299252" y="0"/>
                </a:lnTo>
                <a:lnTo>
                  <a:pt x="2299252" y="945568"/>
                </a:lnTo>
                <a:lnTo>
                  <a:pt x="0" y="94556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true" flipV="false" rot="0">
            <a:off x="6275070" y="1083471"/>
            <a:ext cx="7315200" cy="512064"/>
          </a:xfrm>
          <a:custGeom>
            <a:avLst/>
            <a:gdLst/>
            <a:ahLst/>
            <a:cxnLst/>
            <a:rect r="r" b="b" t="t" l="l"/>
            <a:pathLst>
              <a:path h="512064" w="7315200">
                <a:moveTo>
                  <a:pt x="7315200" y="0"/>
                </a:moveTo>
                <a:lnTo>
                  <a:pt x="0" y="0"/>
                </a:lnTo>
                <a:lnTo>
                  <a:pt x="0" y="512064"/>
                </a:lnTo>
                <a:lnTo>
                  <a:pt x="7315200" y="512064"/>
                </a:lnTo>
                <a:lnTo>
                  <a:pt x="731520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0">
            <a:off x="8133932" y="7063437"/>
            <a:ext cx="9017058" cy="1174484"/>
            <a:chOff x="0" y="0"/>
            <a:chExt cx="1588925" cy="20696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588925" cy="206960"/>
            </a:xfrm>
            <a:custGeom>
              <a:avLst/>
              <a:gdLst/>
              <a:ahLst/>
              <a:cxnLst/>
              <a:rect r="r" b="b" t="t" l="l"/>
              <a:pathLst>
                <a:path h="206960" w="1588925">
                  <a:moveTo>
                    <a:pt x="0" y="0"/>
                  </a:moveTo>
                  <a:lnTo>
                    <a:pt x="1588925" y="0"/>
                  </a:lnTo>
                  <a:lnTo>
                    <a:pt x="1588925" y="206960"/>
                  </a:lnTo>
                  <a:lnTo>
                    <a:pt x="0" y="206960"/>
                  </a:lnTo>
                  <a:close/>
                </a:path>
              </a:pathLst>
            </a:custGeom>
            <a:solidFill>
              <a:srgbClr val="2974CD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47625"/>
              <a:ext cx="1588925" cy="25458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8588124" y="7392314"/>
            <a:ext cx="516730" cy="516730"/>
          </a:xfrm>
          <a:custGeom>
            <a:avLst/>
            <a:gdLst/>
            <a:ahLst/>
            <a:cxnLst/>
            <a:rect r="r" b="b" t="t" l="l"/>
            <a:pathLst>
              <a:path h="516730" w="516730">
                <a:moveTo>
                  <a:pt x="0" y="0"/>
                </a:moveTo>
                <a:lnTo>
                  <a:pt x="516730" y="0"/>
                </a:lnTo>
                <a:lnTo>
                  <a:pt x="516730" y="516730"/>
                </a:lnTo>
                <a:lnTo>
                  <a:pt x="0" y="5167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7" id="17"/>
          <p:cNvGrpSpPr/>
          <p:nvPr/>
        </p:nvGrpSpPr>
        <p:grpSpPr>
          <a:xfrm rot="0">
            <a:off x="8133932" y="8399846"/>
            <a:ext cx="9017058" cy="1174484"/>
            <a:chOff x="0" y="0"/>
            <a:chExt cx="1588925" cy="20696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1588925" cy="206960"/>
            </a:xfrm>
            <a:custGeom>
              <a:avLst/>
              <a:gdLst/>
              <a:ahLst/>
              <a:cxnLst/>
              <a:rect r="r" b="b" t="t" l="l"/>
              <a:pathLst>
                <a:path h="206960" w="1588925">
                  <a:moveTo>
                    <a:pt x="0" y="0"/>
                  </a:moveTo>
                  <a:lnTo>
                    <a:pt x="1588925" y="0"/>
                  </a:lnTo>
                  <a:lnTo>
                    <a:pt x="1588925" y="206960"/>
                  </a:lnTo>
                  <a:lnTo>
                    <a:pt x="0" y="206960"/>
                  </a:lnTo>
                  <a:close/>
                </a:path>
              </a:pathLst>
            </a:custGeom>
            <a:solidFill>
              <a:srgbClr val="2974CD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47625"/>
              <a:ext cx="1588925" cy="25458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20" id="20"/>
          <p:cNvSpPr/>
          <p:nvPr/>
        </p:nvSpPr>
        <p:spPr>
          <a:xfrm flipH="false" flipV="false" rot="0">
            <a:off x="8588124" y="8728723"/>
            <a:ext cx="516730" cy="516730"/>
          </a:xfrm>
          <a:custGeom>
            <a:avLst/>
            <a:gdLst/>
            <a:ahLst/>
            <a:cxnLst/>
            <a:rect r="r" b="b" t="t" l="l"/>
            <a:pathLst>
              <a:path h="516730" w="516730">
                <a:moveTo>
                  <a:pt x="0" y="0"/>
                </a:moveTo>
                <a:lnTo>
                  <a:pt x="516730" y="0"/>
                </a:lnTo>
                <a:lnTo>
                  <a:pt x="516730" y="516730"/>
                </a:lnTo>
                <a:lnTo>
                  <a:pt x="0" y="5167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8133932" y="2775793"/>
            <a:ext cx="9125368" cy="23865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 marL="0" indent="0" lvl="0">
              <a:lnSpc>
                <a:spcPts val="8777"/>
              </a:lnSpc>
              <a:spcBef>
                <a:spcPct val="0"/>
              </a:spcBef>
            </a:pPr>
            <a:r>
              <a:rPr lang="en-US" b="true" sz="6599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Imp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ro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ving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 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Fi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n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a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n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ci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a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l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 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Ma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nag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ement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9436572" y="5995350"/>
            <a:ext cx="7349680" cy="5889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12"/>
              </a:lnSpc>
            </a:pPr>
            <a:r>
              <a:rPr lang="en-US" sz="3437" b="true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Transparency and accountability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9422655" y="7331759"/>
            <a:ext cx="7349680" cy="5889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12"/>
              </a:lnSpc>
            </a:pPr>
            <a:r>
              <a:rPr lang="en-US" sz="3437" b="true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Budget efficiency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9422655" y="8668168"/>
            <a:ext cx="7349680" cy="5889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12"/>
              </a:lnSpc>
            </a:pPr>
            <a:r>
              <a:rPr lang="en-US" sz="3437" b="true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Cost-saving strategies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5387324"/>
            <a:ext cx="5181212" cy="1339785"/>
            <a:chOff x="0" y="0"/>
            <a:chExt cx="1364599" cy="35286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64599" cy="352865"/>
            </a:xfrm>
            <a:custGeom>
              <a:avLst/>
              <a:gdLst/>
              <a:ahLst/>
              <a:cxnLst/>
              <a:rect r="r" b="b" t="t" l="l"/>
              <a:pathLst>
                <a:path h="352865" w="1364599">
                  <a:moveTo>
                    <a:pt x="0" y="0"/>
                  </a:moveTo>
                  <a:lnTo>
                    <a:pt x="1364599" y="0"/>
                  </a:lnTo>
                  <a:lnTo>
                    <a:pt x="1364599" y="352865"/>
                  </a:lnTo>
                  <a:lnTo>
                    <a:pt x="0" y="352865"/>
                  </a:lnTo>
                  <a:close/>
                </a:path>
              </a:pathLst>
            </a:custGeom>
            <a:solidFill>
              <a:srgbClr val="FFDD4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1364599" cy="4004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397526" y="5884355"/>
            <a:ext cx="345723" cy="345723"/>
          </a:xfrm>
          <a:custGeom>
            <a:avLst/>
            <a:gdLst/>
            <a:ahLst/>
            <a:cxnLst/>
            <a:rect r="r" b="b" t="t" l="l"/>
            <a:pathLst>
              <a:path h="345723" w="345723">
                <a:moveTo>
                  <a:pt x="0" y="0"/>
                </a:moveTo>
                <a:lnTo>
                  <a:pt x="345722" y="0"/>
                </a:lnTo>
                <a:lnTo>
                  <a:pt x="345722" y="345723"/>
                </a:lnTo>
                <a:lnTo>
                  <a:pt x="0" y="34572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028700" y="6898559"/>
            <a:ext cx="5181212" cy="1339785"/>
            <a:chOff x="0" y="0"/>
            <a:chExt cx="1364599" cy="35286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364599" cy="352865"/>
            </a:xfrm>
            <a:custGeom>
              <a:avLst/>
              <a:gdLst/>
              <a:ahLst/>
              <a:cxnLst/>
              <a:rect r="r" b="b" t="t" l="l"/>
              <a:pathLst>
                <a:path h="352865" w="1364599">
                  <a:moveTo>
                    <a:pt x="0" y="0"/>
                  </a:moveTo>
                  <a:lnTo>
                    <a:pt x="1364599" y="0"/>
                  </a:lnTo>
                  <a:lnTo>
                    <a:pt x="1364599" y="352865"/>
                  </a:lnTo>
                  <a:lnTo>
                    <a:pt x="0" y="352865"/>
                  </a:lnTo>
                  <a:close/>
                </a:path>
              </a:pathLst>
            </a:custGeom>
            <a:solidFill>
              <a:srgbClr val="FFDD4B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47625"/>
              <a:ext cx="1364599" cy="4004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397526" y="7395590"/>
            <a:ext cx="345723" cy="345723"/>
          </a:xfrm>
          <a:custGeom>
            <a:avLst/>
            <a:gdLst/>
            <a:ahLst/>
            <a:cxnLst/>
            <a:rect r="r" b="b" t="t" l="l"/>
            <a:pathLst>
              <a:path h="345723" w="345723">
                <a:moveTo>
                  <a:pt x="0" y="0"/>
                </a:moveTo>
                <a:lnTo>
                  <a:pt x="345722" y="0"/>
                </a:lnTo>
                <a:lnTo>
                  <a:pt x="345722" y="345723"/>
                </a:lnTo>
                <a:lnTo>
                  <a:pt x="0" y="34572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9829078" y="4187386"/>
            <a:ext cx="9318432" cy="9318432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974CD">
                <a:alpha val="14902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6379956" y="5387324"/>
            <a:ext cx="5181212" cy="1339785"/>
            <a:chOff x="0" y="0"/>
            <a:chExt cx="1364599" cy="352865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364599" cy="352865"/>
            </a:xfrm>
            <a:custGeom>
              <a:avLst/>
              <a:gdLst/>
              <a:ahLst/>
              <a:cxnLst/>
              <a:rect r="r" b="b" t="t" l="l"/>
              <a:pathLst>
                <a:path h="352865" w="1364599">
                  <a:moveTo>
                    <a:pt x="0" y="0"/>
                  </a:moveTo>
                  <a:lnTo>
                    <a:pt x="1364599" y="0"/>
                  </a:lnTo>
                  <a:lnTo>
                    <a:pt x="1364599" y="352865"/>
                  </a:lnTo>
                  <a:lnTo>
                    <a:pt x="0" y="352865"/>
                  </a:lnTo>
                  <a:close/>
                </a:path>
              </a:pathLst>
            </a:custGeom>
            <a:solidFill>
              <a:srgbClr val="FFDD4B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47625"/>
              <a:ext cx="1364599" cy="4004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6748782" y="5884355"/>
            <a:ext cx="345723" cy="345723"/>
          </a:xfrm>
          <a:custGeom>
            <a:avLst/>
            <a:gdLst/>
            <a:ahLst/>
            <a:cxnLst/>
            <a:rect r="r" b="b" t="t" l="l"/>
            <a:pathLst>
              <a:path h="345723" w="345723">
                <a:moveTo>
                  <a:pt x="0" y="0"/>
                </a:moveTo>
                <a:lnTo>
                  <a:pt x="345722" y="0"/>
                </a:lnTo>
                <a:lnTo>
                  <a:pt x="345722" y="345723"/>
                </a:lnTo>
                <a:lnTo>
                  <a:pt x="0" y="34572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7" id="17"/>
          <p:cNvGrpSpPr/>
          <p:nvPr/>
        </p:nvGrpSpPr>
        <p:grpSpPr>
          <a:xfrm rot="0">
            <a:off x="12980393" y="0"/>
            <a:ext cx="5307607" cy="10287000"/>
            <a:chOff x="0" y="0"/>
            <a:chExt cx="822287" cy="1593725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22287" cy="1593725"/>
            </a:xfrm>
            <a:custGeom>
              <a:avLst/>
              <a:gdLst/>
              <a:ahLst/>
              <a:cxnLst/>
              <a:rect r="r" b="b" t="t" l="l"/>
              <a:pathLst>
                <a:path h="1593725" w="822287">
                  <a:moveTo>
                    <a:pt x="0" y="0"/>
                  </a:moveTo>
                  <a:lnTo>
                    <a:pt x="822287" y="0"/>
                  </a:lnTo>
                  <a:lnTo>
                    <a:pt x="822287" y="1593725"/>
                  </a:lnTo>
                  <a:lnTo>
                    <a:pt x="0" y="1593725"/>
                  </a:lnTo>
                  <a:close/>
                </a:path>
              </a:pathLst>
            </a:custGeom>
            <a:blipFill>
              <a:blip r:embed="rId4"/>
              <a:stretch>
                <a:fillRect l="-95180" t="0" r="-95180" b="0"/>
              </a:stretch>
            </a:blipFill>
          </p:spPr>
        </p:sp>
      </p:grpSp>
      <p:sp>
        <p:nvSpPr>
          <p:cNvPr name="Freeform 19" id="19"/>
          <p:cNvSpPr/>
          <p:nvPr/>
        </p:nvSpPr>
        <p:spPr>
          <a:xfrm flipH="true" flipV="false" rot="0">
            <a:off x="6838900" y="0"/>
            <a:ext cx="6141493" cy="4114800"/>
          </a:xfrm>
          <a:custGeom>
            <a:avLst/>
            <a:gdLst/>
            <a:ahLst/>
            <a:cxnLst/>
            <a:rect r="r" b="b" t="t" l="l"/>
            <a:pathLst>
              <a:path h="4114800" w="6141493">
                <a:moveTo>
                  <a:pt x="6141493" y="0"/>
                </a:moveTo>
                <a:lnTo>
                  <a:pt x="0" y="0"/>
                </a:lnTo>
                <a:lnTo>
                  <a:pt x="0" y="4114800"/>
                </a:lnTo>
                <a:lnTo>
                  <a:pt x="6141493" y="4114800"/>
                </a:lnTo>
                <a:lnTo>
                  <a:pt x="6141493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1028700" y="2114265"/>
            <a:ext cx="7941862" cy="23865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777"/>
              </a:lnSpc>
              <a:spcBef>
                <a:spcPct val="0"/>
              </a:spcBef>
            </a:pPr>
            <a:r>
              <a:rPr lang="en-US" b="true" sz="6599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O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t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her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 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Innov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at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iv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e 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M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o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dels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2035017" y="5495160"/>
            <a:ext cx="3929450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122066"/>
                </a:solidFill>
                <a:latin typeface="Inter Bold"/>
                <a:ea typeface="Inter Bold"/>
                <a:cs typeface="Inter Bold"/>
                <a:sym typeface="Inter Bold"/>
              </a:rPr>
              <a:t>Social Impact Bonds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2035017" y="6980441"/>
            <a:ext cx="3929450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122066"/>
                </a:solidFill>
                <a:latin typeface="Inter Bold"/>
                <a:ea typeface="Inter Bold"/>
                <a:cs typeface="Inter Bold"/>
                <a:sym typeface="Inter Bold"/>
              </a:rPr>
              <a:t>Results-Based Financing (RBF)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7386273" y="5469207"/>
            <a:ext cx="3929450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122066"/>
                </a:solidFill>
                <a:latin typeface="Inter Bold"/>
                <a:ea typeface="Inter Bold"/>
                <a:cs typeface="Inter Bold"/>
                <a:sym typeface="Inter Bold"/>
              </a:rPr>
              <a:t>Diaspora Engagement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8133932" y="4832779"/>
            <a:ext cx="9125368" cy="23501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 marL="0" indent="0" lvl="0">
              <a:lnSpc>
                <a:spcPts val="8644"/>
              </a:lnSpc>
              <a:spcBef>
                <a:spcPct val="0"/>
              </a:spcBef>
            </a:pPr>
            <a:r>
              <a:rPr lang="en-US" b="true" sz="6499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Glo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b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a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l 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Ex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a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mple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s 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of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 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Innov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at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ion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-658780" y="3009806"/>
            <a:ext cx="9648911" cy="9648911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974CD">
                <a:alpha val="14902"/>
              </a:srgbClr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1028700" y="5107529"/>
            <a:ext cx="6018071" cy="1300214"/>
            <a:chOff x="0" y="0"/>
            <a:chExt cx="1585006" cy="342443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585006" cy="342443"/>
            </a:xfrm>
            <a:custGeom>
              <a:avLst/>
              <a:gdLst/>
              <a:ahLst/>
              <a:cxnLst/>
              <a:rect r="r" b="b" t="t" l="l"/>
              <a:pathLst>
                <a:path h="342443" w="1585006">
                  <a:moveTo>
                    <a:pt x="0" y="0"/>
                  </a:moveTo>
                  <a:lnTo>
                    <a:pt x="1585006" y="0"/>
                  </a:lnTo>
                  <a:lnTo>
                    <a:pt x="1585006" y="342443"/>
                  </a:lnTo>
                  <a:lnTo>
                    <a:pt x="0" y="342443"/>
                  </a:lnTo>
                  <a:close/>
                </a:path>
              </a:pathLst>
            </a:custGeom>
            <a:solidFill>
              <a:srgbClr val="2974CD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47625"/>
              <a:ext cx="1585006" cy="39006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332582" y="5584774"/>
            <a:ext cx="345723" cy="345723"/>
          </a:xfrm>
          <a:custGeom>
            <a:avLst/>
            <a:gdLst/>
            <a:ahLst/>
            <a:cxnLst/>
            <a:rect r="r" b="b" t="t" l="l"/>
            <a:pathLst>
              <a:path h="345723" w="345723">
                <a:moveTo>
                  <a:pt x="0" y="0"/>
                </a:moveTo>
                <a:lnTo>
                  <a:pt x="345723" y="0"/>
                </a:lnTo>
                <a:lnTo>
                  <a:pt x="345723" y="345723"/>
                </a:lnTo>
                <a:lnTo>
                  <a:pt x="0" y="34572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1028700" y="6534047"/>
            <a:ext cx="6018071" cy="1300214"/>
            <a:chOff x="0" y="0"/>
            <a:chExt cx="1585006" cy="3424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85006" cy="342443"/>
            </a:xfrm>
            <a:custGeom>
              <a:avLst/>
              <a:gdLst/>
              <a:ahLst/>
              <a:cxnLst/>
              <a:rect r="r" b="b" t="t" l="l"/>
              <a:pathLst>
                <a:path h="342443" w="1585006">
                  <a:moveTo>
                    <a:pt x="0" y="0"/>
                  </a:moveTo>
                  <a:lnTo>
                    <a:pt x="1585006" y="0"/>
                  </a:lnTo>
                  <a:lnTo>
                    <a:pt x="1585006" y="342443"/>
                  </a:lnTo>
                  <a:lnTo>
                    <a:pt x="0" y="342443"/>
                  </a:lnTo>
                  <a:close/>
                </a:path>
              </a:pathLst>
            </a:custGeom>
            <a:solidFill>
              <a:srgbClr val="2974CD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47625"/>
              <a:ext cx="1585006" cy="39006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1332582" y="7011292"/>
            <a:ext cx="345723" cy="345723"/>
          </a:xfrm>
          <a:custGeom>
            <a:avLst/>
            <a:gdLst/>
            <a:ahLst/>
            <a:cxnLst/>
            <a:rect r="r" b="b" t="t" l="l"/>
            <a:pathLst>
              <a:path h="345723" w="345723">
                <a:moveTo>
                  <a:pt x="0" y="0"/>
                </a:moveTo>
                <a:lnTo>
                  <a:pt x="345723" y="0"/>
                </a:lnTo>
                <a:lnTo>
                  <a:pt x="345723" y="345723"/>
                </a:lnTo>
                <a:lnTo>
                  <a:pt x="0" y="34572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1028700" y="7958086"/>
            <a:ext cx="14234863" cy="1300214"/>
            <a:chOff x="0" y="0"/>
            <a:chExt cx="3749100" cy="342443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3749100" cy="342443"/>
            </a:xfrm>
            <a:custGeom>
              <a:avLst/>
              <a:gdLst/>
              <a:ahLst/>
              <a:cxnLst/>
              <a:rect r="r" b="b" t="t" l="l"/>
              <a:pathLst>
                <a:path h="342443" w="3749100">
                  <a:moveTo>
                    <a:pt x="0" y="0"/>
                  </a:moveTo>
                  <a:lnTo>
                    <a:pt x="3749100" y="0"/>
                  </a:lnTo>
                  <a:lnTo>
                    <a:pt x="3749100" y="342443"/>
                  </a:lnTo>
                  <a:lnTo>
                    <a:pt x="0" y="342443"/>
                  </a:lnTo>
                  <a:close/>
                </a:path>
              </a:pathLst>
            </a:custGeom>
            <a:solidFill>
              <a:srgbClr val="2974CD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47625"/>
              <a:ext cx="3749100" cy="39006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17" id="17"/>
          <p:cNvSpPr/>
          <p:nvPr/>
        </p:nvSpPr>
        <p:spPr>
          <a:xfrm flipH="false" flipV="false" rot="0">
            <a:off x="1332582" y="8435331"/>
            <a:ext cx="345723" cy="345723"/>
          </a:xfrm>
          <a:custGeom>
            <a:avLst/>
            <a:gdLst/>
            <a:ahLst/>
            <a:cxnLst/>
            <a:rect r="r" b="b" t="t" l="l"/>
            <a:pathLst>
              <a:path h="345723" w="345723">
                <a:moveTo>
                  <a:pt x="0" y="0"/>
                </a:moveTo>
                <a:lnTo>
                  <a:pt x="345723" y="0"/>
                </a:lnTo>
                <a:lnTo>
                  <a:pt x="345723" y="345723"/>
                </a:lnTo>
                <a:lnTo>
                  <a:pt x="0" y="34572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28700" y="1056330"/>
            <a:ext cx="16230600" cy="2720094"/>
            <a:chOff x="0" y="0"/>
            <a:chExt cx="2514545" cy="421414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514545" cy="421414"/>
            </a:xfrm>
            <a:custGeom>
              <a:avLst/>
              <a:gdLst/>
              <a:ahLst/>
              <a:cxnLst/>
              <a:rect r="r" b="b" t="t" l="l"/>
              <a:pathLst>
                <a:path h="421414" w="2514545">
                  <a:moveTo>
                    <a:pt x="0" y="0"/>
                  </a:moveTo>
                  <a:lnTo>
                    <a:pt x="2514545" y="0"/>
                  </a:lnTo>
                  <a:lnTo>
                    <a:pt x="2514545" y="421414"/>
                  </a:lnTo>
                  <a:lnTo>
                    <a:pt x="0" y="421414"/>
                  </a:lnTo>
                  <a:close/>
                </a:path>
              </a:pathLst>
            </a:custGeom>
            <a:blipFill>
              <a:blip r:embed="rId4"/>
              <a:stretch>
                <a:fillRect l="0" t="-193248" r="0" b="-106535"/>
              </a:stretch>
            </a:blipFill>
          </p:spPr>
        </p:sp>
      </p:grpSp>
      <p:sp>
        <p:nvSpPr>
          <p:cNvPr name="Freeform 20" id="20"/>
          <p:cNvSpPr/>
          <p:nvPr/>
        </p:nvSpPr>
        <p:spPr>
          <a:xfrm flipH="false" flipV="false" rot="0">
            <a:off x="15263563" y="4355954"/>
            <a:ext cx="1995737" cy="820747"/>
          </a:xfrm>
          <a:custGeom>
            <a:avLst/>
            <a:gdLst/>
            <a:ahLst/>
            <a:cxnLst/>
            <a:rect r="r" b="b" t="t" l="l"/>
            <a:pathLst>
              <a:path h="820747" w="1995737">
                <a:moveTo>
                  <a:pt x="0" y="0"/>
                </a:moveTo>
                <a:lnTo>
                  <a:pt x="1995737" y="0"/>
                </a:lnTo>
                <a:lnTo>
                  <a:pt x="1995737" y="820747"/>
                </a:lnTo>
                <a:lnTo>
                  <a:pt x="0" y="82074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1999087" y="5169626"/>
            <a:ext cx="4511243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Income-Contingent Loans (ICLs)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999087" y="6594904"/>
            <a:ext cx="4511243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Skills Development Levies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999087" y="8020183"/>
            <a:ext cx="7144913" cy="547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Debt-for-Education Swaps: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999087" y="8551043"/>
            <a:ext cx="14992872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Germany–Indonesia, Spain–El Salvador, France–Cameroon/Côte d’Ivoire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815959" y="-1159356"/>
            <a:ext cx="9318432" cy="9318432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974CD">
                <a:alpha val="14902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592735" y="5677389"/>
            <a:ext cx="10439740" cy="1341106"/>
            <a:chOff x="0" y="0"/>
            <a:chExt cx="1611061" cy="20696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11061" cy="206960"/>
            </a:xfrm>
            <a:custGeom>
              <a:avLst/>
              <a:gdLst/>
              <a:ahLst/>
              <a:cxnLst/>
              <a:rect r="r" b="b" t="t" l="l"/>
              <a:pathLst>
                <a:path h="206960" w="1611061">
                  <a:moveTo>
                    <a:pt x="0" y="0"/>
                  </a:moveTo>
                  <a:lnTo>
                    <a:pt x="1611061" y="0"/>
                  </a:lnTo>
                  <a:lnTo>
                    <a:pt x="1611061" y="206960"/>
                  </a:lnTo>
                  <a:lnTo>
                    <a:pt x="0" y="206960"/>
                  </a:lnTo>
                  <a:close/>
                </a:path>
              </a:pathLst>
            </a:custGeom>
            <a:solidFill>
              <a:srgbClr val="FFDD4B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1611061" cy="25458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6962104" y="6052924"/>
            <a:ext cx="590037" cy="590037"/>
          </a:xfrm>
          <a:custGeom>
            <a:avLst/>
            <a:gdLst/>
            <a:ahLst/>
            <a:cxnLst/>
            <a:rect r="r" b="b" t="t" l="l"/>
            <a:pathLst>
              <a:path h="590037" w="590037">
                <a:moveTo>
                  <a:pt x="0" y="0"/>
                </a:moveTo>
                <a:lnTo>
                  <a:pt x="590037" y="0"/>
                </a:lnTo>
                <a:lnTo>
                  <a:pt x="590037" y="590037"/>
                </a:lnTo>
                <a:lnTo>
                  <a:pt x="0" y="59003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6592735" y="4144076"/>
            <a:ext cx="10439740" cy="1341106"/>
            <a:chOff x="0" y="0"/>
            <a:chExt cx="1611061" cy="20696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611061" cy="206960"/>
            </a:xfrm>
            <a:custGeom>
              <a:avLst/>
              <a:gdLst/>
              <a:ahLst/>
              <a:cxnLst/>
              <a:rect r="r" b="b" t="t" l="l"/>
              <a:pathLst>
                <a:path h="206960" w="1611061">
                  <a:moveTo>
                    <a:pt x="0" y="0"/>
                  </a:moveTo>
                  <a:lnTo>
                    <a:pt x="1611061" y="0"/>
                  </a:lnTo>
                  <a:lnTo>
                    <a:pt x="1611061" y="206960"/>
                  </a:lnTo>
                  <a:lnTo>
                    <a:pt x="0" y="206960"/>
                  </a:lnTo>
                  <a:close/>
                </a:path>
              </a:pathLst>
            </a:custGeom>
            <a:solidFill>
              <a:srgbClr val="FFDD4B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47625"/>
              <a:ext cx="1611061" cy="25458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6962104" y="4519610"/>
            <a:ext cx="590037" cy="590037"/>
          </a:xfrm>
          <a:custGeom>
            <a:avLst/>
            <a:gdLst/>
            <a:ahLst/>
            <a:cxnLst/>
            <a:rect r="r" b="b" t="t" l="l"/>
            <a:pathLst>
              <a:path h="590037" w="590037">
                <a:moveTo>
                  <a:pt x="0" y="0"/>
                </a:moveTo>
                <a:lnTo>
                  <a:pt x="590037" y="0"/>
                </a:lnTo>
                <a:lnTo>
                  <a:pt x="590037" y="590038"/>
                </a:lnTo>
                <a:lnTo>
                  <a:pt x="0" y="59003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0">
            <a:off x="6592735" y="2607896"/>
            <a:ext cx="10439740" cy="1341106"/>
            <a:chOff x="0" y="0"/>
            <a:chExt cx="1611061" cy="20696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611061" cy="206960"/>
            </a:xfrm>
            <a:custGeom>
              <a:avLst/>
              <a:gdLst/>
              <a:ahLst/>
              <a:cxnLst/>
              <a:rect r="r" b="b" t="t" l="l"/>
              <a:pathLst>
                <a:path h="206960" w="1611061">
                  <a:moveTo>
                    <a:pt x="0" y="0"/>
                  </a:moveTo>
                  <a:lnTo>
                    <a:pt x="1611061" y="0"/>
                  </a:lnTo>
                  <a:lnTo>
                    <a:pt x="1611061" y="206960"/>
                  </a:lnTo>
                  <a:lnTo>
                    <a:pt x="0" y="206960"/>
                  </a:lnTo>
                  <a:close/>
                </a:path>
              </a:pathLst>
            </a:custGeom>
            <a:solidFill>
              <a:srgbClr val="FFDD4B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47625"/>
              <a:ext cx="1611061" cy="25458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6962104" y="2983431"/>
            <a:ext cx="590037" cy="590037"/>
          </a:xfrm>
          <a:custGeom>
            <a:avLst/>
            <a:gdLst/>
            <a:ahLst/>
            <a:cxnLst/>
            <a:rect r="r" b="b" t="t" l="l"/>
            <a:pathLst>
              <a:path h="590037" w="590037">
                <a:moveTo>
                  <a:pt x="0" y="0"/>
                </a:moveTo>
                <a:lnTo>
                  <a:pt x="590037" y="0"/>
                </a:lnTo>
                <a:lnTo>
                  <a:pt x="590037" y="590037"/>
                </a:lnTo>
                <a:lnTo>
                  <a:pt x="0" y="59003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7" id="17"/>
          <p:cNvGrpSpPr/>
          <p:nvPr/>
        </p:nvGrpSpPr>
        <p:grpSpPr>
          <a:xfrm rot="0">
            <a:off x="1028700" y="7589996"/>
            <a:ext cx="16230600" cy="2402814"/>
            <a:chOff x="0" y="0"/>
            <a:chExt cx="2514545" cy="372259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2514545" cy="372259"/>
            </a:xfrm>
            <a:custGeom>
              <a:avLst/>
              <a:gdLst/>
              <a:ahLst/>
              <a:cxnLst/>
              <a:rect r="r" b="b" t="t" l="l"/>
              <a:pathLst>
                <a:path h="372259" w="2514545">
                  <a:moveTo>
                    <a:pt x="0" y="0"/>
                  </a:moveTo>
                  <a:lnTo>
                    <a:pt x="2514545" y="0"/>
                  </a:lnTo>
                  <a:lnTo>
                    <a:pt x="2514545" y="372259"/>
                  </a:lnTo>
                  <a:lnTo>
                    <a:pt x="0" y="372259"/>
                  </a:lnTo>
                  <a:close/>
                </a:path>
              </a:pathLst>
            </a:custGeom>
            <a:blipFill>
              <a:blip r:embed="rId4"/>
              <a:stretch>
                <a:fillRect l="0" t="-205952" r="0" b="-144932"/>
              </a:stretch>
            </a:blipFill>
          </p:spPr>
        </p:sp>
      </p:grpSp>
      <p:sp>
        <p:nvSpPr>
          <p:cNvPr name="Freeform 19" id="19"/>
          <p:cNvSpPr/>
          <p:nvPr/>
        </p:nvSpPr>
        <p:spPr>
          <a:xfrm flipH="true" flipV="true" rot="0">
            <a:off x="-28575" y="0"/>
            <a:ext cx="8192774" cy="1607832"/>
          </a:xfrm>
          <a:custGeom>
            <a:avLst/>
            <a:gdLst/>
            <a:ahLst/>
            <a:cxnLst/>
            <a:rect r="r" b="b" t="t" l="l"/>
            <a:pathLst>
              <a:path h="1607832" w="8192774">
                <a:moveTo>
                  <a:pt x="8192774" y="1607832"/>
                </a:moveTo>
                <a:lnTo>
                  <a:pt x="0" y="1607832"/>
                </a:lnTo>
                <a:lnTo>
                  <a:pt x="0" y="0"/>
                </a:lnTo>
                <a:lnTo>
                  <a:pt x="8192774" y="0"/>
                </a:lnTo>
                <a:lnTo>
                  <a:pt x="8192774" y="1607832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1028700" y="2341196"/>
            <a:ext cx="5564035" cy="3501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777"/>
              </a:lnSpc>
            </a:pPr>
            <a:r>
              <a:rPr lang="en-US" sz="6599" b="tru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Blended Finance in Education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8000319" y="5789982"/>
            <a:ext cx="7930479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122066"/>
                </a:solidFill>
                <a:latin typeface="Inter Bold"/>
                <a:ea typeface="Inter Bold"/>
                <a:cs typeface="Inter Bold"/>
                <a:sym typeface="Inter Bold"/>
              </a:rPr>
              <a:t>Benefits: </a:t>
            </a:r>
            <a:r>
              <a:rPr lang="en-US" sz="3200">
                <a:solidFill>
                  <a:srgbClr val="122066"/>
                </a:solidFill>
                <a:latin typeface="Inter"/>
                <a:ea typeface="Inter"/>
                <a:cs typeface="Inter"/>
                <a:sym typeface="Inter"/>
              </a:rPr>
              <a:t>Additionality, impact, financial returns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000319" y="4226619"/>
            <a:ext cx="9032156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122066"/>
                </a:solidFill>
                <a:latin typeface="Inter Bold"/>
                <a:ea typeface="Inter Bold"/>
                <a:cs typeface="Inter Bold"/>
                <a:sym typeface="Inter Bold"/>
              </a:rPr>
              <a:t>Key Stakeholders: </a:t>
            </a:r>
            <a:r>
              <a:rPr lang="en-US" sz="3200">
                <a:solidFill>
                  <a:srgbClr val="122066"/>
                </a:solidFill>
                <a:latin typeface="Inter"/>
                <a:ea typeface="Inter"/>
                <a:cs typeface="Inter"/>
                <a:sym typeface="Inter"/>
              </a:rPr>
              <a:t>DFIs, private investors, governments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7923616" y="2712941"/>
            <a:ext cx="7930479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200"/>
              </a:lnSpc>
            </a:pPr>
            <a:r>
              <a:rPr lang="en-US" sz="3000" b="true">
                <a:solidFill>
                  <a:srgbClr val="122066"/>
                </a:solidFill>
                <a:latin typeface="Inter Bold"/>
                <a:ea typeface="Inter Bold"/>
                <a:cs typeface="Inter Bold"/>
                <a:sym typeface="Inter Bold"/>
              </a:rPr>
              <a:t>Definition: </a:t>
            </a:r>
            <a:r>
              <a:rPr lang="en-US" sz="3000">
                <a:solidFill>
                  <a:srgbClr val="122066"/>
                </a:solidFill>
                <a:latin typeface="Inter"/>
                <a:ea typeface="Inter"/>
                <a:cs typeface="Inter"/>
                <a:sym typeface="Inter"/>
              </a:rPr>
              <a:t>Use public/development funds to de-risk and attract private investment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044600" y="4436652"/>
            <a:ext cx="10287906" cy="10287906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974CD">
                <a:alpha val="14902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7035374" y="5967316"/>
            <a:ext cx="407600" cy="407600"/>
          </a:xfrm>
          <a:custGeom>
            <a:avLst/>
            <a:gdLst/>
            <a:ahLst/>
            <a:cxnLst/>
            <a:rect r="r" b="b" t="t" l="l"/>
            <a:pathLst>
              <a:path h="407600" w="407600">
                <a:moveTo>
                  <a:pt x="0" y="0"/>
                </a:moveTo>
                <a:lnTo>
                  <a:pt x="407599" y="0"/>
                </a:lnTo>
                <a:lnTo>
                  <a:pt x="407599" y="407600"/>
                </a:lnTo>
                <a:lnTo>
                  <a:pt x="0" y="4076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035374" y="7079258"/>
            <a:ext cx="407600" cy="407600"/>
          </a:xfrm>
          <a:custGeom>
            <a:avLst/>
            <a:gdLst/>
            <a:ahLst/>
            <a:cxnLst/>
            <a:rect r="r" b="b" t="t" l="l"/>
            <a:pathLst>
              <a:path h="407600" w="407600">
                <a:moveTo>
                  <a:pt x="0" y="0"/>
                </a:moveTo>
                <a:lnTo>
                  <a:pt x="407599" y="0"/>
                </a:lnTo>
                <a:lnTo>
                  <a:pt x="407599" y="407600"/>
                </a:lnTo>
                <a:lnTo>
                  <a:pt x="0" y="4076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7035374" y="8393554"/>
            <a:ext cx="407600" cy="407600"/>
          </a:xfrm>
          <a:custGeom>
            <a:avLst/>
            <a:gdLst/>
            <a:ahLst/>
            <a:cxnLst/>
            <a:rect r="r" b="b" t="t" l="l"/>
            <a:pathLst>
              <a:path h="407600" w="407600">
                <a:moveTo>
                  <a:pt x="0" y="0"/>
                </a:moveTo>
                <a:lnTo>
                  <a:pt x="407599" y="0"/>
                </a:lnTo>
                <a:lnTo>
                  <a:pt x="407599" y="407600"/>
                </a:lnTo>
                <a:lnTo>
                  <a:pt x="0" y="4076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1028700" y="-13078"/>
            <a:ext cx="5246370" cy="9271378"/>
            <a:chOff x="0" y="0"/>
            <a:chExt cx="812800" cy="143637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1436379"/>
            </a:xfrm>
            <a:custGeom>
              <a:avLst/>
              <a:gdLst/>
              <a:ahLst/>
              <a:cxnLst/>
              <a:rect r="r" b="b" t="t" l="l"/>
              <a:pathLst>
                <a:path h="1436379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1436379"/>
                  </a:lnTo>
                  <a:lnTo>
                    <a:pt x="0" y="1436379"/>
                  </a:lnTo>
                  <a:close/>
                </a:path>
              </a:pathLst>
            </a:custGeom>
            <a:blipFill>
              <a:blip r:embed="rId4"/>
              <a:stretch>
                <a:fillRect l="-82622" t="0" r="-82622" b="0"/>
              </a:stretch>
            </a:blipFill>
          </p:spPr>
        </p:sp>
      </p:grpSp>
      <p:sp>
        <p:nvSpPr>
          <p:cNvPr name="Freeform 10" id="10"/>
          <p:cNvSpPr/>
          <p:nvPr/>
        </p:nvSpPr>
        <p:spPr>
          <a:xfrm flipH="false" flipV="false" rot="0">
            <a:off x="14851738" y="1840592"/>
            <a:ext cx="2299252" cy="945567"/>
          </a:xfrm>
          <a:custGeom>
            <a:avLst/>
            <a:gdLst/>
            <a:ahLst/>
            <a:cxnLst/>
            <a:rect r="r" b="b" t="t" l="l"/>
            <a:pathLst>
              <a:path h="945567" w="2299252">
                <a:moveTo>
                  <a:pt x="0" y="0"/>
                </a:moveTo>
                <a:lnTo>
                  <a:pt x="2299252" y="0"/>
                </a:lnTo>
                <a:lnTo>
                  <a:pt x="2299252" y="945568"/>
                </a:lnTo>
                <a:lnTo>
                  <a:pt x="0" y="94556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true" flipV="false" rot="0">
            <a:off x="6275070" y="1083471"/>
            <a:ext cx="7315200" cy="512064"/>
          </a:xfrm>
          <a:custGeom>
            <a:avLst/>
            <a:gdLst/>
            <a:ahLst/>
            <a:cxnLst/>
            <a:rect r="r" b="b" t="t" l="l"/>
            <a:pathLst>
              <a:path h="512064" w="7315200">
                <a:moveTo>
                  <a:pt x="7315200" y="0"/>
                </a:moveTo>
                <a:lnTo>
                  <a:pt x="0" y="0"/>
                </a:lnTo>
                <a:lnTo>
                  <a:pt x="0" y="512064"/>
                </a:lnTo>
                <a:lnTo>
                  <a:pt x="7315200" y="512064"/>
                </a:lnTo>
                <a:lnTo>
                  <a:pt x="731520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8133932" y="3110010"/>
            <a:ext cx="9125368" cy="23865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 marL="0" indent="0" lvl="0">
              <a:lnSpc>
                <a:spcPts val="8777"/>
              </a:lnSpc>
              <a:spcBef>
                <a:spcPct val="0"/>
              </a:spcBef>
            </a:pPr>
            <a:r>
              <a:rPr lang="en-US" b="true" sz="6599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G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r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owth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 of 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Ble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n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d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e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d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 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F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ina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nc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7697459" y="5838058"/>
            <a:ext cx="8016623" cy="5899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 b="true">
                <a:solidFill>
                  <a:srgbClr val="363336"/>
                </a:solidFill>
                <a:latin typeface="Inter Bold"/>
                <a:ea typeface="Inter Bold"/>
                <a:cs typeface="Inter Bold"/>
                <a:sym typeface="Inter Bold"/>
              </a:rPr>
              <a:t>Reached nearly $200 billion by 2023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7713457" y="7003058"/>
            <a:ext cx="9545843" cy="5899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 b="true">
                <a:solidFill>
                  <a:srgbClr val="363336"/>
                </a:solidFill>
                <a:latin typeface="Inter Bold"/>
                <a:ea typeface="Inter Bold"/>
                <a:cs typeface="Inter Bold"/>
                <a:sym typeface="Inter Bold"/>
              </a:rPr>
              <a:t>1,000+ projects globally (from 300 in 2014)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697459" y="8168059"/>
            <a:ext cx="9017058" cy="1189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 b="true">
                <a:solidFill>
                  <a:srgbClr val="363336"/>
                </a:solidFill>
                <a:latin typeface="Inter Bold"/>
                <a:ea typeface="Inter Bold"/>
                <a:cs typeface="Inter Bold"/>
                <a:sym typeface="Inter Bold"/>
              </a:rPr>
              <a:t>Primarily used in energy &amp; finance, but scalable to education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829078" y="4187386"/>
            <a:ext cx="9318432" cy="9318432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974CD">
                <a:alpha val="14902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028700" y="4389975"/>
            <a:ext cx="637491" cy="637491"/>
          </a:xfrm>
          <a:custGeom>
            <a:avLst/>
            <a:gdLst/>
            <a:ahLst/>
            <a:cxnLst/>
            <a:rect r="r" b="b" t="t" l="l"/>
            <a:pathLst>
              <a:path h="637491" w="637491">
                <a:moveTo>
                  <a:pt x="0" y="0"/>
                </a:moveTo>
                <a:lnTo>
                  <a:pt x="637491" y="0"/>
                </a:lnTo>
                <a:lnTo>
                  <a:pt x="637491" y="637492"/>
                </a:lnTo>
                <a:lnTo>
                  <a:pt x="0" y="6374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2980393" y="0"/>
            <a:ext cx="5307607" cy="10287000"/>
            <a:chOff x="0" y="0"/>
            <a:chExt cx="822287" cy="159372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22287" cy="1593725"/>
            </a:xfrm>
            <a:custGeom>
              <a:avLst/>
              <a:gdLst/>
              <a:ahLst/>
              <a:cxnLst/>
              <a:rect r="r" b="b" t="t" l="l"/>
              <a:pathLst>
                <a:path h="1593725" w="822287">
                  <a:moveTo>
                    <a:pt x="0" y="0"/>
                  </a:moveTo>
                  <a:lnTo>
                    <a:pt x="822287" y="0"/>
                  </a:lnTo>
                  <a:lnTo>
                    <a:pt x="822287" y="1593725"/>
                  </a:lnTo>
                  <a:lnTo>
                    <a:pt x="0" y="1593725"/>
                  </a:lnTo>
                  <a:close/>
                </a:path>
              </a:pathLst>
            </a:custGeom>
            <a:blipFill>
              <a:blip r:embed="rId4"/>
              <a:stretch>
                <a:fillRect l="-95180" t="0" r="-95180" b="0"/>
              </a:stretch>
            </a:blipFill>
          </p:spPr>
        </p:sp>
      </p:grpSp>
      <p:sp>
        <p:nvSpPr>
          <p:cNvPr name="Freeform 8" id="8"/>
          <p:cNvSpPr/>
          <p:nvPr/>
        </p:nvSpPr>
        <p:spPr>
          <a:xfrm flipH="true" flipV="false" rot="0">
            <a:off x="6838900" y="0"/>
            <a:ext cx="6141493" cy="4114800"/>
          </a:xfrm>
          <a:custGeom>
            <a:avLst/>
            <a:gdLst/>
            <a:ahLst/>
            <a:cxnLst/>
            <a:rect r="r" b="b" t="t" l="l"/>
            <a:pathLst>
              <a:path h="4114800" w="6141493">
                <a:moveTo>
                  <a:pt x="6141493" y="0"/>
                </a:moveTo>
                <a:lnTo>
                  <a:pt x="0" y="0"/>
                </a:lnTo>
                <a:lnTo>
                  <a:pt x="0" y="4114800"/>
                </a:lnTo>
                <a:lnTo>
                  <a:pt x="6141493" y="4114800"/>
                </a:lnTo>
                <a:lnTo>
                  <a:pt x="6141493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28700" y="6082212"/>
            <a:ext cx="637491" cy="637491"/>
          </a:xfrm>
          <a:custGeom>
            <a:avLst/>
            <a:gdLst/>
            <a:ahLst/>
            <a:cxnLst/>
            <a:rect r="r" b="b" t="t" l="l"/>
            <a:pathLst>
              <a:path h="637491" w="637491">
                <a:moveTo>
                  <a:pt x="0" y="0"/>
                </a:moveTo>
                <a:lnTo>
                  <a:pt x="637491" y="0"/>
                </a:lnTo>
                <a:lnTo>
                  <a:pt x="637491" y="637491"/>
                </a:lnTo>
                <a:lnTo>
                  <a:pt x="0" y="6374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028700" y="7774449"/>
            <a:ext cx="637491" cy="637491"/>
          </a:xfrm>
          <a:custGeom>
            <a:avLst/>
            <a:gdLst/>
            <a:ahLst/>
            <a:cxnLst/>
            <a:rect r="r" b="b" t="t" l="l"/>
            <a:pathLst>
              <a:path h="637491" w="637491">
                <a:moveTo>
                  <a:pt x="0" y="0"/>
                </a:moveTo>
                <a:lnTo>
                  <a:pt x="637491" y="0"/>
                </a:lnTo>
                <a:lnTo>
                  <a:pt x="637491" y="637491"/>
                </a:lnTo>
                <a:lnTo>
                  <a:pt x="0" y="6374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028700" y="2114265"/>
            <a:ext cx="7941862" cy="12721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777"/>
              </a:lnSpc>
              <a:spcBef>
                <a:spcPct val="0"/>
              </a:spcBef>
            </a:pPr>
            <a:r>
              <a:rPr lang="en-US" b="true" sz="6599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Key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 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T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a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k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e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awa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y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055496" y="5803423"/>
            <a:ext cx="7501959" cy="12801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039"/>
              </a:lnSpc>
              <a:spcBef>
                <a:spcPct val="0"/>
              </a:spcBef>
            </a:pP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Stra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t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eg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ic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 pa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r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tn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e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rship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s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 ar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e e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ssent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al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2055496" y="4111186"/>
            <a:ext cx="7501959" cy="12801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039"/>
              </a:lnSpc>
              <a:spcBef>
                <a:spcPct val="0"/>
              </a:spcBef>
            </a:pPr>
            <a:r>
              <a:rPr lang="en-US" b="true" sz="3599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N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g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e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ria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 must 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adopt di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ver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sifi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e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d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 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an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d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 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nnov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at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iv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e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 fundi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n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g m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o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de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ls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055496" y="7495659"/>
            <a:ext cx="8330674" cy="12801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039"/>
              </a:lnSpc>
              <a:spcBef>
                <a:spcPct val="0"/>
              </a:spcBef>
            </a:pP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F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na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nc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ial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 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s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usta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n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ability 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d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epends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 on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 p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r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oac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t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iv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e 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pl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an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ning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 and e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x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ec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u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t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o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n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648520" y="5823718"/>
            <a:ext cx="11035658" cy="20922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169"/>
              </a:lnSpc>
            </a:pPr>
            <a:r>
              <a:rPr lang="en-US" sz="14309" b="true">
                <a:solidFill>
                  <a:srgbClr val="122066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THANK YOU!</a:t>
            </a:r>
          </a:p>
        </p:txBody>
      </p:sp>
      <p:sp>
        <p:nvSpPr>
          <p:cNvPr name="Freeform 3" id="3"/>
          <p:cNvSpPr/>
          <p:nvPr/>
        </p:nvSpPr>
        <p:spPr>
          <a:xfrm flipH="true" flipV="false" rot="0">
            <a:off x="0" y="7915995"/>
            <a:ext cx="12081552" cy="2371005"/>
          </a:xfrm>
          <a:custGeom>
            <a:avLst/>
            <a:gdLst/>
            <a:ahLst/>
            <a:cxnLst/>
            <a:rect r="r" b="b" t="t" l="l"/>
            <a:pathLst>
              <a:path h="2371005" w="12081552">
                <a:moveTo>
                  <a:pt x="12081552" y="0"/>
                </a:moveTo>
                <a:lnTo>
                  <a:pt x="0" y="0"/>
                </a:lnTo>
                <a:lnTo>
                  <a:pt x="0" y="2371005"/>
                </a:lnTo>
                <a:lnTo>
                  <a:pt x="12081552" y="2371005"/>
                </a:lnTo>
                <a:lnTo>
                  <a:pt x="12081552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1602151" y="7356664"/>
            <a:ext cx="8125452" cy="8125452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974CD">
                <a:alpha val="14902"/>
              </a:srgbClr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-5400000">
            <a:off x="527464" y="897408"/>
            <a:ext cx="3808259" cy="1566147"/>
          </a:xfrm>
          <a:custGeom>
            <a:avLst/>
            <a:gdLst/>
            <a:ahLst/>
            <a:cxnLst/>
            <a:rect r="r" b="b" t="t" l="l"/>
            <a:pathLst>
              <a:path h="1566147" w="3808259">
                <a:moveTo>
                  <a:pt x="0" y="0"/>
                </a:moveTo>
                <a:lnTo>
                  <a:pt x="3808259" y="0"/>
                </a:lnTo>
                <a:lnTo>
                  <a:pt x="3808259" y="1566147"/>
                </a:lnTo>
                <a:lnTo>
                  <a:pt x="0" y="15661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972800" y="4435519"/>
            <a:ext cx="7315200" cy="512064"/>
          </a:xfrm>
          <a:custGeom>
            <a:avLst/>
            <a:gdLst/>
            <a:ahLst/>
            <a:cxnLst/>
            <a:rect r="r" b="b" t="t" l="l"/>
            <a:pathLst>
              <a:path h="512064" w="7315200">
                <a:moveTo>
                  <a:pt x="0" y="0"/>
                </a:moveTo>
                <a:lnTo>
                  <a:pt x="7315200" y="0"/>
                </a:lnTo>
                <a:lnTo>
                  <a:pt x="7315200" y="512064"/>
                </a:lnTo>
                <a:lnTo>
                  <a:pt x="0" y="51206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829078" y="4187386"/>
            <a:ext cx="9318432" cy="9318432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974CD">
                <a:alpha val="14902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1865109" y="1028700"/>
            <a:ext cx="5246370" cy="7556904"/>
            <a:chOff x="0" y="0"/>
            <a:chExt cx="812800" cy="117076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1170762"/>
            </a:xfrm>
            <a:custGeom>
              <a:avLst/>
              <a:gdLst/>
              <a:ahLst/>
              <a:cxnLst/>
              <a:rect r="r" b="b" t="t" l="l"/>
              <a:pathLst>
                <a:path h="1170762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1170762"/>
                  </a:lnTo>
                  <a:lnTo>
                    <a:pt x="0" y="1170762"/>
                  </a:lnTo>
                  <a:close/>
                </a:path>
              </a:pathLst>
            </a:custGeom>
            <a:blipFill>
              <a:blip r:embed="rId2"/>
              <a:stretch>
                <a:fillRect l="-20315" t="0" r="-74993" b="0"/>
              </a:stretch>
            </a:blipFill>
          </p:spPr>
        </p:sp>
      </p:grpSp>
      <p:sp>
        <p:nvSpPr>
          <p:cNvPr name="Freeform 7" id="7"/>
          <p:cNvSpPr/>
          <p:nvPr/>
        </p:nvSpPr>
        <p:spPr>
          <a:xfrm flipH="false" flipV="false" rot="0">
            <a:off x="1028700" y="7546450"/>
            <a:ext cx="17259300" cy="2078307"/>
          </a:xfrm>
          <a:custGeom>
            <a:avLst/>
            <a:gdLst/>
            <a:ahLst/>
            <a:cxnLst/>
            <a:rect r="r" b="b" t="t" l="l"/>
            <a:pathLst>
              <a:path h="2078307" w="17259300">
                <a:moveTo>
                  <a:pt x="0" y="0"/>
                </a:moveTo>
                <a:lnTo>
                  <a:pt x="17259300" y="0"/>
                </a:lnTo>
                <a:lnTo>
                  <a:pt x="17259300" y="2078308"/>
                </a:lnTo>
                <a:lnTo>
                  <a:pt x="0" y="207830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5400000">
            <a:off x="3175503" y="6941464"/>
            <a:ext cx="743171" cy="3560101"/>
          </a:xfrm>
          <a:custGeom>
            <a:avLst/>
            <a:gdLst/>
            <a:ahLst/>
            <a:cxnLst/>
            <a:rect r="r" b="b" t="t" l="l"/>
            <a:pathLst>
              <a:path h="3560101" w="743171">
                <a:moveTo>
                  <a:pt x="0" y="0"/>
                </a:moveTo>
                <a:lnTo>
                  <a:pt x="743172" y="0"/>
                </a:lnTo>
                <a:lnTo>
                  <a:pt x="743172" y="3560101"/>
                </a:lnTo>
                <a:lnTo>
                  <a:pt x="0" y="356010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899372" y="3501025"/>
            <a:ext cx="534291" cy="534291"/>
          </a:xfrm>
          <a:custGeom>
            <a:avLst/>
            <a:gdLst/>
            <a:ahLst/>
            <a:cxnLst/>
            <a:rect r="r" b="b" t="t" l="l"/>
            <a:pathLst>
              <a:path h="534291" w="534291">
                <a:moveTo>
                  <a:pt x="0" y="0"/>
                </a:moveTo>
                <a:lnTo>
                  <a:pt x="534291" y="0"/>
                </a:lnTo>
                <a:lnTo>
                  <a:pt x="534291" y="534291"/>
                </a:lnTo>
                <a:lnTo>
                  <a:pt x="0" y="53429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899372" y="4978291"/>
            <a:ext cx="534291" cy="534291"/>
          </a:xfrm>
          <a:custGeom>
            <a:avLst/>
            <a:gdLst/>
            <a:ahLst/>
            <a:cxnLst/>
            <a:rect r="r" b="b" t="t" l="l"/>
            <a:pathLst>
              <a:path h="534291" w="534291">
                <a:moveTo>
                  <a:pt x="0" y="0"/>
                </a:moveTo>
                <a:lnTo>
                  <a:pt x="534291" y="0"/>
                </a:lnTo>
                <a:lnTo>
                  <a:pt x="534291" y="534291"/>
                </a:lnTo>
                <a:lnTo>
                  <a:pt x="0" y="53429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899372" y="6457789"/>
            <a:ext cx="534291" cy="534291"/>
          </a:xfrm>
          <a:custGeom>
            <a:avLst/>
            <a:gdLst/>
            <a:ahLst/>
            <a:cxnLst/>
            <a:rect r="r" b="b" t="t" l="l"/>
            <a:pathLst>
              <a:path h="534291" w="534291">
                <a:moveTo>
                  <a:pt x="0" y="0"/>
                </a:moveTo>
                <a:lnTo>
                  <a:pt x="534291" y="0"/>
                </a:lnTo>
                <a:lnTo>
                  <a:pt x="534291" y="534290"/>
                </a:lnTo>
                <a:lnTo>
                  <a:pt x="0" y="53429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899372" y="762000"/>
            <a:ext cx="7450789" cy="23865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777"/>
              </a:lnSpc>
            </a:pPr>
            <a:r>
              <a:rPr lang="en-US" sz="6599" b="tru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Conference Objective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767038" y="3381712"/>
            <a:ext cx="9764002" cy="11093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363336"/>
                </a:solidFill>
                <a:latin typeface="Inter Bold"/>
                <a:ea typeface="Inter Bold"/>
                <a:cs typeface="Inter Bold"/>
                <a:sym typeface="Inter Bold"/>
              </a:rPr>
              <a:t>Convene scholars, librarians, policymakers, and industry experts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767038" y="4911616"/>
            <a:ext cx="9764002" cy="11093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363336"/>
                </a:solidFill>
                <a:latin typeface="Inter Bold"/>
                <a:ea typeface="Inter Bold"/>
                <a:cs typeface="Inter Bold"/>
                <a:sym typeface="Inter Bold"/>
              </a:rPr>
              <a:t>Discuss and share knowledge on alternative university funding in Nigeria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767038" y="6391114"/>
            <a:ext cx="9764002" cy="5473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363336"/>
                </a:solidFill>
                <a:latin typeface="Inter Bold"/>
                <a:ea typeface="Inter Bold"/>
                <a:cs typeface="Inter Bold"/>
                <a:sym typeface="Inter Bold"/>
              </a:rPr>
              <a:t>Draw lessons from international best practices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4116437"/>
            <a:ext cx="8115300" cy="1398680"/>
            <a:chOff x="0" y="0"/>
            <a:chExt cx="1383020" cy="23836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83020" cy="238365"/>
            </a:xfrm>
            <a:custGeom>
              <a:avLst/>
              <a:gdLst/>
              <a:ahLst/>
              <a:cxnLst/>
              <a:rect r="r" b="b" t="t" l="l"/>
              <a:pathLst>
                <a:path h="238365" w="1383020">
                  <a:moveTo>
                    <a:pt x="0" y="0"/>
                  </a:moveTo>
                  <a:lnTo>
                    <a:pt x="1383020" y="0"/>
                  </a:lnTo>
                  <a:lnTo>
                    <a:pt x="1383020" y="238365"/>
                  </a:lnTo>
                  <a:lnTo>
                    <a:pt x="0" y="238365"/>
                  </a:lnTo>
                  <a:close/>
                </a:path>
              </a:pathLst>
            </a:custGeom>
            <a:solidFill>
              <a:srgbClr val="2974C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1383020" cy="2859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363171" y="4548631"/>
            <a:ext cx="534291" cy="534291"/>
          </a:xfrm>
          <a:custGeom>
            <a:avLst/>
            <a:gdLst/>
            <a:ahLst/>
            <a:cxnLst/>
            <a:rect r="r" b="b" t="t" l="l"/>
            <a:pathLst>
              <a:path h="534291" w="534291">
                <a:moveTo>
                  <a:pt x="0" y="0"/>
                </a:moveTo>
                <a:lnTo>
                  <a:pt x="534291" y="0"/>
                </a:lnTo>
                <a:lnTo>
                  <a:pt x="534291" y="534291"/>
                </a:lnTo>
                <a:lnTo>
                  <a:pt x="0" y="5342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028700" y="651148"/>
            <a:ext cx="16658240" cy="2760439"/>
            <a:chOff x="0" y="0"/>
            <a:chExt cx="3048372" cy="505146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048371" cy="505146"/>
            </a:xfrm>
            <a:custGeom>
              <a:avLst/>
              <a:gdLst/>
              <a:ahLst/>
              <a:cxnLst/>
              <a:rect r="r" b="b" t="t" l="l"/>
              <a:pathLst>
                <a:path h="505146" w="3048371">
                  <a:moveTo>
                    <a:pt x="0" y="0"/>
                  </a:moveTo>
                  <a:lnTo>
                    <a:pt x="3048371" y="0"/>
                  </a:lnTo>
                  <a:lnTo>
                    <a:pt x="3048371" y="505146"/>
                  </a:lnTo>
                  <a:lnTo>
                    <a:pt x="0" y="505146"/>
                  </a:lnTo>
                  <a:close/>
                </a:path>
              </a:pathLst>
            </a:custGeom>
            <a:blipFill>
              <a:blip r:embed="rId4"/>
              <a:stretch>
                <a:fillRect l="0" t="-136395" r="0" b="-166416"/>
              </a:stretch>
            </a:blip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11850904" y="3022136"/>
            <a:ext cx="2299252" cy="945567"/>
          </a:xfrm>
          <a:custGeom>
            <a:avLst/>
            <a:gdLst/>
            <a:ahLst/>
            <a:cxnLst/>
            <a:rect r="r" b="b" t="t" l="l"/>
            <a:pathLst>
              <a:path h="945567" w="2299252">
                <a:moveTo>
                  <a:pt x="0" y="0"/>
                </a:moveTo>
                <a:lnTo>
                  <a:pt x="2299252" y="0"/>
                </a:lnTo>
                <a:lnTo>
                  <a:pt x="2299252" y="945567"/>
                </a:lnTo>
                <a:lnTo>
                  <a:pt x="0" y="94556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true" flipV="false" rot="0">
            <a:off x="12146507" y="-204247"/>
            <a:ext cx="6141493" cy="4114800"/>
          </a:xfrm>
          <a:custGeom>
            <a:avLst/>
            <a:gdLst/>
            <a:ahLst/>
            <a:cxnLst/>
            <a:rect r="r" b="b" t="t" l="l"/>
            <a:pathLst>
              <a:path h="4114800" w="6141493">
                <a:moveTo>
                  <a:pt x="6141493" y="0"/>
                </a:moveTo>
                <a:lnTo>
                  <a:pt x="0" y="0"/>
                </a:lnTo>
                <a:lnTo>
                  <a:pt x="0" y="4114800"/>
                </a:lnTo>
                <a:lnTo>
                  <a:pt x="6141493" y="4114800"/>
                </a:lnTo>
                <a:lnTo>
                  <a:pt x="6141493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1028700" y="5900529"/>
            <a:ext cx="10091466" cy="1398680"/>
            <a:chOff x="0" y="0"/>
            <a:chExt cx="1719801" cy="23836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719801" cy="238365"/>
            </a:xfrm>
            <a:custGeom>
              <a:avLst/>
              <a:gdLst/>
              <a:ahLst/>
              <a:cxnLst/>
              <a:rect r="r" b="b" t="t" l="l"/>
              <a:pathLst>
                <a:path h="238365" w="1719801">
                  <a:moveTo>
                    <a:pt x="0" y="0"/>
                  </a:moveTo>
                  <a:lnTo>
                    <a:pt x="1719801" y="0"/>
                  </a:lnTo>
                  <a:lnTo>
                    <a:pt x="1719801" y="238365"/>
                  </a:lnTo>
                  <a:lnTo>
                    <a:pt x="0" y="238365"/>
                  </a:lnTo>
                  <a:close/>
                </a:path>
              </a:pathLst>
            </a:custGeom>
            <a:solidFill>
              <a:srgbClr val="2974CD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47625"/>
              <a:ext cx="1719801" cy="2859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1363171" y="6332723"/>
            <a:ext cx="534291" cy="534291"/>
          </a:xfrm>
          <a:custGeom>
            <a:avLst/>
            <a:gdLst/>
            <a:ahLst/>
            <a:cxnLst/>
            <a:rect r="r" b="b" t="t" l="l"/>
            <a:pathLst>
              <a:path h="534291" w="534291">
                <a:moveTo>
                  <a:pt x="0" y="0"/>
                </a:moveTo>
                <a:lnTo>
                  <a:pt x="534291" y="0"/>
                </a:lnTo>
                <a:lnTo>
                  <a:pt x="534291" y="534291"/>
                </a:lnTo>
                <a:lnTo>
                  <a:pt x="0" y="5342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1028700" y="7680209"/>
            <a:ext cx="12450115" cy="1398680"/>
            <a:chOff x="0" y="0"/>
            <a:chExt cx="2121765" cy="23836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121765" cy="238365"/>
            </a:xfrm>
            <a:custGeom>
              <a:avLst/>
              <a:gdLst/>
              <a:ahLst/>
              <a:cxnLst/>
              <a:rect r="r" b="b" t="t" l="l"/>
              <a:pathLst>
                <a:path h="238365" w="2121765">
                  <a:moveTo>
                    <a:pt x="0" y="0"/>
                  </a:moveTo>
                  <a:lnTo>
                    <a:pt x="2121765" y="0"/>
                  </a:lnTo>
                  <a:lnTo>
                    <a:pt x="2121765" y="238365"/>
                  </a:lnTo>
                  <a:lnTo>
                    <a:pt x="0" y="238365"/>
                  </a:lnTo>
                  <a:close/>
                </a:path>
              </a:pathLst>
            </a:custGeom>
            <a:solidFill>
              <a:srgbClr val="2974CD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47625"/>
              <a:ext cx="2121765" cy="2859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17" id="17"/>
          <p:cNvSpPr/>
          <p:nvPr/>
        </p:nvSpPr>
        <p:spPr>
          <a:xfrm flipH="false" flipV="false" rot="0">
            <a:off x="1363171" y="8112403"/>
            <a:ext cx="534291" cy="534291"/>
          </a:xfrm>
          <a:custGeom>
            <a:avLst/>
            <a:gdLst/>
            <a:ahLst/>
            <a:cxnLst/>
            <a:rect r="r" b="b" t="t" l="l"/>
            <a:pathLst>
              <a:path h="534291" w="534291">
                <a:moveTo>
                  <a:pt x="0" y="0"/>
                </a:moveTo>
                <a:lnTo>
                  <a:pt x="534291" y="0"/>
                </a:lnTo>
                <a:lnTo>
                  <a:pt x="534291" y="534291"/>
                </a:lnTo>
                <a:lnTo>
                  <a:pt x="0" y="5342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8813765" y="3923519"/>
            <a:ext cx="8373531" cy="12721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8777"/>
              </a:lnSpc>
            </a:pPr>
            <a:r>
              <a:rPr lang="en-US" sz="6599" b="tru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Introduction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2226063" y="4175809"/>
            <a:ext cx="6314332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Inadequate, inefficient, and </a:t>
            </a:r>
          </a:p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inequitable education financing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2226063" y="6042990"/>
            <a:ext cx="13753023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"Innovative finance" offers new/additional </a:t>
            </a:r>
          </a:p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funds &amp; efficient spending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2226063" y="7791538"/>
            <a:ext cx="9920444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Example: Blended finance – using public funds to </a:t>
            </a:r>
          </a:p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attract private capital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815959" y="-1159356"/>
            <a:ext cx="9318432" cy="9318432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974CD">
                <a:alpha val="14902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2208852" y="596110"/>
            <a:ext cx="4731711" cy="8457485"/>
            <a:chOff x="0" y="0"/>
            <a:chExt cx="733066" cy="13102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733066" cy="1310286"/>
            </a:xfrm>
            <a:custGeom>
              <a:avLst/>
              <a:gdLst/>
              <a:ahLst/>
              <a:cxnLst/>
              <a:rect r="r" b="b" t="t" l="l"/>
              <a:pathLst>
                <a:path h="1310286" w="733066">
                  <a:moveTo>
                    <a:pt x="0" y="0"/>
                  </a:moveTo>
                  <a:lnTo>
                    <a:pt x="733066" y="0"/>
                  </a:lnTo>
                  <a:lnTo>
                    <a:pt x="733066" y="1310286"/>
                  </a:lnTo>
                  <a:lnTo>
                    <a:pt x="0" y="1310286"/>
                  </a:lnTo>
                  <a:close/>
                </a:path>
              </a:pathLst>
            </a:custGeom>
            <a:blipFill>
              <a:blip r:embed="rId2"/>
              <a:stretch>
                <a:fillRect l="-107629" t="-3014" r="-73977" b="-1953"/>
              </a:stretch>
            </a:blipFill>
          </p:spPr>
        </p:sp>
      </p:grpSp>
      <p:sp>
        <p:nvSpPr>
          <p:cNvPr name="Freeform 7" id="7"/>
          <p:cNvSpPr/>
          <p:nvPr/>
        </p:nvSpPr>
        <p:spPr>
          <a:xfrm flipH="true" flipV="true" rot="0">
            <a:off x="-28575" y="0"/>
            <a:ext cx="8192774" cy="1607832"/>
          </a:xfrm>
          <a:custGeom>
            <a:avLst/>
            <a:gdLst/>
            <a:ahLst/>
            <a:cxnLst/>
            <a:rect r="r" b="b" t="t" l="l"/>
            <a:pathLst>
              <a:path h="1607832" w="8192774">
                <a:moveTo>
                  <a:pt x="8192774" y="1607832"/>
                </a:moveTo>
                <a:lnTo>
                  <a:pt x="0" y="1607832"/>
                </a:lnTo>
                <a:lnTo>
                  <a:pt x="0" y="0"/>
                </a:lnTo>
                <a:lnTo>
                  <a:pt x="8192774" y="0"/>
                </a:lnTo>
                <a:lnTo>
                  <a:pt x="8192774" y="1607832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28700" y="4970294"/>
            <a:ext cx="534291" cy="534291"/>
          </a:xfrm>
          <a:custGeom>
            <a:avLst/>
            <a:gdLst/>
            <a:ahLst/>
            <a:cxnLst/>
            <a:rect r="r" b="b" t="t" l="l"/>
            <a:pathLst>
              <a:path h="534291" w="534291">
                <a:moveTo>
                  <a:pt x="0" y="0"/>
                </a:moveTo>
                <a:lnTo>
                  <a:pt x="534291" y="0"/>
                </a:lnTo>
                <a:lnTo>
                  <a:pt x="534291" y="534291"/>
                </a:lnTo>
                <a:lnTo>
                  <a:pt x="0" y="5342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28700" y="6592212"/>
            <a:ext cx="534291" cy="534291"/>
          </a:xfrm>
          <a:custGeom>
            <a:avLst/>
            <a:gdLst/>
            <a:ahLst/>
            <a:cxnLst/>
            <a:rect r="r" b="b" t="t" l="l"/>
            <a:pathLst>
              <a:path h="534291" w="534291">
                <a:moveTo>
                  <a:pt x="0" y="0"/>
                </a:moveTo>
                <a:lnTo>
                  <a:pt x="534291" y="0"/>
                </a:lnTo>
                <a:lnTo>
                  <a:pt x="534291" y="534291"/>
                </a:lnTo>
                <a:lnTo>
                  <a:pt x="0" y="5342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028700" y="8202674"/>
            <a:ext cx="534291" cy="534291"/>
          </a:xfrm>
          <a:custGeom>
            <a:avLst/>
            <a:gdLst/>
            <a:ahLst/>
            <a:cxnLst/>
            <a:rect r="r" b="b" t="t" l="l"/>
            <a:pathLst>
              <a:path h="534291" w="534291">
                <a:moveTo>
                  <a:pt x="0" y="0"/>
                </a:moveTo>
                <a:lnTo>
                  <a:pt x="534291" y="0"/>
                </a:lnTo>
                <a:lnTo>
                  <a:pt x="534291" y="534291"/>
                </a:lnTo>
                <a:lnTo>
                  <a:pt x="0" y="5342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028700" y="3435671"/>
            <a:ext cx="5564035" cy="12721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777"/>
              </a:lnSpc>
            </a:pPr>
            <a:r>
              <a:rPr lang="en-US" sz="6599" b="tru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Preamble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058387" y="4930417"/>
            <a:ext cx="10458573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Education as a public good needs a multisectoral commitment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2058387" y="6538493"/>
            <a:ext cx="9502363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Universities must understand funding dynamics &amp; align with donor/funder priorities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058387" y="8148955"/>
            <a:ext cx="10809183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Quality education directly contributes to poverty reduction and growth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88336" y="5324303"/>
            <a:ext cx="10287906" cy="10287906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974CD">
                <a:alpha val="14902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-13078"/>
            <a:ext cx="5246370" cy="9271378"/>
            <a:chOff x="0" y="0"/>
            <a:chExt cx="812800" cy="143637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1436379"/>
            </a:xfrm>
            <a:custGeom>
              <a:avLst/>
              <a:gdLst/>
              <a:ahLst/>
              <a:cxnLst/>
              <a:rect r="r" b="b" t="t" l="l"/>
              <a:pathLst>
                <a:path h="1436379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1436379"/>
                  </a:lnTo>
                  <a:lnTo>
                    <a:pt x="0" y="1436379"/>
                  </a:lnTo>
                  <a:close/>
                </a:path>
              </a:pathLst>
            </a:custGeom>
            <a:blipFill>
              <a:blip r:embed="rId2"/>
              <a:stretch>
                <a:fillRect l="-50982" t="0" r="-50982" b="0"/>
              </a:stretch>
            </a:blipFill>
          </p:spPr>
        </p:sp>
      </p:grpSp>
      <p:sp>
        <p:nvSpPr>
          <p:cNvPr name="Freeform 7" id="7"/>
          <p:cNvSpPr/>
          <p:nvPr/>
        </p:nvSpPr>
        <p:spPr>
          <a:xfrm flipH="false" flipV="false" rot="0">
            <a:off x="14851738" y="1840592"/>
            <a:ext cx="2299252" cy="945567"/>
          </a:xfrm>
          <a:custGeom>
            <a:avLst/>
            <a:gdLst/>
            <a:ahLst/>
            <a:cxnLst/>
            <a:rect r="r" b="b" t="t" l="l"/>
            <a:pathLst>
              <a:path h="945567" w="2299252">
                <a:moveTo>
                  <a:pt x="0" y="0"/>
                </a:moveTo>
                <a:lnTo>
                  <a:pt x="2299252" y="0"/>
                </a:lnTo>
                <a:lnTo>
                  <a:pt x="2299252" y="945568"/>
                </a:lnTo>
                <a:lnTo>
                  <a:pt x="0" y="94556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true" flipV="false" rot="0">
            <a:off x="6275070" y="1083471"/>
            <a:ext cx="7315200" cy="512064"/>
          </a:xfrm>
          <a:custGeom>
            <a:avLst/>
            <a:gdLst/>
            <a:ahLst/>
            <a:cxnLst/>
            <a:rect r="r" b="b" t="t" l="l"/>
            <a:pathLst>
              <a:path h="512064" w="7315200">
                <a:moveTo>
                  <a:pt x="7315200" y="0"/>
                </a:moveTo>
                <a:lnTo>
                  <a:pt x="0" y="0"/>
                </a:lnTo>
                <a:lnTo>
                  <a:pt x="0" y="512064"/>
                </a:lnTo>
                <a:lnTo>
                  <a:pt x="7315200" y="512064"/>
                </a:lnTo>
                <a:lnTo>
                  <a:pt x="731520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6726832" y="6087144"/>
            <a:ext cx="4862475" cy="1339785"/>
            <a:chOff x="0" y="0"/>
            <a:chExt cx="1280652" cy="352865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280652" cy="352865"/>
            </a:xfrm>
            <a:custGeom>
              <a:avLst/>
              <a:gdLst/>
              <a:ahLst/>
              <a:cxnLst/>
              <a:rect r="r" b="b" t="t" l="l"/>
              <a:pathLst>
                <a:path h="352865" w="1280652">
                  <a:moveTo>
                    <a:pt x="0" y="0"/>
                  </a:moveTo>
                  <a:lnTo>
                    <a:pt x="1280652" y="0"/>
                  </a:lnTo>
                  <a:lnTo>
                    <a:pt x="1280652" y="352865"/>
                  </a:lnTo>
                  <a:lnTo>
                    <a:pt x="0" y="352865"/>
                  </a:lnTo>
                  <a:close/>
                </a:path>
              </a:pathLst>
            </a:custGeom>
            <a:solidFill>
              <a:srgbClr val="FFDD4B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47625"/>
              <a:ext cx="1280652" cy="4004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7095658" y="6584175"/>
            <a:ext cx="345723" cy="345723"/>
          </a:xfrm>
          <a:custGeom>
            <a:avLst/>
            <a:gdLst/>
            <a:ahLst/>
            <a:cxnLst/>
            <a:rect r="r" b="b" t="t" l="l"/>
            <a:pathLst>
              <a:path h="345723" w="345723">
                <a:moveTo>
                  <a:pt x="0" y="0"/>
                </a:moveTo>
                <a:lnTo>
                  <a:pt x="345723" y="0"/>
                </a:lnTo>
                <a:lnTo>
                  <a:pt x="345723" y="345723"/>
                </a:lnTo>
                <a:lnTo>
                  <a:pt x="0" y="34572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0">
            <a:off x="6726832" y="7598379"/>
            <a:ext cx="10854642" cy="1339785"/>
            <a:chOff x="0" y="0"/>
            <a:chExt cx="2858836" cy="352865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2858836" cy="352865"/>
            </a:xfrm>
            <a:custGeom>
              <a:avLst/>
              <a:gdLst/>
              <a:ahLst/>
              <a:cxnLst/>
              <a:rect r="r" b="b" t="t" l="l"/>
              <a:pathLst>
                <a:path h="352865" w="2858836">
                  <a:moveTo>
                    <a:pt x="0" y="0"/>
                  </a:moveTo>
                  <a:lnTo>
                    <a:pt x="2858836" y="0"/>
                  </a:lnTo>
                  <a:lnTo>
                    <a:pt x="2858836" y="352865"/>
                  </a:lnTo>
                  <a:lnTo>
                    <a:pt x="0" y="352865"/>
                  </a:lnTo>
                  <a:close/>
                </a:path>
              </a:pathLst>
            </a:custGeom>
            <a:solidFill>
              <a:srgbClr val="FFDD4B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47625"/>
              <a:ext cx="2858836" cy="4004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7095658" y="8095410"/>
            <a:ext cx="345723" cy="345723"/>
          </a:xfrm>
          <a:custGeom>
            <a:avLst/>
            <a:gdLst/>
            <a:ahLst/>
            <a:cxnLst/>
            <a:rect r="r" b="b" t="t" l="l"/>
            <a:pathLst>
              <a:path h="345723" w="345723">
                <a:moveTo>
                  <a:pt x="0" y="0"/>
                </a:moveTo>
                <a:lnTo>
                  <a:pt x="345723" y="0"/>
                </a:lnTo>
                <a:lnTo>
                  <a:pt x="345723" y="345723"/>
                </a:lnTo>
                <a:lnTo>
                  <a:pt x="0" y="34572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7" id="17"/>
          <p:cNvGrpSpPr/>
          <p:nvPr/>
        </p:nvGrpSpPr>
        <p:grpSpPr>
          <a:xfrm rot="0">
            <a:off x="11832644" y="6087144"/>
            <a:ext cx="5748830" cy="1339785"/>
            <a:chOff x="0" y="0"/>
            <a:chExt cx="1514095" cy="352865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1514095" cy="352865"/>
            </a:xfrm>
            <a:custGeom>
              <a:avLst/>
              <a:gdLst/>
              <a:ahLst/>
              <a:cxnLst/>
              <a:rect r="r" b="b" t="t" l="l"/>
              <a:pathLst>
                <a:path h="352865" w="1514095">
                  <a:moveTo>
                    <a:pt x="0" y="0"/>
                  </a:moveTo>
                  <a:lnTo>
                    <a:pt x="1514095" y="0"/>
                  </a:lnTo>
                  <a:lnTo>
                    <a:pt x="1514095" y="352865"/>
                  </a:lnTo>
                  <a:lnTo>
                    <a:pt x="0" y="352865"/>
                  </a:lnTo>
                  <a:close/>
                </a:path>
              </a:pathLst>
            </a:custGeom>
            <a:solidFill>
              <a:srgbClr val="FFDD4B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47625"/>
              <a:ext cx="1514095" cy="4004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20" id="20"/>
          <p:cNvSpPr/>
          <p:nvPr/>
        </p:nvSpPr>
        <p:spPr>
          <a:xfrm flipH="false" flipV="false" rot="0">
            <a:off x="12201469" y="6584175"/>
            <a:ext cx="345723" cy="345723"/>
          </a:xfrm>
          <a:custGeom>
            <a:avLst/>
            <a:gdLst/>
            <a:ahLst/>
            <a:cxnLst/>
            <a:rect r="r" b="b" t="t" l="l"/>
            <a:pathLst>
              <a:path h="345723" w="345723">
                <a:moveTo>
                  <a:pt x="0" y="0"/>
                </a:moveTo>
                <a:lnTo>
                  <a:pt x="345723" y="0"/>
                </a:lnTo>
                <a:lnTo>
                  <a:pt x="345723" y="345723"/>
                </a:lnTo>
                <a:lnTo>
                  <a:pt x="0" y="34572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8133932" y="3110010"/>
            <a:ext cx="9125368" cy="23865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 marL="0" indent="0" lvl="0">
              <a:lnSpc>
                <a:spcPts val="8777"/>
              </a:lnSpc>
              <a:spcBef>
                <a:spcPct val="0"/>
              </a:spcBef>
            </a:pPr>
            <a:r>
              <a:rPr lang="en-US" b="true" sz="6599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Current Cha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ll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enge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s 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i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n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 U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nive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rsity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 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F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u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nd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ing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7715013" y="6169027"/>
            <a:ext cx="3642587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122066"/>
                </a:solidFill>
                <a:latin typeface="Inter Bold"/>
                <a:ea typeface="Inter Bold"/>
                <a:cs typeface="Inter Bold"/>
                <a:sym typeface="Inter Bold"/>
              </a:rPr>
              <a:t>Low government budget allocation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7733149" y="7680262"/>
            <a:ext cx="9280706" cy="11093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122066"/>
                </a:solidFill>
                <a:latin typeface="Inter Bold"/>
                <a:ea typeface="Inter Bold"/>
                <a:cs typeface="Inter Bold"/>
                <a:sym typeface="Inter Bold"/>
              </a:rPr>
              <a:t>Pandemic impact: 70% of 10-year-olds can't comprehend simple texts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2696616" y="6169027"/>
            <a:ext cx="4884858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122066"/>
                </a:solidFill>
                <a:latin typeface="Inter Bold"/>
                <a:ea typeface="Inter Bold"/>
                <a:cs typeface="Inter Bold"/>
                <a:sym typeface="Inter Bold"/>
              </a:rPr>
              <a:t>Dependence on tuition and government grants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75440" y="4581182"/>
            <a:ext cx="5810200" cy="1147754"/>
            <a:chOff x="0" y="0"/>
            <a:chExt cx="1530258" cy="30228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530258" cy="302289"/>
            </a:xfrm>
            <a:custGeom>
              <a:avLst/>
              <a:gdLst/>
              <a:ahLst/>
              <a:cxnLst/>
              <a:rect r="r" b="b" t="t" l="l"/>
              <a:pathLst>
                <a:path h="302289" w="1530258">
                  <a:moveTo>
                    <a:pt x="0" y="0"/>
                  </a:moveTo>
                  <a:lnTo>
                    <a:pt x="1530258" y="0"/>
                  </a:lnTo>
                  <a:lnTo>
                    <a:pt x="1530258" y="302289"/>
                  </a:lnTo>
                  <a:lnTo>
                    <a:pt x="0" y="302289"/>
                  </a:lnTo>
                  <a:close/>
                </a:path>
              </a:pathLst>
            </a:custGeom>
            <a:solidFill>
              <a:srgbClr val="FFDD4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1530258" cy="3499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447883" y="5034739"/>
            <a:ext cx="345723" cy="345723"/>
          </a:xfrm>
          <a:custGeom>
            <a:avLst/>
            <a:gdLst/>
            <a:ahLst/>
            <a:cxnLst/>
            <a:rect r="r" b="b" t="t" l="l"/>
            <a:pathLst>
              <a:path h="345723" w="345723">
                <a:moveTo>
                  <a:pt x="0" y="0"/>
                </a:moveTo>
                <a:lnTo>
                  <a:pt x="345723" y="0"/>
                </a:lnTo>
                <a:lnTo>
                  <a:pt x="345723" y="345723"/>
                </a:lnTo>
                <a:lnTo>
                  <a:pt x="0" y="34572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9829078" y="4187386"/>
            <a:ext cx="9318432" cy="9318432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974CD">
                <a:alpha val="14902"/>
              </a:srgbClr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193616" y="0"/>
            <a:ext cx="4094384" cy="10287000"/>
            <a:chOff x="0" y="0"/>
            <a:chExt cx="634327" cy="1593725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634327" cy="1593725"/>
            </a:xfrm>
            <a:custGeom>
              <a:avLst/>
              <a:gdLst/>
              <a:ahLst/>
              <a:cxnLst/>
              <a:rect r="r" b="b" t="t" l="l"/>
              <a:pathLst>
                <a:path h="1593725" w="634327">
                  <a:moveTo>
                    <a:pt x="0" y="0"/>
                  </a:moveTo>
                  <a:lnTo>
                    <a:pt x="634327" y="0"/>
                  </a:lnTo>
                  <a:lnTo>
                    <a:pt x="634327" y="1593725"/>
                  </a:lnTo>
                  <a:lnTo>
                    <a:pt x="0" y="1593725"/>
                  </a:lnTo>
                  <a:close/>
                </a:path>
              </a:pathLst>
            </a:custGeom>
            <a:blipFill>
              <a:blip r:embed="rId4"/>
              <a:stretch>
                <a:fillRect l="-138552" t="0" r="-138552" b="0"/>
              </a:stretch>
            </a:blipFill>
          </p:spPr>
        </p:sp>
      </p:grpSp>
      <p:sp>
        <p:nvSpPr>
          <p:cNvPr name="Freeform 11" id="11"/>
          <p:cNvSpPr/>
          <p:nvPr/>
        </p:nvSpPr>
        <p:spPr>
          <a:xfrm flipH="true" flipV="false" rot="0">
            <a:off x="6838900" y="0"/>
            <a:ext cx="6141493" cy="4114800"/>
          </a:xfrm>
          <a:custGeom>
            <a:avLst/>
            <a:gdLst/>
            <a:ahLst/>
            <a:cxnLst/>
            <a:rect r="r" b="b" t="t" l="l"/>
            <a:pathLst>
              <a:path h="4114800" w="6141493">
                <a:moveTo>
                  <a:pt x="6141493" y="0"/>
                </a:moveTo>
                <a:lnTo>
                  <a:pt x="0" y="0"/>
                </a:lnTo>
                <a:lnTo>
                  <a:pt x="0" y="4114800"/>
                </a:lnTo>
                <a:lnTo>
                  <a:pt x="6141493" y="4114800"/>
                </a:lnTo>
                <a:lnTo>
                  <a:pt x="6141493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4110023" y="8200013"/>
            <a:ext cx="5810200" cy="640307"/>
            <a:chOff x="0" y="0"/>
            <a:chExt cx="1530258" cy="16864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530258" cy="168640"/>
            </a:xfrm>
            <a:custGeom>
              <a:avLst/>
              <a:gdLst/>
              <a:ahLst/>
              <a:cxnLst/>
              <a:rect r="r" b="b" t="t" l="l"/>
              <a:pathLst>
                <a:path h="168640" w="1530258">
                  <a:moveTo>
                    <a:pt x="0" y="0"/>
                  </a:moveTo>
                  <a:lnTo>
                    <a:pt x="1530258" y="0"/>
                  </a:lnTo>
                  <a:lnTo>
                    <a:pt x="1530258" y="168640"/>
                  </a:lnTo>
                  <a:lnTo>
                    <a:pt x="0" y="168640"/>
                  </a:lnTo>
                  <a:close/>
                </a:path>
              </a:pathLst>
            </a:custGeom>
            <a:solidFill>
              <a:srgbClr val="FFDD4B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47625"/>
              <a:ext cx="1530258" cy="21626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4478849" y="8347305"/>
            <a:ext cx="345723" cy="345723"/>
          </a:xfrm>
          <a:custGeom>
            <a:avLst/>
            <a:gdLst/>
            <a:ahLst/>
            <a:cxnLst/>
            <a:rect r="r" b="b" t="t" l="l"/>
            <a:pathLst>
              <a:path h="345723" w="345723">
                <a:moveTo>
                  <a:pt x="0" y="0"/>
                </a:moveTo>
                <a:lnTo>
                  <a:pt x="345722" y="0"/>
                </a:lnTo>
                <a:lnTo>
                  <a:pt x="345722" y="345723"/>
                </a:lnTo>
                <a:lnTo>
                  <a:pt x="0" y="34572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6" id="16"/>
          <p:cNvGrpSpPr/>
          <p:nvPr/>
        </p:nvGrpSpPr>
        <p:grpSpPr>
          <a:xfrm rot="0">
            <a:off x="7446803" y="4581182"/>
            <a:ext cx="5810200" cy="1147754"/>
            <a:chOff x="0" y="0"/>
            <a:chExt cx="1530258" cy="302289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530258" cy="302289"/>
            </a:xfrm>
            <a:custGeom>
              <a:avLst/>
              <a:gdLst/>
              <a:ahLst/>
              <a:cxnLst/>
              <a:rect r="r" b="b" t="t" l="l"/>
              <a:pathLst>
                <a:path h="302289" w="1530258">
                  <a:moveTo>
                    <a:pt x="0" y="0"/>
                  </a:moveTo>
                  <a:lnTo>
                    <a:pt x="1530258" y="0"/>
                  </a:lnTo>
                  <a:lnTo>
                    <a:pt x="1530258" y="302289"/>
                  </a:lnTo>
                  <a:lnTo>
                    <a:pt x="0" y="302289"/>
                  </a:lnTo>
                  <a:close/>
                </a:path>
              </a:pathLst>
            </a:custGeom>
            <a:solidFill>
              <a:srgbClr val="FFDD4B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47625"/>
              <a:ext cx="1530258" cy="3499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19" id="19"/>
          <p:cNvSpPr/>
          <p:nvPr/>
        </p:nvSpPr>
        <p:spPr>
          <a:xfrm flipH="false" flipV="false" rot="0">
            <a:off x="7815629" y="5034739"/>
            <a:ext cx="345723" cy="345723"/>
          </a:xfrm>
          <a:custGeom>
            <a:avLst/>
            <a:gdLst/>
            <a:ahLst/>
            <a:cxnLst/>
            <a:rect r="r" b="b" t="t" l="l"/>
            <a:pathLst>
              <a:path h="345723" w="345723">
                <a:moveTo>
                  <a:pt x="0" y="0"/>
                </a:moveTo>
                <a:lnTo>
                  <a:pt x="345722" y="0"/>
                </a:lnTo>
                <a:lnTo>
                  <a:pt x="345722" y="345723"/>
                </a:lnTo>
                <a:lnTo>
                  <a:pt x="0" y="34572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1028700" y="1505526"/>
            <a:ext cx="9790533" cy="23865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777"/>
              </a:lnSpc>
              <a:spcBef>
                <a:spcPct val="0"/>
              </a:spcBef>
            </a:pPr>
            <a:r>
              <a:rPr lang="en-US" b="true" sz="6599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Potent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ial 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Al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t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e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r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n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at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iv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e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 Fundin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g 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Channels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075440" y="5957536"/>
            <a:ext cx="5892943" cy="16713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480"/>
              </a:lnSpc>
              <a:spcBef>
                <a:spcPct val="0"/>
              </a:spcBef>
            </a:pPr>
            <a:r>
              <a:rPr lang="en-US" b="true" sz="3200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Ma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ster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c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a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rd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 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Foun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datio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n,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 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Ha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ra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mb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e 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All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a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nc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e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, 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Joh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nson 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&amp;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 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Jo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h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ns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o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n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 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WiSTEM2D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958513" y="4900578"/>
            <a:ext cx="4927127" cy="547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122066"/>
                </a:solidFill>
                <a:latin typeface="Inter Bold"/>
                <a:ea typeface="Inter Bold"/>
                <a:cs typeface="Inter Bold"/>
                <a:sym typeface="Inter Bold"/>
              </a:rPr>
              <a:t>Scholarships &amp; Grants: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5075839" y="8238422"/>
            <a:ext cx="4927127" cy="547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122066"/>
                </a:solidFill>
                <a:latin typeface="Inter Bold"/>
                <a:ea typeface="Inter Bold"/>
                <a:cs typeface="Inter Bold"/>
                <a:sym typeface="Inter Bold"/>
              </a:rPr>
              <a:t>Other Opportunities: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8412619" y="4619591"/>
            <a:ext cx="4927127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122066"/>
                </a:solidFill>
                <a:latin typeface="Inter Bold"/>
                <a:ea typeface="Inter Bold"/>
                <a:cs typeface="Inter Bold"/>
                <a:sym typeface="Inter Bold"/>
              </a:rPr>
              <a:t>Fellowships &amp; Research Funding: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4110023" y="8945821"/>
            <a:ext cx="6195140" cy="547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480"/>
              </a:lnSpc>
              <a:spcBef>
                <a:spcPct val="0"/>
              </a:spcBef>
            </a:pPr>
            <a:r>
              <a:rPr lang="en-US" b="true" sz="3200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R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F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 Fello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ws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h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ip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s, AAU in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it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atives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7446803" y="6062311"/>
            <a:ext cx="5810200" cy="16713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480"/>
              </a:lnSpc>
              <a:spcBef>
                <a:spcPct val="0"/>
              </a:spcBef>
            </a:pPr>
            <a:r>
              <a:rPr lang="en-US" b="true" sz="3200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Ei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senhower F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ell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o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wsh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ip, MIASA, Fogarty Gl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ob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a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l</a:t>
            </a:r>
            <a:r>
              <a:rPr lang="en-US" b="true" sz="32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 Health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658780" y="3009806"/>
            <a:ext cx="9648911" cy="9648911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974CD">
                <a:alpha val="14902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1376720" y="4667113"/>
            <a:ext cx="9125368" cy="23501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8644"/>
              </a:lnSpc>
              <a:spcBef>
                <a:spcPct val="0"/>
              </a:spcBef>
            </a:pPr>
            <a:r>
              <a:rPr lang="en-US" b="true" sz="6499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In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n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ov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a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t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i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v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e 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App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r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o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a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ch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e</a:t>
            </a:r>
            <a:r>
              <a:rPr lang="en-US" b="true" sz="64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s (1)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1028700" y="750035"/>
            <a:ext cx="16230600" cy="2720094"/>
            <a:chOff x="0" y="0"/>
            <a:chExt cx="2514545" cy="42141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2514545" cy="421414"/>
            </a:xfrm>
            <a:custGeom>
              <a:avLst/>
              <a:gdLst/>
              <a:ahLst/>
              <a:cxnLst/>
              <a:rect r="r" b="b" t="t" l="l"/>
              <a:pathLst>
                <a:path h="421414" w="2514545">
                  <a:moveTo>
                    <a:pt x="0" y="0"/>
                  </a:moveTo>
                  <a:lnTo>
                    <a:pt x="2514545" y="0"/>
                  </a:lnTo>
                  <a:lnTo>
                    <a:pt x="2514545" y="421414"/>
                  </a:lnTo>
                  <a:lnTo>
                    <a:pt x="0" y="421414"/>
                  </a:lnTo>
                  <a:close/>
                </a:path>
              </a:pathLst>
            </a:custGeom>
            <a:blipFill>
              <a:blip r:embed="rId2"/>
              <a:stretch>
                <a:fillRect l="0" t="-258985" r="0" b="-44527"/>
              </a:stretch>
            </a:blip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15263563" y="4113066"/>
            <a:ext cx="1995737" cy="820747"/>
          </a:xfrm>
          <a:custGeom>
            <a:avLst/>
            <a:gdLst/>
            <a:ahLst/>
            <a:cxnLst/>
            <a:rect r="r" b="b" t="t" l="l"/>
            <a:pathLst>
              <a:path h="820747" w="1995737">
                <a:moveTo>
                  <a:pt x="0" y="0"/>
                </a:moveTo>
                <a:lnTo>
                  <a:pt x="1995737" y="0"/>
                </a:lnTo>
                <a:lnTo>
                  <a:pt x="1995737" y="820747"/>
                </a:lnTo>
                <a:lnTo>
                  <a:pt x="0" y="82074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144000" y="5784102"/>
            <a:ext cx="637491" cy="637491"/>
          </a:xfrm>
          <a:custGeom>
            <a:avLst/>
            <a:gdLst/>
            <a:ahLst/>
            <a:cxnLst/>
            <a:rect r="r" b="b" t="t" l="l"/>
            <a:pathLst>
              <a:path h="637491" w="637491">
                <a:moveTo>
                  <a:pt x="0" y="0"/>
                </a:moveTo>
                <a:lnTo>
                  <a:pt x="637491" y="0"/>
                </a:lnTo>
                <a:lnTo>
                  <a:pt x="637491" y="637492"/>
                </a:lnTo>
                <a:lnTo>
                  <a:pt x="0" y="63749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9144000" y="7017249"/>
            <a:ext cx="637491" cy="637491"/>
          </a:xfrm>
          <a:custGeom>
            <a:avLst/>
            <a:gdLst/>
            <a:ahLst/>
            <a:cxnLst/>
            <a:rect r="r" b="b" t="t" l="l"/>
            <a:pathLst>
              <a:path h="637491" w="637491">
                <a:moveTo>
                  <a:pt x="0" y="0"/>
                </a:moveTo>
                <a:lnTo>
                  <a:pt x="637491" y="0"/>
                </a:lnTo>
                <a:lnTo>
                  <a:pt x="637491" y="637491"/>
                </a:lnTo>
                <a:lnTo>
                  <a:pt x="0" y="6374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9144000" y="8256929"/>
            <a:ext cx="637491" cy="637491"/>
          </a:xfrm>
          <a:custGeom>
            <a:avLst/>
            <a:gdLst/>
            <a:ahLst/>
            <a:cxnLst/>
            <a:rect r="r" b="b" t="t" l="l"/>
            <a:pathLst>
              <a:path h="637491" w="637491">
                <a:moveTo>
                  <a:pt x="0" y="0"/>
                </a:moveTo>
                <a:lnTo>
                  <a:pt x="637491" y="0"/>
                </a:lnTo>
                <a:lnTo>
                  <a:pt x="637491" y="637491"/>
                </a:lnTo>
                <a:lnTo>
                  <a:pt x="0" y="6374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0232301" y="6981664"/>
            <a:ext cx="7501959" cy="6324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039"/>
              </a:lnSpc>
              <a:spcBef>
                <a:spcPct val="0"/>
              </a:spcBef>
            </a:pPr>
            <a:r>
              <a:rPr lang="en-US" b="true" sz="3599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Edu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cati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on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 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T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a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x/L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evies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170796" y="5505313"/>
            <a:ext cx="7501959" cy="12801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039"/>
              </a:lnSpc>
              <a:spcBef>
                <a:spcPct val="0"/>
              </a:spcBef>
            </a:pPr>
            <a:r>
              <a:rPr lang="en-US" b="true" sz="3599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Un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iver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s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it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y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 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In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ves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tm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en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ts: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 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O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n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/Off c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ampus 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b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u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s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inesses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0170796" y="7978140"/>
            <a:ext cx="8330674" cy="12801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039"/>
              </a:lnSpc>
              <a:spcBef>
                <a:spcPct val="0"/>
              </a:spcBef>
            </a:pPr>
            <a:r>
              <a:rPr lang="en-US" b="true" sz="3599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M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icrofi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n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ance &amp; 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C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ro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wdfu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n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d</a:t>
            </a:r>
            <a:r>
              <a:rPr lang="en-US" b="true" sz="3599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ing Platforms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94647" y="4022864"/>
            <a:ext cx="11318563" cy="1339785"/>
            <a:chOff x="0" y="0"/>
            <a:chExt cx="2981021" cy="35286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981021" cy="352865"/>
            </a:xfrm>
            <a:custGeom>
              <a:avLst/>
              <a:gdLst/>
              <a:ahLst/>
              <a:cxnLst/>
              <a:rect r="r" b="b" t="t" l="l"/>
              <a:pathLst>
                <a:path h="352865" w="2981021">
                  <a:moveTo>
                    <a:pt x="0" y="0"/>
                  </a:moveTo>
                  <a:lnTo>
                    <a:pt x="2981021" y="0"/>
                  </a:lnTo>
                  <a:lnTo>
                    <a:pt x="2981021" y="352865"/>
                  </a:lnTo>
                  <a:lnTo>
                    <a:pt x="0" y="352865"/>
                  </a:lnTo>
                  <a:close/>
                </a:path>
              </a:pathLst>
            </a:custGeom>
            <a:solidFill>
              <a:srgbClr val="FFDD4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66675"/>
              <a:ext cx="2981021" cy="4195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480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234898" y="4519895"/>
            <a:ext cx="345723" cy="345723"/>
          </a:xfrm>
          <a:custGeom>
            <a:avLst/>
            <a:gdLst/>
            <a:ahLst/>
            <a:cxnLst/>
            <a:rect r="r" b="b" t="t" l="l"/>
            <a:pathLst>
              <a:path h="345723" w="345723">
                <a:moveTo>
                  <a:pt x="0" y="0"/>
                </a:moveTo>
                <a:lnTo>
                  <a:pt x="345723" y="0"/>
                </a:lnTo>
                <a:lnTo>
                  <a:pt x="345723" y="345723"/>
                </a:lnTo>
                <a:lnTo>
                  <a:pt x="0" y="34572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868561" y="8312733"/>
            <a:ext cx="5517560" cy="1339785"/>
            <a:chOff x="0" y="0"/>
            <a:chExt cx="1453184" cy="35286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453184" cy="352865"/>
            </a:xfrm>
            <a:custGeom>
              <a:avLst/>
              <a:gdLst/>
              <a:ahLst/>
              <a:cxnLst/>
              <a:rect r="r" b="b" t="t" l="l"/>
              <a:pathLst>
                <a:path h="352865" w="1453184">
                  <a:moveTo>
                    <a:pt x="0" y="0"/>
                  </a:moveTo>
                  <a:lnTo>
                    <a:pt x="1453184" y="0"/>
                  </a:lnTo>
                  <a:lnTo>
                    <a:pt x="1453184" y="352865"/>
                  </a:lnTo>
                  <a:lnTo>
                    <a:pt x="0" y="352865"/>
                  </a:lnTo>
                  <a:close/>
                </a:path>
              </a:pathLst>
            </a:custGeom>
            <a:solidFill>
              <a:srgbClr val="FFDD4B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47625"/>
              <a:ext cx="1453184" cy="4004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208811" y="8809764"/>
            <a:ext cx="345723" cy="345723"/>
          </a:xfrm>
          <a:custGeom>
            <a:avLst/>
            <a:gdLst/>
            <a:ahLst/>
            <a:cxnLst/>
            <a:rect r="r" b="b" t="t" l="l"/>
            <a:pathLst>
              <a:path h="345723" w="345723">
                <a:moveTo>
                  <a:pt x="0" y="0"/>
                </a:moveTo>
                <a:lnTo>
                  <a:pt x="345723" y="0"/>
                </a:lnTo>
                <a:lnTo>
                  <a:pt x="345723" y="345722"/>
                </a:lnTo>
                <a:lnTo>
                  <a:pt x="0" y="34572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10443642" y="-4636918"/>
            <a:ext cx="9235935" cy="9235935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974CD">
                <a:alpha val="14902"/>
              </a:srgbClr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894647" y="6167798"/>
            <a:ext cx="5517560" cy="1339785"/>
            <a:chOff x="0" y="0"/>
            <a:chExt cx="1453184" cy="352865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453184" cy="352865"/>
            </a:xfrm>
            <a:custGeom>
              <a:avLst/>
              <a:gdLst/>
              <a:ahLst/>
              <a:cxnLst/>
              <a:rect r="r" b="b" t="t" l="l"/>
              <a:pathLst>
                <a:path h="352865" w="1453184">
                  <a:moveTo>
                    <a:pt x="0" y="0"/>
                  </a:moveTo>
                  <a:lnTo>
                    <a:pt x="1453184" y="0"/>
                  </a:lnTo>
                  <a:lnTo>
                    <a:pt x="1453184" y="352865"/>
                  </a:lnTo>
                  <a:lnTo>
                    <a:pt x="0" y="352865"/>
                  </a:lnTo>
                  <a:close/>
                </a:path>
              </a:pathLst>
            </a:custGeom>
            <a:solidFill>
              <a:srgbClr val="FFDD4B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47625"/>
              <a:ext cx="1453184" cy="4004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1234898" y="6664829"/>
            <a:ext cx="345723" cy="345723"/>
          </a:xfrm>
          <a:custGeom>
            <a:avLst/>
            <a:gdLst/>
            <a:ahLst/>
            <a:cxnLst/>
            <a:rect r="r" b="b" t="t" l="l"/>
            <a:pathLst>
              <a:path h="345723" w="345723">
                <a:moveTo>
                  <a:pt x="0" y="0"/>
                </a:moveTo>
                <a:lnTo>
                  <a:pt x="345723" y="0"/>
                </a:lnTo>
                <a:lnTo>
                  <a:pt x="345723" y="345723"/>
                </a:lnTo>
                <a:lnTo>
                  <a:pt x="0" y="34572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7" id="17"/>
          <p:cNvGrpSpPr/>
          <p:nvPr/>
        </p:nvGrpSpPr>
        <p:grpSpPr>
          <a:xfrm rot="0">
            <a:off x="12863919" y="1028700"/>
            <a:ext cx="4395381" cy="8229600"/>
            <a:chOff x="0" y="0"/>
            <a:chExt cx="680959" cy="1274980"/>
          </a:xfrm>
        </p:grpSpPr>
        <p:sp>
          <p:nvSpPr>
            <p:cNvPr name="Freeform 18" id="18"/>
            <p:cNvSpPr/>
            <p:nvPr/>
          </p:nvSpPr>
          <p:spPr>
            <a:xfrm flipH="false" flipV="false" rot="-5400000">
              <a:off x="-297010" y="297010"/>
              <a:ext cx="1274980" cy="680959"/>
            </a:xfrm>
            <a:custGeom>
              <a:avLst/>
              <a:gdLst/>
              <a:ahLst/>
              <a:cxnLst/>
              <a:rect r="r" b="b" t="t" l="l"/>
              <a:pathLst>
                <a:path h="680959" w="1274980">
                  <a:moveTo>
                    <a:pt x="1274980" y="0"/>
                  </a:moveTo>
                  <a:lnTo>
                    <a:pt x="1274980" y="680960"/>
                  </a:lnTo>
                  <a:lnTo>
                    <a:pt x="0" y="68096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28177" t="-18235" r="-25079" b="-68997"/>
              </a:stretch>
            </a:blipFill>
          </p:spPr>
        </p:sp>
      </p:grpSp>
      <p:sp>
        <p:nvSpPr>
          <p:cNvPr name="Freeform 19" id="19"/>
          <p:cNvSpPr/>
          <p:nvPr/>
        </p:nvSpPr>
        <p:spPr>
          <a:xfrm flipH="false" flipV="false" rot="0">
            <a:off x="9294017" y="8312733"/>
            <a:ext cx="2299252" cy="945567"/>
          </a:xfrm>
          <a:custGeom>
            <a:avLst/>
            <a:gdLst/>
            <a:ahLst/>
            <a:cxnLst/>
            <a:rect r="r" b="b" t="t" l="l"/>
            <a:pathLst>
              <a:path h="945567" w="2299252">
                <a:moveTo>
                  <a:pt x="0" y="0"/>
                </a:moveTo>
                <a:lnTo>
                  <a:pt x="2299251" y="0"/>
                </a:lnTo>
                <a:lnTo>
                  <a:pt x="2299251" y="945567"/>
                </a:lnTo>
                <a:lnTo>
                  <a:pt x="0" y="94556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1028700" y="959852"/>
            <a:ext cx="7131922" cy="23865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777"/>
              </a:lnSpc>
              <a:spcBef>
                <a:spcPct val="0"/>
              </a:spcBef>
            </a:pP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Innovati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ve Appr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o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ach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e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s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 </a:t>
            </a:r>
            <a:r>
              <a:rPr lang="en-US" b="true" sz="6599" strike="noStrike" u="non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(2)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6252067" y="3597382"/>
            <a:ext cx="6542508" cy="2124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  <a:spcBef>
                <a:spcPct val="0"/>
              </a:spcBef>
            </a:pPr>
          </a:p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b="true" sz="3000" strike="noStrike" u="non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Research centers, student housing, sponsored research</a:t>
            </a:r>
          </a:p>
          <a:p>
            <a:pPr algn="l" marL="0" indent="0" lvl="0">
              <a:lnSpc>
                <a:spcPts val="4200"/>
              </a:lnSpc>
              <a:spcBef>
                <a:spcPct val="0"/>
              </a:spcBef>
            </a:pPr>
          </a:p>
        </p:txBody>
      </p:sp>
      <p:sp>
        <p:nvSpPr>
          <p:cNvPr name="TextBox 22" id="22"/>
          <p:cNvSpPr txBox="true"/>
          <p:nvPr/>
        </p:nvSpPr>
        <p:spPr>
          <a:xfrm rot="0">
            <a:off x="1902685" y="4110528"/>
            <a:ext cx="4483435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122066"/>
                </a:solidFill>
                <a:latin typeface="Inter Bold"/>
                <a:ea typeface="Inter Bold"/>
                <a:cs typeface="Inter Bold"/>
                <a:sym typeface="Inter Bold"/>
              </a:rPr>
              <a:t>Public-Private Partnerships (PPPs):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768632" y="8394615"/>
            <a:ext cx="4483435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122066"/>
                </a:solidFill>
                <a:latin typeface="Inter Bold"/>
                <a:ea typeface="Inter Bold"/>
                <a:cs typeface="Inter Bold"/>
                <a:sym typeface="Inter Bold"/>
              </a:rPr>
              <a:t>Commercialization of IP &amp; Tech Transfer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794719" y="6249681"/>
            <a:ext cx="4617488" cy="1109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 b="true">
                <a:solidFill>
                  <a:srgbClr val="122066"/>
                </a:solidFill>
                <a:latin typeface="Inter Bold"/>
                <a:ea typeface="Inter Bold"/>
                <a:cs typeface="Inter Bold"/>
                <a:sym typeface="Inter Bold"/>
              </a:rPr>
              <a:t>Endowment Funds &amp; Alumni Giving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7380817"/>
            <a:ext cx="16230600" cy="1877483"/>
            <a:chOff x="0" y="0"/>
            <a:chExt cx="2514545" cy="29087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514545" cy="290871"/>
            </a:xfrm>
            <a:custGeom>
              <a:avLst/>
              <a:gdLst/>
              <a:ahLst/>
              <a:cxnLst/>
              <a:rect r="r" b="b" t="t" l="l"/>
              <a:pathLst>
                <a:path h="290871" w="2514545">
                  <a:moveTo>
                    <a:pt x="0" y="0"/>
                  </a:moveTo>
                  <a:lnTo>
                    <a:pt x="2514545" y="0"/>
                  </a:lnTo>
                  <a:lnTo>
                    <a:pt x="2514545" y="290871"/>
                  </a:lnTo>
                  <a:lnTo>
                    <a:pt x="0" y="290871"/>
                  </a:lnTo>
                  <a:close/>
                </a:path>
              </a:pathLst>
            </a:custGeom>
            <a:blipFill>
              <a:blip r:embed="rId2"/>
              <a:stretch>
                <a:fillRect l="0" t="-219848" r="0" b="-257197"/>
              </a:stretch>
            </a:blip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9422079" y="1961653"/>
            <a:ext cx="2299252" cy="945567"/>
          </a:xfrm>
          <a:custGeom>
            <a:avLst/>
            <a:gdLst/>
            <a:ahLst/>
            <a:cxnLst/>
            <a:rect r="r" b="b" t="t" l="l"/>
            <a:pathLst>
              <a:path h="945567" w="2299252">
                <a:moveTo>
                  <a:pt x="0" y="0"/>
                </a:moveTo>
                <a:lnTo>
                  <a:pt x="2299252" y="0"/>
                </a:lnTo>
                <a:lnTo>
                  <a:pt x="2299252" y="945567"/>
                </a:lnTo>
                <a:lnTo>
                  <a:pt x="0" y="94556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false" rot="0">
            <a:off x="12146507" y="-204247"/>
            <a:ext cx="6141493" cy="4114800"/>
          </a:xfrm>
          <a:custGeom>
            <a:avLst/>
            <a:gdLst/>
            <a:ahLst/>
            <a:cxnLst/>
            <a:rect r="r" b="b" t="t" l="l"/>
            <a:pathLst>
              <a:path h="4114800" w="6141493">
                <a:moveTo>
                  <a:pt x="6141493" y="0"/>
                </a:moveTo>
                <a:lnTo>
                  <a:pt x="0" y="0"/>
                </a:lnTo>
                <a:lnTo>
                  <a:pt x="0" y="4114800"/>
                </a:lnTo>
                <a:lnTo>
                  <a:pt x="6141493" y="4114800"/>
                </a:lnTo>
                <a:lnTo>
                  <a:pt x="6141493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28700" y="3406029"/>
            <a:ext cx="637491" cy="637491"/>
          </a:xfrm>
          <a:custGeom>
            <a:avLst/>
            <a:gdLst/>
            <a:ahLst/>
            <a:cxnLst/>
            <a:rect r="r" b="b" t="t" l="l"/>
            <a:pathLst>
              <a:path h="637491" w="637491">
                <a:moveTo>
                  <a:pt x="0" y="0"/>
                </a:moveTo>
                <a:lnTo>
                  <a:pt x="637491" y="0"/>
                </a:lnTo>
                <a:lnTo>
                  <a:pt x="637491" y="637492"/>
                </a:lnTo>
                <a:lnTo>
                  <a:pt x="0" y="63749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28700" y="4639176"/>
            <a:ext cx="637491" cy="637491"/>
          </a:xfrm>
          <a:custGeom>
            <a:avLst/>
            <a:gdLst/>
            <a:ahLst/>
            <a:cxnLst/>
            <a:rect r="r" b="b" t="t" l="l"/>
            <a:pathLst>
              <a:path h="637491" w="637491">
                <a:moveTo>
                  <a:pt x="0" y="0"/>
                </a:moveTo>
                <a:lnTo>
                  <a:pt x="637491" y="0"/>
                </a:lnTo>
                <a:lnTo>
                  <a:pt x="637491" y="637491"/>
                </a:lnTo>
                <a:lnTo>
                  <a:pt x="0" y="63749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28700" y="5878856"/>
            <a:ext cx="637491" cy="637491"/>
          </a:xfrm>
          <a:custGeom>
            <a:avLst/>
            <a:gdLst/>
            <a:ahLst/>
            <a:cxnLst/>
            <a:rect r="r" b="b" t="t" l="l"/>
            <a:pathLst>
              <a:path h="637491" w="637491">
                <a:moveTo>
                  <a:pt x="0" y="0"/>
                </a:moveTo>
                <a:lnTo>
                  <a:pt x="637491" y="0"/>
                </a:lnTo>
                <a:lnTo>
                  <a:pt x="637491" y="637491"/>
                </a:lnTo>
                <a:lnTo>
                  <a:pt x="0" y="63749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8885769" y="3259645"/>
            <a:ext cx="8373531" cy="3501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8777"/>
              </a:lnSpc>
            </a:pPr>
            <a:r>
              <a:rPr lang="en-US" sz="6599" b="true">
                <a:solidFill>
                  <a:srgbClr val="122066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Promoting Research &amp; Development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112404" y="3391717"/>
            <a:ext cx="8880267" cy="6324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39"/>
              </a:lnSpc>
            </a:pPr>
            <a:r>
              <a:rPr lang="en-US" sz="3599" b="tru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Pursue national and global grants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112404" y="4624864"/>
            <a:ext cx="8880267" cy="6324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39"/>
              </a:lnSpc>
            </a:pPr>
            <a:r>
              <a:rPr lang="en-US" sz="3599" b="tru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Support a research culture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112404" y="5802656"/>
            <a:ext cx="8880267" cy="6324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39"/>
              </a:lnSpc>
            </a:pPr>
            <a:r>
              <a:rPr lang="en-US" sz="3599" b="true">
                <a:solidFill>
                  <a:srgbClr val="363336"/>
                </a:solidFill>
                <a:latin typeface="Inter Semi-Bold"/>
                <a:ea typeface="Inter Semi-Bold"/>
                <a:cs typeface="Inter Semi-Bold"/>
                <a:sym typeface="Inter Semi-Bold"/>
              </a:rPr>
              <a:t>Invest in R&amp;D infrastructure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DAGqaVeePR8</dc:identifier>
  <dcterms:modified xsi:type="dcterms:W3CDTF">2011-08-01T06:04:30Z</dcterms:modified>
  <cp:revision>1</cp:revision>
  <dc:title>KWASU KEYNOTE PRESENTATION</dc:title>
</cp:coreProperties>
</file>