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6"/>
  </p:notesMasterIdLst>
  <p:sldIdLst>
    <p:sldId id="945" r:id="rId3"/>
    <p:sldId id="953" r:id="rId4"/>
    <p:sldId id="967" r:id="rId5"/>
    <p:sldId id="954" r:id="rId6"/>
    <p:sldId id="959" r:id="rId7"/>
    <p:sldId id="963" r:id="rId8"/>
    <p:sldId id="964" r:id="rId9"/>
    <p:sldId id="966" r:id="rId10"/>
    <p:sldId id="960" r:id="rId11"/>
    <p:sldId id="957" r:id="rId12"/>
    <p:sldId id="950" r:id="rId13"/>
    <p:sldId id="962" r:id="rId14"/>
    <p:sldId id="8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38" autoAdjust="0"/>
    <p:restoredTop sz="94660"/>
  </p:normalViewPr>
  <p:slideViewPr>
    <p:cSldViewPr snapToGrid="0">
      <p:cViewPr varScale="1">
        <p:scale>
          <a:sx n="76" d="100"/>
          <a:sy n="76" d="100"/>
        </p:scale>
        <p:origin x="60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33959A-C2BF-4F83-8C7D-7BA07AFC36CB}" type="datetimeFigureOut">
              <a:rPr lang="en-US" smtClean="0"/>
              <a:t>5/19/2022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17424F-0B27-4CCC-8064-4D788D38278C}" type="slidenum">
              <a:rPr lang="en-US" smtClean="0"/>
              <a:t>‹#›</a:t>
            </a:fld>
            <a:endParaRPr lang="en-US"/>
          </a:p>
        </p:txBody>
      </p:sp>
    </p:spTree>
    <p:extLst>
      <p:ext uri="{BB962C8B-B14F-4D97-AF65-F5344CB8AC3E}">
        <p14:creationId xmlns:p14="http://schemas.microsoft.com/office/powerpoint/2010/main" val="1284215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29EA44-EC7E-42EC-814A-FD8F28E087B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93358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5/19/2022</a:t>
            </a:fld>
            <a:endParaRPr lang="en-US" sz="2000" dirty="0">
              <a:solidFill>
                <a:srgbClr val="FFFFFF"/>
              </a:solidFill>
            </a:endParaRPr>
          </a:p>
        </p:txBody>
      </p:sp>
      <p:sp>
        <p:nvSpPr>
          <p:cNvPr id="17" name="Footer Placeholder 16"/>
          <p:cNvSpPr>
            <a:spLocks noGrp="1"/>
          </p:cNvSpPr>
          <p:nvPr>
            <p:ph type="ftr" sz="quarter" idx="11"/>
          </p:nvPr>
        </p:nvSpPr>
        <p:spPr>
          <a:xfrm>
            <a:off x="2780524" y="236539"/>
            <a:ext cx="78232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spTree>
    <p:extLst>
      <p:ext uri="{BB962C8B-B14F-4D97-AF65-F5344CB8AC3E}">
        <p14:creationId xmlns:p14="http://schemas.microsoft.com/office/powerpoint/2010/main" val="372888511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3A271A1-F6D6-438B-A432-4747EE7ECD40}" type="datetimeFigureOut">
              <a:rPr lang="en-US" smtClean="0"/>
              <a:pPr/>
              <a:t>5/19/2022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a:t>‹#›</a:t>
            </a:fld>
            <a:endParaRPr kumimoji="0" lang="en-US"/>
          </a:p>
        </p:txBody>
      </p:sp>
    </p:spTree>
    <p:extLst>
      <p:ext uri="{BB962C8B-B14F-4D97-AF65-F5344CB8AC3E}">
        <p14:creationId xmlns:p14="http://schemas.microsoft.com/office/powerpoint/2010/main" val="3152626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609601"/>
            <a:ext cx="27432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8737600" y="6248403"/>
            <a:ext cx="2946400" cy="365125"/>
          </a:xfrm>
        </p:spPr>
        <p:txBody>
          <a:bodyPr/>
          <a:lstStyle/>
          <a:p>
            <a:fld id="{23A271A1-F6D6-438B-A432-4747EE7ECD40}" type="datetimeFigureOut">
              <a:rPr lang="en-US" smtClean="0"/>
              <a:pPr/>
              <a:t>5/19/2022</a:t>
            </a:fld>
            <a:endParaRPr lang="en-US" dirty="0"/>
          </a:p>
        </p:txBody>
      </p:sp>
      <p:sp>
        <p:nvSpPr>
          <p:cNvPr id="5" name="Footer Placeholder 4"/>
          <p:cNvSpPr>
            <a:spLocks noGrp="1"/>
          </p:cNvSpPr>
          <p:nvPr>
            <p:ph type="ftr" sz="quarter" idx="11"/>
          </p:nvPr>
        </p:nvSpPr>
        <p:spPr>
          <a:xfrm>
            <a:off x="609602" y="6248208"/>
            <a:ext cx="7431311" cy="365125"/>
          </a:xfrm>
        </p:spPr>
        <p:txBody>
          <a:bodyPr/>
          <a:lstStyle/>
          <a:p>
            <a:endParaRPr kumimoji="0" lang="en-US" dirty="0"/>
          </a:p>
        </p:txBody>
      </p:sp>
      <p:sp>
        <p:nvSpPr>
          <p:cNvPr id="7" name="Rectangle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Slide Number Placeholder 5"/>
          <p:cNvSpPr>
            <a:spLocks noGrp="1"/>
          </p:cNvSpPr>
          <p:nvPr>
            <p:ph type="sldNum" sz="quarter" idx="12"/>
          </p:nvPr>
        </p:nvSpPr>
        <p:spPr>
          <a:xfrm rot="5400000">
            <a:off x="8075084" y="103716"/>
            <a:ext cx="533400" cy="325968"/>
          </a:xfrm>
        </p:spPr>
        <p:txBody>
          <a:bodyPr/>
          <a:lstStyle/>
          <a:p>
            <a:fld id="{F0C94032-CD4C-4C25-B0C2-CEC720522D92}" type="slidenum">
              <a:rPr kumimoji="0" lang="en-US" smtClean="0"/>
              <a:pPr/>
              <a:t>‹#›</a:t>
            </a:fld>
            <a:endParaRPr kumimoji="0" lang="en-US" dirty="0"/>
          </a:p>
        </p:txBody>
      </p:sp>
    </p:spTree>
    <p:extLst>
      <p:ext uri="{BB962C8B-B14F-4D97-AF65-F5344CB8AC3E}">
        <p14:creationId xmlns:p14="http://schemas.microsoft.com/office/powerpoint/2010/main" val="3232415711"/>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68ED75-EBCD-834E-93BA-F63EF46E9656}" type="datetimeFigureOut">
              <a:rPr lang="en-US" smtClean="0"/>
              <a:pPr/>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03B505-3E52-2047-ACDD-57D394456C25}" type="slidenum">
              <a:rPr lang="en-US" smtClean="0"/>
              <a:pPr/>
              <a:t>‹#›</a:t>
            </a:fld>
            <a:endParaRPr lang="en-US"/>
          </a:p>
        </p:txBody>
      </p:sp>
    </p:spTree>
    <p:extLst>
      <p:ext uri="{BB962C8B-B14F-4D97-AF65-F5344CB8AC3E}">
        <p14:creationId xmlns:p14="http://schemas.microsoft.com/office/powerpoint/2010/main" val="9473964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ctr">
              <a:lnSpc>
                <a:spcPct val="85000"/>
              </a:lnSpc>
              <a:defRPr sz="6600" spc="-50" baseline="0">
                <a:solidFill>
                  <a:schemeClr val="tx1">
                    <a:lumMod val="85000"/>
                    <a:lumOff val="15000"/>
                  </a:schemeClr>
                </a:solidFill>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3600" cap="all" spc="200" baseline="0">
                <a:solidFill>
                  <a:schemeClr val="tx2"/>
                </a:solidFill>
                <a:latin typeface="Calibri" panose="020F0502020204030204" pitchFamily="34" charset="0"/>
                <a:cs typeface="Calibri" panose="020F0502020204030204" pitchFamily="34" charset="0"/>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p:txBody>
          <a:bodyPr/>
          <a:lstStyle/>
          <a:p>
            <a:fld id="{CF8CBE18-8BDC-4699-B296-9D349F88F6BF}"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24D70-2C5F-4900-8988-1EE03C82654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5156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ctr">
              <a:defRPr b="1">
                <a:solidFill>
                  <a:srgbClr val="0070C0"/>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sz="3600">
                <a:latin typeface="Calibri" panose="020F0502020204030204" pitchFamily="34" charset="0"/>
                <a:cs typeface="Calibri" panose="020F0502020204030204" pitchFamily="34" charset="0"/>
              </a:defRPr>
            </a:lvl1pPr>
            <a:lvl2pPr>
              <a:defRPr sz="3200">
                <a:latin typeface="Calibri" panose="020F0502020204030204" pitchFamily="34" charset="0"/>
                <a:cs typeface="Calibri" panose="020F0502020204030204" pitchFamily="34" charset="0"/>
              </a:defRPr>
            </a:lvl2pPr>
            <a:lvl3pPr>
              <a:defRPr sz="2800">
                <a:latin typeface="Calibri" panose="020F0502020204030204" pitchFamily="34" charset="0"/>
                <a:cs typeface="Calibri" panose="020F0502020204030204" pitchFamily="34" charset="0"/>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F8CBE18-8BDC-4699-B296-9D349F88F6BF}"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24D70-2C5F-4900-8988-1EE03C826543}" type="slidenum">
              <a:rPr lang="en-US" smtClean="0"/>
              <a:t>‹#›</a:t>
            </a:fld>
            <a:endParaRPr lang="en-US"/>
          </a:p>
        </p:txBody>
      </p:sp>
    </p:spTree>
    <p:extLst>
      <p:ext uri="{BB962C8B-B14F-4D97-AF65-F5344CB8AC3E}">
        <p14:creationId xmlns:p14="http://schemas.microsoft.com/office/powerpoint/2010/main" val="23145492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F8CBE18-8BDC-4699-B296-9D349F88F6BF}"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24D70-2C5F-4900-8988-1EE03C82654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4459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F8CBE18-8BDC-4699-B296-9D349F88F6BF}" type="datetimeFigureOut">
              <a:rPr lang="en-US" smtClean="0"/>
              <a:t>5/19/2022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24D70-2C5F-4900-8988-1EE03C826543}" type="slidenum">
              <a:rPr lang="en-US" smtClean="0"/>
              <a:t>‹#›</a:t>
            </a:fld>
            <a:endParaRPr lang="en-US"/>
          </a:p>
        </p:txBody>
      </p:sp>
    </p:spTree>
    <p:extLst>
      <p:ext uri="{BB962C8B-B14F-4D97-AF65-F5344CB8AC3E}">
        <p14:creationId xmlns:p14="http://schemas.microsoft.com/office/powerpoint/2010/main" val="3868456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F8CBE18-8BDC-4699-B296-9D349F88F6BF}" type="datetimeFigureOut">
              <a:rPr lang="en-US" smtClean="0"/>
              <a:t>5/19/2022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C24D70-2C5F-4900-8988-1EE03C826543}" type="slidenum">
              <a:rPr lang="en-US" smtClean="0"/>
              <a:t>‹#›</a:t>
            </a:fld>
            <a:endParaRPr lang="en-US"/>
          </a:p>
        </p:txBody>
      </p:sp>
    </p:spTree>
    <p:extLst>
      <p:ext uri="{BB962C8B-B14F-4D97-AF65-F5344CB8AC3E}">
        <p14:creationId xmlns:p14="http://schemas.microsoft.com/office/powerpoint/2010/main" val="18178998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F8CBE18-8BDC-4699-B296-9D349F88F6BF}" type="datetimeFigureOut">
              <a:rPr lang="en-US" smtClean="0"/>
              <a:t>5/19/2022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C24D70-2C5F-4900-8988-1EE03C826543}" type="slidenum">
              <a:rPr lang="en-US" smtClean="0"/>
              <a:t>‹#›</a:t>
            </a:fld>
            <a:endParaRPr lang="en-US"/>
          </a:p>
        </p:txBody>
      </p:sp>
    </p:spTree>
    <p:extLst>
      <p:ext uri="{BB962C8B-B14F-4D97-AF65-F5344CB8AC3E}">
        <p14:creationId xmlns:p14="http://schemas.microsoft.com/office/powerpoint/2010/main" val="20334331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F8CBE18-8BDC-4699-B296-9D349F88F6BF}" type="datetimeFigureOut">
              <a:rPr lang="en-US" smtClean="0"/>
              <a:t>5/19/2022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5FC24D70-2C5F-4900-8988-1EE03C826543}" type="slidenum">
              <a:rPr lang="en-US" smtClean="0"/>
              <a:t>‹#›</a:t>
            </a:fld>
            <a:endParaRPr lang="en-US"/>
          </a:p>
        </p:txBody>
      </p:sp>
    </p:spTree>
    <p:extLst>
      <p:ext uri="{BB962C8B-B14F-4D97-AF65-F5344CB8AC3E}">
        <p14:creationId xmlns:p14="http://schemas.microsoft.com/office/powerpoint/2010/main" val="2795902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lvl1pPr algn="ctr">
              <a:defRPr b="1">
                <a:solidFill>
                  <a:srgbClr val="0070C0"/>
                </a:solidFill>
              </a:defRPr>
            </a:lvl1pPr>
          </a:lstStyle>
          <a:p>
            <a:r>
              <a:rPr kumimoji="0" lang="en-US" dirty="0"/>
              <a:t>Click to edit Master title style</a:t>
            </a:r>
          </a:p>
        </p:txBody>
      </p:sp>
      <p:sp>
        <p:nvSpPr>
          <p:cNvPr id="4" name="Date Placeholder 3"/>
          <p:cNvSpPr>
            <a:spLocks noGrp="1"/>
          </p:cNvSpPr>
          <p:nvPr>
            <p:ph type="dt" sz="half" idx="10"/>
          </p:nvPr>
        </p:nvSpPr>
        <p:spPr/>
        <p:txBody>
          <a:bodyPr/>
          <a:lstStyle/>
          <a:p>
            <a:fld id="{23A271A1-F6D6-438B-A432-4747EE7ECD40}" type="datetimeFigureOut">
              <a:rPr lang="en-US" smtClean="0"/>
              <a:pPr/>
              <a:t>5/19/2022</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8" name="Content Placeholder 7"/>
          <p:cNvSpPr>
            <a:spLocks noGrp="1"/>
          </p:cNvSpPr>
          <p:nvPr>
            <p:ph sz="quarter" idx="1"/>
          </p:nvPr>
        </p:nvSpPr>
        <p:spPr>
          <a:xfrm>
            <a:off x="816864" y="1600200"/>
            <a:ext cx="10871200" cy="4495800"/>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9733654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F8CBE18-8BDC-4699-B296-9D349F88F6BF}" type="datetimeFigureOut">
              <a:rPr lang="en-US" smtClean="0"/>
              <a:t>5/19/2022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FC24D70-2C5F-4900-8988-1EE03C826543}" type="slidenum">
              <a:rPr lang="en-US" smtClean="0"/>
              <a:t>‹#›</a:t>
            </a:fld>
            <a:endParaRPr lang="en-US"/>
          </a:p>
        </p:txBody>
      </p:sp>
    </p:spTree>
    <p:extLst>
      <p:ext uri="{BB962C8B-B14F-4D97-AF65-F5344CB8AC3E}">
        <p14:creationId xmlns:p14="http://schemas.microsoft.com/office/powerpoint/2010/main" val="2432665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F8CBE18-8BDC-4699-B296-9D349F88F6BF}" type="datetimeFigureOut">
              <a:rPr lang="en-US" smtClean="0"/>
              <a:t>5/19/2022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24D70-2C5F-4900-8988-1EE03C826543}" type="slidenum">
              <a:rPr lang="en-US" smtClean="0"/>
              <a:t>‹#›</a:t>
            </a:fld>
            <a:endParaRPr lang="en-US"/>
          </a:p>
        </p:txBody>
      </p:sp>
    </p:spTree>
    <p:extLst>
      <p:ext uri="{BB962C8B-B14F-4D97-AF65-F5344CB8AC3E}">
        <p14:creationId xmlns:p14="http://schemas.microsoft.com/office/powerpoint/2010/main" val="31263135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8CBE18-8BDC-4699-B296-9D349F88F6BF}"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24D70-2C5F-4900-8988-1EE03C826543}" type="slidenum">
              <a:rPr lang="en-US" smtClean="0"/>
              <a:t>‹#›</a:t>
            </a:fld>
            <a:endParaRPr lang="en-US"/>
          </a:p>
        </p:txBody>
      </p:sp>
    </p:spTree>
    <p:extLst>
      <p:ext uri="{BB962C8B-B14F-4D97-AF65-F5344CB8AC3E}">
        <p14:creationId xmlns:p14="http://schemas.microsoft.com/office/powerpoint/2010/main" val="4148240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8CBE18-8BDC-4699-B296-9D349F88F6BF}" type="datetimeFigureOut">
              <a:rPr lang="en-US" smtClean="0"/>
              <a:t>5/19/2022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24D70-2C5F-4900-8988-1EE03C826543}" type="slidenum">
              <a:rPr lang="en-US" smtClean="0"/>
              <a:t>‹#›</a:t>
            </a:fld>
            <a:endParaRPr lang="en-US"/>
          </a:p>
        </p:txBody>
      </p:sp>
    </p:spTree>
    <p:extLst>
      <p:ext uri="{BB962C8B-B14F-4D97-AF65-F5344CB8AC3E}">
        <p14:creationId xmlns:p14="http://schemas.microsoft.com/office/powerpoint/2010/main" val="1813598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23A271A1-F6D6-438B-A432-4747EE7ECD40}" type="datetimeFigureOut">
              <a:rPr lang="en-US" smtClean="0"/>
              <a:pPr/>
              <a:t>5/19/2022</a:t>
            </a:fld>
            <a:endParaRPr lang="en-US"/>
          </a:p>
        </p:txBody>
      </p:sp>
      <p:sp>
        <p:nvSpPr>
          <p:cNvPr id="13" name="Slide Number Placehold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extLst>
      <p:ext uri="{BB962C8B-B14F-4D97-AF65-F5344CB8AC3E}">
        <p14:creationId xmlns:p14="http://schemas.microsoft.com/office/powerpoint/2010/main" val="202989661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kumimoji="0" lang="en-US" dirty="0"/>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6459868" y="1589567"/>
            <a:ext cx="5181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23A271A1-F6D6-438B-A432-4747EE7ECD40}" type="datetimeFigureOut">
              <a:rPr lang="en-US" smtClean="0"/>
              <a:pPr/>
              <a:t>5/19/2022</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extLst>
      <p:ext uri="{BB962C8B-B14F-4D97-AF65-F5344CB8AC3E}">
        <p14:creationId xmlns:p14="http://schemas.microsoft.com/office/powerpoint/2010/main" val="2917242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6400800" y="2438400"/>
            <a:ext cx="51816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23A271A1-F6D6-438B-A432-4747EE7ECD40}" type="datetimeFigureOut">
              <a:rPr lang="en-US" smtClean="0"/>
              <a:pPr/>
              <a:t>5/19/2022</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548977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23A271A1-F6D6-438B-A432-4747EE7ECD40}" type="datetimeFigureOut">
              <a:rPr lang="en-US" smtClean="0"/>
              <a:pPr/>
              <a:t>5/19/2022</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Tree>
    <p:extLst>
      <p:ext uri="{BB962C8B-B14F-4D97-AF65-F5344CB8AC3E}">
        <p14:creationId xmlns:p14="http://schemas.microsoft.com/office/powerpoint/2010/main" val="1001934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A271A1-F6D6-438B-A432-4747EE7ECD40}" type="datetimeFigureOut">
              <a:rPr lang="en-US" smtClean="0"/>
              <a:pPr/>
              <a:t>5/19/2022</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7112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spTree>
    <p:extLst>
      <p:ext uri="{BB962C8B-B14F-4D97-AF65-F5344CB8AC3E}">
        <p14:creationId xmlns:p14="http://schemas.microsoft.com/office/powerpoint/2010/main" val="3219350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23A271A1-F6D6-438B-A432-4747EE7ECD40}" type="datetimeFigureOut">
              <a:rPr lang="en-US" smtClean="0"/>
              <a:pPr/>
              <a:t>5/19/2022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335670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Title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Date Placeholder 11"/>
          <p:cNvSpPr>
            <a:spLocks noGrp="1"/>
          </p:cNvSpPr>
          <p:nvPr>
            <p:ph type="dt" sz="half" idx="10"/>
          </p:nvPr>
        </p:nvSpPr>
        <p:spPr>
          <a:xfrm>
            <a:off x="8331200" y="6248401"/>
            <a:ext cx="3556000" cy="365125"/>
          </a:xfrm>
        </p:spPr>
        <p:txBody>
          <a:bodyPr rtlCol="0"/>
          <a:lstStyle/>
          <a:p>
            <a:fld id="{23A271A1-F6D6-438B-A432-4747EE7ECD40}" type="datetimeFigureOut">
              <a:rPr lang="en-US" smtClean="0"/>
              <a:pPr/>
              <a:t>5/19/2022</a:t>
            </a:fld>
            <a:endParaRPr lang="en-US"/>
          </a:p>
        </p:txBody>
      </p:sp>
      <p:sp>
        <p:nvSpPr>
          <p:cNvPr id="13" name="Slide Number Placeholder 12"/>
          <p:cNvSpPr>
            <a:spLocks noGrp="1"/>
          </p:cNvSpPr>
          <p:nvPr>
            <p:ph type="sldNum" sz="quarter" idx="11"/>
          </p:nvPr>
        </p:nvSpPr>
        <p:spPr>
          <a:xfrm>
            <a:off x="0" y="4667249"/>
            <a:ext cx="19304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2133600" y="6248207"/>
            <a:ext cx="6096000" cy="365125"/>
          </a:xfrm>
        </p:spPr>
        <p:txBody>
          <a:bodyPr rtlCol="0"/>
          <a:lstStyle/>
          <a:p>
            <a:endParaRPr kumimoji="0" lang="en-US" dirty="0"/>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extLst>
      <p:ext uri="{BB962C8B-B14F-4D97-AF65-F5344CB8AC3E}">
        <p14:creationId xmlns:p14="http://schemas.microsoft.com/office/powerpoint/2010/main" val="130183162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812800" y="228600"/>
            <a:ext cx="108712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fld id="{23A271A1-F6D6-438B-A432-4747EE7ECD40}" type="datetimeFigureOut">
              <a:rPr lang="en-US" smtClean="0"/>
              <a:pPr/>
              <a:t>5/19/2022</a:t>
            </a:fld>
            <a:endParaRPr lang="en-US" sz="1400" dirty="0">
              <a:solidFill>
                <a:schemeClr val="tx2"/>
              </a:solidFill>
            </a:endParaRPr>
          </a:p>
        </p:txBody>
      </p:sp>
      <p:sp>
        <p:nvSpPr>
          <p:cNvPr id="3" name="Footer Placehold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Rectangle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9" name="Rectangle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3" name="Slide Number Placehold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extLst>
      <p:ext uri="{BB962C8B-B14F-4D97-AF65-F5344CB8AC3E}">
        <p14:creationId xmlns:p14="http://schemas.microsoft.com/office/powerpoint/2010/main" val="25284891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F8CBE18-8BDC-4699-B296-9D349F88F6BF}" type="datetimeFigureOut">
              <a:rPr lang="en-US" smtClean="0"/>
              <a:t>5/19/2022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FC24D70-2C5F-4900-8988-1EE03C826543}"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74982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16259"/>
            <a:ext cx="11943470" cy="4104758"/>
          </a:xfrm>
        </p:spPr>
        <p:txBody>
          <a:bodyPr>
            <a:noAutofit/>
          </a:bodyPr>
          <a:lstStyle/>
          <a:p>
            <a:pPr algn="ctr"/>
            <a:r>
              <a:rPr lang="en-US" sz="6600" dirty="0"/>
              <a:t/>
            </a:r>
            <a:br>
              <a:rPr lang="en-US" sz="6600" dirty="0"/>
            </a:br>
            <a:r>
              <a:rPr lang="en-US" sz="6600" dirty="0"/>
              <a:t/>
            </a:r>
            <a:br>
              <a:rPr lang="en-US" sz="6600" dirty="0"/>
            </a:br>
            <a:r>
              <a:rPr lang="en-US" sz="6600" dirty="0"/>
              <a:t/>
            </a:r>
            <a:br>
              <a:rPr lang="en-US" sz="6600" dirty="0"/>
            </a:br>
            <a:r>
              <a:rPr lang="en-US" sz="5400" dirty="0"/>
              <a:t/>
            </a:r>
            <a:br>
              <a:rPr lang="en-US" sz="5400" dirty="0"/>
            </a:br>
            <a:r>
              <a:rPr lang="en-US" sz="5400" dirty="0" smtClean="0"/>
              <a:t>information DISORDER</a:t>
            </a:r>
            <a:r>
              <a:rPr lang="en-US" sz="5400" dirty="0"/>
              <a:t/>
            </a:r>
            <a:br>
              <a:rPr lang="en-US" sz="5400" dirty="0"/>
            </a:br>
            <a:r>
              <a:rPr lang="en-US" sz="3600" cap="small" dirty="0" err="1" smtClean="0"/>
              <a:t>Oluw</a:t>
            </a:r>
            <a:r>
              <a:rPr lang="en-US" sz="3600" cap="small" dirty="0" err="1" smtClean="0"/>
              <a:t>ole</a:t>
            </a:r>
            <a:r>
              <a:rPr lang="en-US" sz="3600" cap="small" dirty="0" smtClean="0"/>
              <a:t> Durodolu</a:t>
            </a:r>
            <a:r>
              <a:rPr lang="en-US" sz="3600" dirty="0"/>
              <a:t/>
            </a:r>
            <a:br>
              <a:rPr lang="en-US" sz="3600" dirty="0"/>
            </a:br>
            <a:r>
              <a:rPr lang="en-US" sz="3600" dirty="0"/>
              <a:t/>
            </a:r>
            <a:br>
              <a:rPr lang="en-US" sz="3600" dirty="0"/>
            </a:br>
            <a:r>
              <a:rPr lang="en-US" sz="3600" dirty="0"/>
              <a:t>						</a:t>
            </a:r>
            <a:r>
              <a:rPr lang="en-US" sz="2400" cap="none" dirty="0"/>
              <a:t>“When fake news is repeated, it becomes difficult </a:t>
            </a:r>
            <a:r>
              <a:rPr lang="en-US" sz="2400" cap="none" dirty="0" smtClean="0"/>
              <a:t>						for </a:t>
            </a:r>
            <a:r>
              <a:rPr lang="en-US" sz="2400" cap="none" dirty="0"/>
              <a:t>the public to discern what's </a:t>
            </a:r>
            <a:r>
              <a:rPr lang="en-US" sz="2400" cap="none" dirty="0" smtClean="0"/>
              <a:t>real”. </a:t>
            </a:r>
            <a:br>
              <a:rPr lang="en-US" sz="2400" cap="none" dirty="0" smtClean="0"/>
            </a:br>
            <a:r>
              <a:rPr lang="en-US" sz="2400" cap="none" dirty="0" smtClean="0"/>
              <a:t>										Jimmy Gomez</a:t>
            </a:r>
            <a:r>
              <a:rPr lang="en-US" sz="2400" dirty="0"/>
              <a:t/>
            </a:r>
            <a:br>
              <a:rPr lang="en-US" sz="2400" dirty="0"/>
            </a:br>
            <a:endParaRPr lang="en-US" sz="2400" dirty="0"/>
          </a:p>
        </p:txBody>
      </p:sp>
      <p:sp>
        <p:nvSpPr>
          <p:cNvPr id="3" name="Subtitle 2"/>
          <p:cNvSpPr>
            <a:spLocks noGrp="1"/>
          </p:cNvSpPr>
          <p:nvPr>
            <p:ph type="subTitle" idx="1"/>
          </p:nvPr>
        </p:nvSpPr>
        <p:spPr/>
        <p:txBody>
          <a:bodyPr>
            <a:noAutofit/>
          </a:bodyPr>
          <a:lstStyle/>
          <a:p>
            <a:pPr algn="ctr"/>
            <a:r>
              <a:rPr lang="en-US" sz="3200" dirty="0" smtClean="0"/>
              <a:t>Webinar</a:t>
            </a:r>
            <a:r>
              <a:rPr lang="en-US" sz="3200" dirty="0"/>
              <a:t>, May </a:t>
            </a:r>
            <a:r>
              <a:rPr lang="en-US" sz="3200" dirty="0" smtClean="0"/>
              <a:t>23</a:t>
            </a:r>
            <a:r>
              <a:rPr lang="en-US" sz="3200" dirty="0"/>
              <a:t>, </a:t>
            </a:r>
            <a:r>
              <a:rPr lang="en-US" sz="3200" dirty="0" smtClean="0"/>
              <a:t>2022</a:t>
            </a:r>
            <a:endParaRPr lang="en-US" sz="3200" dirty="0"/>
          </a:p>
        </p:txBody>
      </p:sp>
    </p:spTree>
    <p:extLst>
      <p:ext uri="{BB962C8B-B14F-4D97-AF65-F5344CB8AC3E}">
        <p14:creationId xmlns:p14="http://schemas.microsoft.com/office/powerpoint/2010/main" val="4215948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Number of internet users in selected countries in Africa as of January 2022, by country(in millions)</a:t>
            </a:r>
          </a:p>
        </p:txBody>
      </p:sp>
      <p:pic>
        <p:nvPicPr>
          <p:cNvPr id="4" name="Content Placeholder 3" descr="Screen Clipping"/>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36142" y="1455313"/>
            <a:ext cx="11955857" cy="5241701"/>
          </a:xfrm>
        </p:spPr>
      </p:pic>
    </p:spTree>
    <p:extLst>
      <p:ext uri="{BB962C8B-B14F-4D97-AF65-F5344CB8AC3E}">
        <p14:creationId xmlns:p14="http://schemas.microsoft.com/office/powerpoint/2010/main" val="432597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AAFB31-1128-413F-BFB7-7A935ACCB730}"/>
              </a:ext>
            </a:extLst>
          </p:cNvPr>
          <p:cNvSpPr>
            <a:spLocks noGrp="1"/>
          </p:cNvSpPr>
          <p:nvPr>
            <p:ph type="title"/>
          </p:nvPr>
        </p:nvSpPr>
        <p:spPr>
          <a:xfrm>
            <a:off x="520505" y="286604"/>
            <a:ext cx="10803987" cy="1134234"/>
          </a:xfrm>
        </p:spPr>
        <p:txBody>
          <a:bodyPr/>
          <a:lstStyle/>
          <a:p>
            <a:r>
              <a:rPr lang="en-US" dirty="0"/>
              <a:t>Fixing our misinformation problem</a:t>
            </a:r>
          </a:p>
        </p:txBody>
      </p:sp>
      <p:sp>
        <p:nvSpPr>
          <p:cNvPr id="3" name="Content Placeholder 2">
            <a:extLst>
              <a:ext uri="{FF2B5EF4-FFF2-40B4-BE49-F238E27FC236}">
                <a16:creationId xmlns:a16="http://schemas.microsoft.com/office/drawing/2014/main" xmlns="" id="{10BA24F1-B086-46A9-B645-47C4BD7E3441}"/>
              </a:ext>
            </a:extLst>
          </p:cNvPr>
          <p:cNvSpPr>
            <a:spLocks noGrp="1"/>
          </p:cNvSpPr>
          <p:nvPr>
            <p:ph idx="1"/>
          </p:nvPr>
        </p:nvSpPr>
        <p:spPr/>
        <p:txBody>
          <a:bodyPr>
            <a:normAutofit fontScale="77500" lnSpcReduction="20000"/>
          </a:bodyPr>
          <a:lstStyle/>
          <a:p>
            <a:r>
              <a:rPr lang="en-US" dirty="0"/>
              <a:t>1. </a:t>
            </a:r>
            <a:r>
              <a:rPr lang="en-US" b="1" dirty="0"/>
              <a:t>Fact checking </a:t>
            </a:r>
            <a:r>
              <a:rPr lang="en-US" dirty="0"/>
              <a:t>– studies don’t show it to be all that effective and might contribute to spread of misinformation in some instances</a:t>
            </a:r>
          </a:p>
          <a:p>
            <a:r>
              <a:rPr lang="en-US" dirty="0"/>
              <a:t>2. </a:t>
            </a:r>
            <a:r>
              <a:rPr lang="en-US" b="1" dirty="0" smtClean="0"/>
              <a:t>Media and Information </a:t>
            </a:r>
            <a:r>
              <a:rPr lang="en-US" b="1" dirty="0"/>
              <a:t>literacy </a:t>
            </a:r>
            <a:r>
              <a:rPr lang="en-US" b="1" dirty="0" smtClean="0"/>
              <a:t>courses</a:t>
            </a:r>
            <a:endParaRPr lang="en-US" dirty="0"/>
          </a:p>
          <a:p>
            <a:r>
              <a:rPr lang="en-US" dirty="0"/>
              <a:t>3. </a:t>
            </a:r>
            <a:r>
              <a:rPr lang="en-US" b="1" dirty="0"/>
              <a:t>Platform intervention </a:t>
            </a:r>
            <a:r>
              <a:rPr lang="en-US" dirty="0"/>
              <a:t>(removing false claims, delisting serial abusers, noting that a story is suspect) – most promising but more research on efficacy is needed</a:t>
            </a:r>
            <a:r>
              <a:rPr lang="en-US" dirty="0" smtClean="0"/>
              <a:t>.</a:t>
            </a:r>
          </a:p>
          <a:p>
            <a:r>
              <a:rPr lang="en-US" b="1" dirty="0" smtClean="0"/>
              <a:t>4. Legal and Policy Framework</a:t>
            </a:r>
          </a:p>
          <a:p>
            <a:r>
              <a:rPr lang="en-US" b="1" dirty="0" smtClean="0"/>
              <a:t>5. Information Ethics</a:t>
            </a:r>
          </a:p>
          <a:p>
            <a:r>
              <a:rPr lang="en-US" b="1" dirty="0" smtClean="0"/>
              <a:t>6. censorship</a:t>
            </a:r>
            <a:endParaRPr lang="en-US" b="1" dirty="0"/>
          </a:p>
        </p:txBody>
      </p:sp>
    </p:spTree>
    <p:extLst>
      <p:ext uri="{BB962C8B-B14F-4D97-AF65-F5344CB8AC3E}">
        <p14:creationId xmlns:p14="http://schemas.microsoft.com/office/powerpoint/2010/main" val="1375428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a:t>Fact-checking is a process that seeks to verify sometimes factual information, in order to promote the veracity and correctness of </a:t>
            </a:r>
            <a:r>
              <a:rPr lang="en-US" dirty="0" smtClean="0"/>
              <a:t>reporting.</a:t>
            </a:r>
          </a:p>
          <a:p>
            <a:pPr algn="just"/>
            <a:r>
              <a:rPr lang="en-US" b="1" i="1" dirty="0" smtClean="0">
                <a:solidFill>
                  <a:srgbClr val="202122"/>
                </a:solidFill>
                <a:latin typeface="Arial" panose="020B0604020202020204" pitchFamily="34" charset="0"/>
              </a:rPr>
              <a:t>*Ante </a:t>
            </a:r>
            <a:r>
              <a:rPr lang="en-US" b="1" i="1" dirty="0">
                <a:solidFill>
                  <a:srgbClr val="202122"/>
                </a:solidFill>
                <a:latin typeface="Arial" panose="020B0604020202020204" pitchFamily="34" charset="0"/>
              </a:rPr>
              <a:t>hoc</a:t>
            </a:r>
            <a:r>
              <a:rPr lang="en-US" b="1" dirty="0">
                <a:solidFill>
                  <a:srgbClr val="202122"/>
                </a:solidFill>
                <a:latin typeface="Arial" panose="020B0604020202020204" pitchFamily="34" charset="0"/>
              </a:rPr>
              <a:t> fact-checking</a:t>
            </a:r>
            <a:r>
              <a:rPr lang="en-US" dirty="0">
                <a:solidFill>
                  <a:srgbClr val="202122"/>
                </a:solidFill>
                <a:latin typeface="Arial" panose="020B0604020202020204" pitchFamily="34" charset="0"/>
              </a:rPr>
              <a:t> aims to identify errors so that the text can be corrected before dissemination, or perhaps rejected</a:t>
            </a:r>
            <a:r>
              <a:rPr lang="en-US" dirty="0" smtClean="0">
                <a:solidFill>
                  <a:srgbClr val="202122"/>
                </a:solidFill>
                <a:latin typeface="Arial" panose="020B0604020202020204" pitchFamily="34" charset="0"/>
              </a:rPr>
              <a:t>.</a:t>
            </a:r>
          </a:p>
          <a:p>
            <a:pPr algn="just"/>
            <a:r>
              <a:rPr lang="en-US" dirty="0">
                <a:solidFill>
                  <a:srgbClr val="202122"/>
                </a:solidFill>
                <a:latin typeface="Arial" panose="020B0604020202020204" pitchFamily="34" charset="0"/>
              </a:rPr>
              <a:t> </a:t>
            </a:r>
            <a:r>
              <a:rPr lang="en-US" dirty="0" smtClean="0">
                <a:solidFill>
                  <a:srgbClr val="202122"/>
                </a:solidFill>
                <a:latin typeface="Arial" panose="020B0604020202020204" pitchFamily="34" charset="0"/>
              </a:rPr>
              <a:t>*</a:t>
            </a:r>
            <a:r>
              <a:rPr lang="en-US" b="1" i="1" dirty="0" smtClean="0">
                <a:solidFill>
                  <a:srgbClr val="202122"/>
                </a:solidFill>
                <a:latin typeface="Arial" panose="020B0604020202020204" pitchFamily="34" charset="0"/>
              </a:rPr>
              <a:t>Post </a:t>
            </a:r>
            <a:r>
              <a:rPr lang="en-US" b="1" i="1" dirty="0">
                <a:solidFill>
                  <a:srgbClr val="202122"/>
                </a:solidFill>
                <a:latin typeface="Arial" panose="020B0604020202020204" pitchFamily="34" charset="0"/>
              </a:rPr>
              <a:t>hoc</a:t>
            </a:r>
            <a:r>
              <a:rPr lang="en-US" b="1" dirty="0">
                <a:solidFill>
                  <a:srgbClr val="202122"/>
                </a:solidFill>
                <a:latin typeface="Arial" panose="020B0604020202020204" pitchFamily="34" charset="0"/>
              </a:rPr>
              <a:t> fact-checking</a:t>
            </a:r>
            <a:r>
              <a:rPr lang="en-US" dirty="0">
                <a:solidFill>
                  <a:srgbClr val="202122"/>
                </a:solidFill>
                <a:latin typeface="Arial" panose="020B0604020202020204" pitchFamily="34" charset="0"/>
              </a:rPr>
              <a:t> is most often followed by a written report of inaccuracies, sometimes with a visual metric provided by the checking </a:t>
            </a:r>
            <a:r>
              <a:rPr lang="en-US" dirty="0" smtClean="0">
                <a:solidFill>
                  <a:srgbClr val="202122"/>
                </a:solidFill>
                <a:latin typeface="Arial" panose="020B0604020202020204" pitchFamily="34" charset="0"/>
              </a:rPr>
              <a:t>organization.</a:t>
            </a:r>
            <a:r>
              <a:rPr lang="en-US" dirty="0">
                <a:solidFill>
                  <a:srgbClr val="202122"/>
                </a:solidFill>
                <a:latin typeface="Arial" panose="020B0604020202020204" pitchFamily="34" charset="0"/>
              </a:rPr>
              <a:t> </a:t>
            </a:r>
            <a:endParaRPr lang="en-US" dirty="0"/>
          </a:p>
        </p:txBody>
      </p:sp>
    </p:spTree>
    <p:extLst>
      <p:ext uri="{BB962C8B-B14F-4D97-AF65-F5344CB8AC3E}">
        <p14:creationId xmlns:p14="http://schemas.microsoft.com/office/powerpoint/2010/main" val="2241815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C003A7F-7F6A-4CD1-819A-3FF827EFC61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xmlns="" id="{3BDF95E9-5152-4989-A87A-9B106D1A65D3}"/>
              </a:ext>
            </a:extLst>
          </p:cNvPr>
          <p:cNvSpPr>
            <a:spLocks noGrp="1"/>
          </p:cNvSpPr>
          <p:nvPr>
            <p:ph sz="quarter" idx="1"/>
          </p:nvPr>
        </p:nvSpPr>
        <p:spPr>
          <a:xfrm>
            <a:off x="1069145" y="1845734"/>
            <a:ext cx="10086535" cy="4023360"/>
          </a:xfrm>
        </p:spPr>
        <p:txBody>
          <a:bodyPr>
            <a:normAutofit/>
          </a:bodyPr>
          <a:lstStyle/>
          <a:p>
            <a:pPr marL="0" indent="0" algn="ctr">
              <a:buNone/>
            </a:pPr>
            <a:endParaRPr lang="en-US" sz="4400" dirty="0"/>
          </a:p>
          <a:p>
            <a:pPr marL="0" indent="0" algn="ctr">
              <a:buNone/>
            </a:pPr>
            <a:r>
              <a:rPr lang="en-US" sz="6000" dirty="0"/>
              <a:t>Thank you –</a:t>
            </a:r>
          </a:p>
          <a:p>
            <a:pPr marL="0" indent="0" algn="ctr">
              <a:buNone/>
            </a:pPr>
            <a:r>
              <a:rPr lang="en-US" dirty="0"/>
              <a:t>Questions, Observations, Objections</a:t>
            </a:r>
          </a:p>
        </p:txBody>
      </p:sp>
    </p:spTree>
    <p:extLst>
      <p:ext uri="{BB962C8B-B14F-4D97-AF65-F5344CB8AC3E}">
        <p14:creationId xmlns:p14="http://schemas.microsoft.com/office/powerpoint/2010/main" val="1745279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Disorder</a:t>
            </a:r>
            <a:endParaRPr lang="en-US" dirty="0"/>
          </a:p>
        </p:txBody>
      </p:sp>
      <p:sp>
        <p:nvSpPr>
          <p:cNvPr id="3" name="Content Placeholder 2"/>
          <p:cNvSpPr>
            <a:spLocks noGrp="1"/>
          </p:cNvSpPr>
          <p:nvPr>
            <p:ph sz="quarter" idx="1"/>
          </p:nvPr>
        </p:nvSpPr>
        <p:spPr/>
        <p:txBody>
          <a:bodyPr/>
          <a:lstStyle/>
          <a:p>
            <a:r>
              <a:rPr lang="en-US" dirty="0" smtClean="0"/>
              <a:t>Twisting </a:t>
            </a:r>
            <a:r>
              <a:rPr lang="en-US" dirty="0"/>
              <a:t>facts, Distorting information, sharing information without understanding the consequences, </a:t>
            </a:r>
            <a:r>
              <a:rPr lang="en-US" dirty="0" err="1" smtClean="0"/>
              <a:t>slanderizing</a:t>
            </a:r>
            <a:r>
              <a:rPr lang="en-US" dirty="0" smtClean="0"/>
              <a:t> </a:t>
            </a:r>
            <a:r>
              <a:rPr lang="en-US" dirty="0"/>
              <a:t>others' beliefs and faiths, and running behind propaganda and fake news with or without vested interest </a:t>
            </a:r>
            <a:r>
              <a:rPr lang="en-US" dirty="0" smtClean="0"/>
              <a:t>are </a:t>
            </a:r>
            <a:r>
              <a:rPr lang="en-US" dirty="0"/>
              <a:t>some of the kind of a disorder</a:t>
            </a:r>
            <a:r>
              <a:rPr lang="en-US" dirty="0" smtClean="0"/>
              <a:t>.</a:t>
            </a:r>
          </a:p>
          <a:p>
            <a:r>
              <a:rPr lang="en-US" dirty="0" smtClean="0"/>
              <a:t>Fake new is not a recent phenomenon, but the advent of the internet has made it difficult to control.</a:t>
            </a:r>
            <a:endParaRPr lang="en-US" dirty="0"/>
          </a:p>
        </p:txBody>
      </p:sp>
    </p:spTree>
    <p:extLst>
      <p:ext uri="{BB962C8B-B14F-4D97-AF65-F5344CB8AC3E}">
        <p14:creationId xmlns:p14="http://schemas.microsoft.com/office/powerpoint/2010/main" val="3590003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a:bodyPr>
          <a:lstStyle/>
          <a:p>
            <a:pPr algn="just"/>
            <a:r>
              <a:rPr lang="en-US" sz="3200" dirty="0"/>
              <a:t>Rumors, misinformation, disinformation, and mal-information are common challenges confronting media of all types. It is, however, worse in the case of digital media, especially on social media platforms. Ease of access and use, speed of information diffusion, and difficulty in correcting false information make control of undesirable information a horrid </a:t>
            </a:r>
            <a:r>
              <a:rPr lang="en-US" sz="3200" dirty="0" smtClean="0"/>
              <a:t>task. </a:t>
            </a:r>
            <a:r>
              <a:rPr lang="en-US" sz="3200" dirty="0"/>
              <a:t>Alongside these challenges, social media has also been highly influential in spreading timely and useful information.</a:t>
            </a:r>
          </a:p>
        </p:txBody>
      </p:sp>
    </p:spTree>
    <p:extLst>
      <p:ext uri="{BB962C8B-B14F-4D97-AF65-F5344CB8AC3E}">
        <p14:creationId xmlns:p14="http://schemas.microsoft.com/office/powerpoint/2010/main" val="3381244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Information Disorder</a:t>
            </a:r>
            <a:endParaRPr lang="en-US" dirty="0"/>
          </a:p>
        </p:txBody>
      </p:sp>
      <p:sp>
        <p:nvSpPr>
          <p:cNvPr id="3" name="Content Placeholder 2"/>
          <p:cNvSpPr>
            <a:spLocks noGrp="1"/>
          </p:cNvSpPr>
          <p:nvPr>
            <p:ph sz="quarter" idx="1"/>
          </p:nvPr>
        </p:nvSpPr>
        <p:spPr/>
        <p:txBody>
          <a:bodyPr/>
          <a:lstStyle/>
          <a:p>
            <a:pPr marL="514350" indent="-514350">
              <a:buAutoNum type="alphaLcParenR"/>
            </a:pPr>
            <a:r>
              <a:rPr lang="en-US" dirty="0" smtClean="0"/>
              <a:t>Misinformation</a:t>
            </a:r>
          </a:p>
          <a:p>
            <a:pPr marL="514350" indent="-514350">
              <a:buAutoNum type="alphaLcParenR"/>
            </a:pPr>
            <a:r>
              <a:rPr lang="en-US" dirty="0" smtClean="0"/>
              <a:t>Disinformation, and </a:t>
            </a:r>
          </a:p>
          <a:p>
            <a:pPr marL="514350" indent="-514350">
              <a:buAutoNum type="alphaLcParenR"/>
            </a:pPr>
            <a:r>
              <a:rPr lang="en-US" dirty="0" err="1" smtClean="0"/>
              <a:t>Malinformation</a:t>
            </a:r>
            <a:r>
              <a:rPr lang="en-US" dirty="0"/>
              <a:t>. </a:t>
            </a:r>
            <a:endParaRPr lang="en-US" dirty="0" smtClean="0"/>
          </a:p>
        </p:txBody>
      </p:sp>
    </p:spTree>
    <p:extLst>
      <p:ext uri="{BB962C8B-B14F-4D97-AF65-F5344CB8AC3E}">
        <p14:creationId xmlns:p14="http://schemas.microsoft.com/office/powerpoint/2010/main" val="1232903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Disorder as a Threat </a:t>
            </a:r>
            <a:r>
              <a:rPr lang="en-US" dirty="0"/>
              <a:t>to Knowledge </a:t>
            </a:r>
          </a:p>
        </p:txBody>
      </p:sp>
      <p:sp>
        <p:nvSpPr>
          <p:cNvPr id="3" name="Content Placeholder 2"/>
          <p:cNvSpPr>
            <a:spLocks noGrp="1"/>
          </p:cNvSpPr>
          <p:nvPr>
            <p:ph sz="quarter" idx="1"/>
          </p:nvPr>
        </p:nvSpPr>
        <p:spPr/>
        <p:txBody>
          <a:bodyPr>
            <a:normAutofit fontScale="85000" lnSpcReduction="20000"/>
          </a:bodyPr>
          <a:lstStyle/>
          <a:p>
            <a:pPr algn="just"/>
            <a:r>
              <a:rPr lang="en-US" dirty="0"/>
              <a:t>With growing dependency on social media for reportage, coupled with rising media errors with potential to threatening the boundaries of knowledge and reliable information, attention is now being drawn to credibility of using social media and other media outlet. This increasing attention is because of the apparent disorderliness in the information milieu as a result of powerlessness to regulate activities on social media coupled with the dilemma of tampering with fundamental right of individual to free speech. Unlike the traditional media houses with specific address and location, identifying the whereabouts of promoters of fake news is challenging as information can be manufactured at the remote locality and the consequence will be felt in all the four compass points of the world. Tracking down individuals peddling fake news for charges of slander, defamation or libel is difficult, as a result of the intercontinental nature of the social network.</a:t>
            </a:r>
          </a:p>
        </p:txBody>
      </p:sp>
    </p:spTree>
    <p:extLst>
      <p:ext uri="{BB962C8B-B14F-4D97-AF65-F5344CB8AC3E}">
        <p14:creationId xmlns:p14="http://schemas.microsoft.com/office/powerpoint/2010/main" val="3573251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Despite their potential to </a:t>
            </a:r>
            <a:r>
              <a:rPr lang="en-US" dirty="0" err="1"/>
              <a:t>democratise</a:t>
            </a:r>
            <a:r>
              <a:rPr lang="en-US" dirty="0"/>
              <a:t> access to and use of the media, they have also added to the crisis of public communication leading to fake news and hate speech. Fake news and hate speech heat up the polity and threaten democratic governance.</a:t>
            </a:r>
          </a:p>
          <a:p>
            <a:endParaRPr lang="en-US" dirty="0"/>
          </a:p>
          <a:p>
            <a:r>
              <a:rPr lang="en-US" dirty="0"/>
              <a:t>Fake news results in fear and tension which </a:t>
            </a:r>
            <a:r>
              <a:rPr lang="en-US" dirty="0" err="1"/>
              <a:t>jeopardises</a:t>
            </a:r>
            <a:r>
              <a:rPr lang="en-US" dirty="0"/>
              <a:t> public peace and security. People have risen against one another, ethnic groups against themselves and regions against regions because of fake news peddled through platforms by people with different motives.</a:t>
            </a:r>
          </a:p>
        </p:txBody>
      </p:sp>
    </p:spTree>
    <p:extLst>
      <p:ext uri="{BB962C8B-B14F-4D97-AF65-F5344CB8AC3E}">
        <p14:creationId xmlns:p14="http://schemas.microsoft.com/office/powerpoint/2010/main" val="180208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Disaster Aggravated by Misinformation</a:t>
            </a:r>
            <a:endParaRPr lang="en-US" dirty="0"/>
          </a:p>
        </p:txBody>
      </p:sp>
      <p:sp>
        <p:nvSpPr>
          <p:cNvPr id="3" name="Content Placeholder 2"/>
          <p:cNvSpPr>
            <a:spLocks noGrp="1"/>
          </p:cNvSpPr>
          <p:nvPr>
            <p:ph sz="quarter" idx="1"/>
          </p:nvPr>
        </p:nvSpPr>
        <p:spPr/>
        <p:txBody>
          <a:bodyPr/>
          <a:lstStyle/>
          <a:p>
            <a:r>
              <a:rPr lang="en-US" dirty="0"/>
              <a:t>Rwandan </a:t>
            </a:r>
            <a:r>
              <a:rPr lang="en-US" dirty="0" smtClean="0"/>
              <a:t>genocide.</a:t>
            </a:r>
          </a:p>
          <a:p>
            <a:r>
              <a:rPr lang="en-US" dirty="0" err="1" smtClean="0"/>
              <a:t>EndSARS</a:t>
            </a:r>
            <a:r>
              <a:rPr lang="en-US" dirty="0" smtClean="0"/>
              <a:t> Protest</a:t>
            </a:r>
          </a:p>
          <a:p>
            <a:r>
              <a:rPr lang="en-US" dirty="0" smtClean="0"/>
              <a:t>Fulani </a:t>
            </a:r>
            <a:r>
              <a:rPr lang="en-US" dirty="0" err="1" smtClean="0"/>
              <a:t>Herdmen</a:t>
            </a:r>
            <a:endParaRPr lang="en-US" dirty="0" smtClean="0"/>
          </a:p>
          <a:p>
            <a:r>
              <a:rPr lang="en-US" dirty="0" smtClean="0"/>
              <a:t>May 12 incidence.</a:t>
            </a:r>
          </a:p>
          <a:p>
            <a:r>
              <a:rPr lang="en-US" dirty="0" smtClean="0"/>
              <a:t>COVID 19</a:t>
            </a:r>
            <a:endParaRPr lang="en-US" dirty="0"/>
          </a:p>
        </p:txBody>
      </p:sp>
    </p:spTree>
    <p:extLst>
      <p:ext uri="{BB962C8B-B14F-4D97-AF65-F5344CB8AC3E}">
        <p14:creationId xmlns:p14="http://schemas.microsoft.com/office/powerpoint/2010/main" val="3981752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EndSARS</a:t>
            </a:r>
            <a:r>
              <a:rPr lang="en-US" dirty="0"/>
              <a:t> Protest: 80 BRT buses worth N3.9 billion were destroyed by hoodlums</a:t>
            </a:r>
          </a:p>
        </p:txBody>
      </p:sp>
      <p:pic>
        <p:nvPicPr>
          <p:cNvPr id="4" name="Content Placeholder 3" descr="Screen Clipping"/>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0" y="1409700"/>
            <a:ext cx="12192000" cy="5448300"/>
          </a:xfrm>
        </p:spPr>
      </p:pic>
    </p:spTree>
    <p:extLst>
      <p:ext uri="{BB962C8B-B14F-4D97-AF65-F5344CB8AC3E}">
        <p14:creationId xmlns:p14="http://schemas.microsoft.com/office/powerpoint/2010/main" val="796451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0" y="228600"/>
            <a:ext cx="12192000" cy="6464300"/>
          </a:xfrm>
          <a:prstGeom prst="rect">
            <a:avLst/>
          </a:prstGeom>
        </p:spPr>
      </p:pic>
    </p:spTree>
    <p:extLst>
      <p:ext uri="{BB962C8B-B14F-4D97-AF65-F5344CB8AC3E}">
        <p14:creationId xmlns:p14="http://schemas.microsoft.com/office/powerpoint/2010/main" val="39977693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Default Theme">
  <a:themeElements>
    <a:clrScheme name="dpi101">
      <a:dk1>
        <a:srgbClr val="002060"/>
      </a:dk1>
      <a:lt1>
        <a:sysClr val="window" lastClr="FFFFFF"/>
      </a:lt1>
      <a:dk2>
        <a:srgbClr val="002060"/>
      </a:dk2>
      <a:lt2>
        <a:srgbClr val="FFFFFF"/>
      </a:lt2>
      <a:accent1>
        <a:srgbClr val="002060"/>
      </a:accent1>
      <a:accent2>
        <a:srgbClr val="C00000"/>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Retrospect">
  <a:themeElements>
    <a:clrScheme name="Custom 2">
      <a:dk1>
        <a:sysClr val="windowText" lastClr="000000"/>
      </a:dk1>
      <a:lt1>
        <a:sysClr val="window" lastClr="FFFFFF"/>
      </a:lt1>
      <a:dk2>
        <a:srgbClr val="44546A"/>
      </a:dk2>
      <a:lt2>
        <a:srgbClr val="E7E6E6"/>
      </a:lt2>
      <a:accent1>
        <a:srgbClr val="4472C4"/>
      </a:accent1>
      <a:accent2>
        <a:srgbClr val="FF0000"/>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7456</TotalTime>
  <Words>572</Words>
  <Application>Microsoft Office PowerPoint</Application>
  <PresentationFormat>Widescreen</PresentationFormat>
  <Paragraphs>37</Paragraphs>
  <Slides>13</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Tw Cen MT</vt:lpstr>
      <vt:lpstr>Wingdings</vt:lpstr>
      <vt:lpstr>Wingdings 2</vt:lpstr>
      <vt:lpstr>Default Theme</vt:lpstr>
      <vt:lpstr>Retrospect</vt:lpstr>
      <vt:lpstr>    information DISORDER Oluwole Durodolu        “When fake news is repeated, it becomes difficult       for the public to discern what's real”.            Jimmy Gomez </vt:lpstr>
      <vt:lpstr>Information Disorder</vt:lpstr>
      <vt:lpstr>PowerPoint Presentation</vt:lpstr>
      <vt:lpstr>Types of Information Disorder</vt:lpstr>
      <vt:lpstr>Information Disorder as a Threat to Knowledge </vt:lpstr>
      <vt:lpstr>PowerPoint Presentation</vt:lpstr>
      <vt:lpstr>Disaster Aggravated by Misinformation</vt:lpstr>
      <vt:lpstr>EndSARS Protest: 80 BRT buses worth N3.9 billion were destroyed by hoodlums</vt:lpstr>
      <vt:lpstr>PowerPoint Presentation</vt:lpstr>
      <vt:lpstr>Number of internet users in selected countries in Africa as of January 2022, by country(in millions)</vt:lpstr>
      <vt:lpstr>Fixing our misinformation problem</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Patterson, Thomas E.</dc:creator>
  <cp:lastModifiedBy>Wole Durodolu</cp:lastModifiedBy>
  <cp:revision>51</cp:revision>
  <dcterms:created xsi:type="dcterms:W3CDTF">2021-05-14T17:15:13Z</dcterms:created>
  <dcterms:modified xsi:type="dcterms:W3CDTF">2022-05-24T23:16:52Z</dcterms:modified>
</cp:coreProperties>
</file>