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59" r:id="rId6"/>
    <p:sldId id="272" r:id="rId7"/>
    <p:sldId id="273" r:id="rId8"/>
    <p:sldId id="261" r:id="rId9"/>
    <p:sldId id="262" r:id="rId10"/>
    <p:sldId id="263" r:id="rId11"/>
    <p:sldId id="264" r:id="rId12"/>
    <p:sldId id="265" r:id="rId13"/>
    <p:sldId id="266" r:id="rId14"/>
    <p:sldId id="267" r:id="rId15"/>
    <p:sldId id="268" r:id="rId16"/>
    <p:sldId id="269" r:id="rId17"/>
    <p:sldId id="270" r:id="rId18"/>
    <p:sldId id="271"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63" d="100"/>
          <a:sy n="63" d="100"/>
        </p:scale>
        <p:origin x="93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8DF432-E198-D597-FFF5-4A8040292F2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E6F5AE5-AB4C-BCA4-902D-882D17AA37D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F5BFC76-AA22-E44C-769E-8A987ABEC997}"/>
              </a:ext>
            </a:extLst>
          </p:cNvPr>
          <p:cNvSpPr>
            <a:spLocks noGrp="1"/>
          </p:cNvSpPr>
          <p:nvPr>
            <p:ph type="dt" sz="half" idx="10"/>
          </p:nvPr>
        </p:nvSpPr>
        <p:spPr/>
        <p:txBody>
          <a:bodyPr/>
          <a:lstStyle/>
          <a:p>
            <a:fld id="{BD58D173-5392-4C81-A16D-DF59FF1C79CA}" type="datetimeFigureOut">
              <a:rPr lang="en-US" smtClean="0"/>
              <a:t>2/15/2025</a:t>
            </a:fld>
            <a:endParaRPr lang="en-US"/>
          </a:p>
        </p:txBody>
      </p:sp>
      <p:sp>
        <p:nvSpPr>
          <p:cNvPr id="5" name="Footer Placeholder 4">
            <a:extLst>
              <a:ext uri="{FF2B5EF4-FFF2-40B4-BE49-F238E27FC236}">
                <a16:creationId xmlns:a16="http://schemas.microsoft.com/office/drawing/2014/main" id="{78ABFD85-3C33-CE3A-1747-E2545839CF5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E70BE47-0D99-1F68-9FC2-BFD3F7662BD8}"/>
              </a:ext>
            </a:extLst>
          </p:cNvPr>
          <p:cNvSpPr>
            <a:spLocks noGrp="1"/>
          </p:cNvSpPr>
          <p:nvPr>
            <p:ph type="sldNum" sz="quarter" idx="12"/>
          </p:nvPr>
        </p:nvSpPr>
        <p:spPr/>
        <p:txBody>
          <a:bodyPr/>
          <a:lstStyle/>
          <a:p>
            <a:fld id="{4F7ED405-88B8-4160-BF8E-3CA7FBA22C18}" type="slidenum">
              <a:rPr lang="en-US" smtClean="0"/>
              <a:t>‹#›</a:t>
            </a:fld>
            <a:endParaRPr lang="en-US"/>
          </a:p>
        </p:txBody>
      </p:sp>
    </p:spTree>
    <p:extLst>
      <p:ext uri="{BB962C8B-B14F-4D97-AF65-F5344CB8AC3E}">
        <p14:creationId xmlns:p14="http://schemas.microsoft.com/office/powerpoint/2010/main" val="1024929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455C7-F16E-9FC3-216F-5CA4FC6CF54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0BE76D2-A9C8-4A97-F5C7-09F27415C9B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B1E555E-1935-3B3B-95B5-16A0F7B846EC}"/>
              </a:ext>
            </a:extLst>
          </p:cNvPr>
          <p:cNvSpPr>
            <a:spLocks noGrp="1"/>
          </p:cNvSpPr>
          <p:nvPr>
            <p:ph type="dt" sz="half" idx="10"/>
          </p:nvPr>
        </p:nvSpPr>
        <p:spPr/>
        <p:txBody>
          <a:bodyPr/>
          <a:lstStyle/>
          <a:p>
            <a:fld id="{BD58D173-5392-4C81-A16D-DF59FF1C79CA}" type="datetimeFigureOut">
              <a:rPr lang="en-US" smtClean="0"/>
              <a:t>2/15/2025</a:t>
            </a:fld>
            <a:endParaRPr lang="en-US"/>
          </a:p>
        </p:txBody>
      </p:sp>
      <p:sp>
        <p:nvSpPr>
          <p:cNvPr id="5" name="Footer Placeholder 4">
            <a:extLst>
              <a:ext uri="{FF2B5EF4-FFF2-40B4-BE49-F238E27FC236}">
                <a16:creationId xmlns:a16="http://schemas.microsoft.com/office/drawing/2014/main" id="{2F79763F-3D1F-F767-F372-CE878686446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169C778-C2C4-1604-5B5A-6D865759B16B}"/>
              </a:ext>
            </a:extLst>
          </p:cNvPr>
          <p:cNvSpPr>
            <a:spLocks noGrp="1"/>
          </p:cNvSpPr>
          <p:nvPr>
            <p:ph type="sldNum" sz="quarter" idx="12"/>
          </p:nvPr>
        </p:nvSpPr>
        <p:spPr/>
        <p:txBody>
          <a:bodyPr/>
          <a:lstStyle/>
          <a:p>
            <a:fld id="{4F7ED405-88B8-4160-BF8E-3CA7FBA22C18}" type="slidenum">
              <a:rPr lang="en-US" smtClean="0"/>
              <a:t>‹#›</a:t>
            </a:fld>
            <a:endParaRPr lang="en-US"/>
          </a:p>
        </p:txBody>
      </p:sp>
    </p:spTree>
    <p:extLst>
      <p:ext uri="{BB962C8B-B14F-4D97-AF65-F5344CB8AC3E}">
        <p14:creationId xmlns:p14="http://schemas.microsoft.com/office/powerpoint/2010/main" val="13459755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D526BE2-F12D-A493-E000-518A8C0BDBC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D76E2F7-AE2D-C862-FB39-815582264D6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EFC996D-5E85-D476-5C50-2E22C9016C47}"/>
              </a:ext>
            </a:extLst>
          </p:cNvPr>
          <p:cNvSpPr>
            <a:spLocks noGrp="1"/>
          </p:cNvSpPr>
          <p:nvPr>
            <p:ph type="dt" sz="half" idx="10"/>
          </p:nvPr>
        </p:nvSpPr>
        <p:spPr/>
        <p:txBody>
          <a:bodyPr/>
          <a:lstStyle/>
          <a:p>
            <a:fld id="{BD58D173-5392-4C81-A16D-DF59FF1C79CA}" type="datetimeFigureOut">
              <a:rPr lang="en-US" smtClean="0"/>
              <a:t>2/15/2025</a:t>
            </a:fld>
            <a:endParaRPr lang="en-US"/>
          </a:p>
        </p:txBody>
      </p:sp>
      <p:sp>
        <p:nvSpPr>
          <p:cNvPr id="5" name="Footer Placeholder 4">
            <a:extLst>
              <a:ext uri="{FF2B5EF4-FFF2-40B4-BE49-F238E27FC236}">
                <a16:creationId xmlns:a16="http://schemas.microsoft.com/office/drawing/2014/main" id="{9931AC14-F123-BDF0-D9FA-06EA870385E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F0270B3-C5AC-2DA8-0FC6-26123D9F8FBB}"/>
              </a:ext>
            </a:extLst>
          </p:cNvPr>
          <p:cNvSpPr>
            <a:spLocks noGrp="1"/>
          </p:cNvSpPr>
          <p:nvPr>
            <p:ph type="sldNum" sz="quarter" idx="12"/>
          </p:nvPr>
        </p:nvSpPr>
        <p:spPr/>
        <p:txBody>
          <a:bodyPr/>
          <a:lstStyle/>
          <a:p>
            <a:fld id="{4F7ED405-88B8-4160-BF8E-3CA7FBA22C18}" type="slidenum">
              <a:rPr lang="en-US" smtClean="0"/>
              <a:t>‹#›</a:t>
            </a:fld>
            <a:endParaRPr lang="en-US"/>
          </a:p>
        </p:txBody>
      </p:sp>
    </p:spTree>
    <p:extLst>
      <p:ext uri="{BB962C8B-B14F-4D97-AF65-F5344CB8AC3E}">
        <p14:creationId xmlns:p14="http://schemas.microsoft.com/office/powerpoint/2010/main" val="1868753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9D62C6-6081-9D37-16E3-3190BDD474E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B31F436-7632-24E5-C757-FD710D4966D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1EF0850-4BC4-AC6A-4903-E6F168BD777C}"/>
              </a:ext>
            </a:extLst>
          </p:cNvPr>
          <p:cNvSpPr>
            <a:spLocks noGrp="1"/>
          </p:cNvSpPr>
          <p:nvPr>
            <p:ph type="dt" sz="half" idx="10"/>
          </p:nvPr>
        </p:nvSpPr>
        <p:spPr/>
        <p:txBody>
          <a:bodyPr/>
          <a:lstStyle/>
          <a:p>
            <a:fld id="{BD58D173-5392-4C81-A16D-DF59FF1C79CA}" type="datetimeFigureOut">
              <a:rPr lang="en-US" smtClean="0"/>
              <a:t>2/15/2025</a:t>
            </a:fld>
            <a:endParaRPr lang="en-US"/>
          </a:p>
        </p:txBody>
      </p:sp>
      <p:sp>
        <p:nvSpPr>
          <p:cNvPr id="5" name="Footer Placeholder 4">
            <a:extLst>
              <a:ext uri="{FF2B5EF4-FFF2-40B4-BE49-F238E27FC236}">
                <a16:creationId xmlns:a16="http://schemas.microsoft.com/office/drawing/2014/main" id="{CDE95706-93B7-923D-BC06-2A259E4DEE7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6BE74D9-0CF9-82B9-F89D-7574BC7A7333}"/>
              </a:ext>
            </a:extLst>
          </p:cNvPr>
          <p:cNvSpPr>
            <a:spLocks noGrp="1"/>
          </p:cNvSpPr>
          <p:nvPr>
            <p:ph type="sldNum" sz="quarter" idx="12"/>
          </p:nvPr>
        </p:nvSpPr>
        <p:spPr/>
        <p:txBody>
          <a:bodyPr/>
          <a:lstStyle/>
          <a:p>
            <a:fld id="{4F7ED405-88B8-4160-BF8E-3CA7FBA22C18}" type="slidenum">
              <a:rPr lang="en-US" smtClean="0"/>
              <a:t>‹#›</a:t>
            </a:fld>
            <a:endParaRPr lang="en-US"/>
          </a:p>
        </p:txBody>
      </p:sp>
    </p:spTree>
    <p:extLst>
      <p:ext uri="{BB962C8B-B14F-4D97-AF65-F5344CB8AC3E}">
        <p14:creationId xmlns:p14="http://schemas.microsoft.com/office/powerpoint/2010/main" val="4491576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36C0D9-2E0C-08A8-056E-6081ABEF525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6EEAB79-C748-196A-1473-A3182943F22D}"/>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B4E3CE3-14C4-8CAB-FE9C-A43BD5F775D1}"/>
              </a:ext>
            </a:extLst>
          </p:cNvPr>
          <p:cNvSpPr>
            <a:spLocks noGrp="1"/>
          </p:cNvSpPr>
          <p:nvPr>
            <p:ph type="dt" sz="half" idx="10"/>
          </p:nvPr>
        </p:nvSpPr>
        <p:spPr/>
        <p:txBody>
          <a:bodyPr/>
          <a:lstStyle/>
          <a:p>
            <a:fld id="{BD58D173-5392-4C81-A16D-DF59FF1C79CA}" type="datetimeFigureOut">
              <a:rPr lang="en-US" smtClean="0"/>
              <a:t>2/15/2025</a:t>
            </a:fld>
            <a:endParaRPr lang="en-US"/>
          </a:p>
        </p:txBody>
      </p:sp>
      <p:sp>
        <p:nvSpPr>
          <p:cNvPr id="5" name="Footer Placeholder 4">
            <a:extLst>
              <a:ext uri="{FF2B5EF4-FFF2-40B4-BE49-F238E27FC236}">
                <a16:creationId xmlns:a16="http://schemas.microsoft.com/office/drawing/2014/main" id="{2292FAF1-47D7-9048-B0C9-97A93CEE4A2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C778723-BBC0-DEB1-72B2-5B3032087807}"/>
              </a:ext>
            </a:extLst>
          </p:cNvPr>
          <p:cNvSpPr>
            <a:spLocks noGrp="1"/>
          </p:cNvSpPr>
          <p:nvPr>
            <p:ph type="sldNum" sz="quarter" idx="12"/>
          </p:nvPr>
        </p:nvSpPr>
        <p:spPr/>
        <p:txBody>
          <a:bodyPr/>
          <a:lstStyle/>
          <a:p>
            <a:fld id="{4F7ED405-88B8-4160-BF8E-3CA7FBA22C18}" type="slidenum">
              <a:rPr lang="en-US" smtClean="0"/>
              <a:t>‹#›</a:t>
            </a:fld>
            <a:endParaRPr lang="en-US"/>
          </a:p>
        </p:txBody>
      </p:sp>
    </p:spTree>
    <p:extLst>
      <p:ext uri="{BB962C8B-B14F-4D97-AF65-F5344CB8AC3E}">
        <p14:creationId xmlns:p14="http://schemas.microsoft.com/office/powerpoint/2010/main" val="13226516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721345-842C-D0EC-FE3C-70FC386DE7C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D54D3F1-C241-0317-656F-20B4DB1899C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8132C32-8504-583A-1EFB-A3AA88F2FD3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2DAB829-3224-17F9-4394-99FAA46F4760}"/>
              </a:ext>
            </a:extLst>
          </p:cNvPr>
          <p:cNvSpPr>
            <a:spLocks noGrp="1"/>
          </p:cNvSpPr>
          <p:nvPr>
            <p:ph type="dt" sz="half" idx="10"/>
          </p:nvPr>
        </p:nvSpPr>
        <p:spPr/>
        <p:txBody>
          <a:bodyPr/>
          <a:lstStyle/>
          <a:p>
            <a:fld id="{BD58D173-5392-4C81-A16D-DF59FF1C79CA}" type="datetimeFigureOut">
              <a:rPr lang="en-US" smtClean="0"/>
              <a:t>2/15/2025</a:t>
            </a:fld>
            <a:endParaRPr lang="en-US"/>
          </a:p>
        </p:txBody>
      </p:sp>
      <p:sp>
        <p:nvSpPr>
          <p:cNvPr id="6" name="Footer Placeholder 5">
            <a:extLst>
              <a:ext uri="{FF2B5EF4-FFF2-40B4-BE49-F238E27FC236}">
                <a16:creationId xmlns:a16="http://schemas.microsoft.com/office/drawing/2014/main" id="{571DBBB1-7331-0F78-F540-3FA1EF6219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5612154-0775-7831-C1CB-93AFE7C51103}"/>
              </a:ext>
            </a:extLst>
          </p:cNvPr>
          <p:cNvSpPr>
            <a:spLocks noGrp="1"/>
          </p:cNvSpPr>
          <p:nvPr>
            <p:ph type="sldNum" sz="quarter" idx="12"/>
          </p:nvPr>
        </p:nvSpPr>
        <p:spPr/>
        <p:txBody>
          <a:bodyPr/>
          <a:lstStyle/>
          <a:p>
            <a:fld id="{4F7ED405-88B8-4160-BF8E-3CA7FBA22C18}" type="slidenum">
              <a:rPr lang="en-US" smtClean="0"/>
              <a:t>‹#›</a:t>
            </a:fld>
            <a:endParaRPr lang="en-US"/>
          </a:p>
        </p:txBody>
      </p:sp>
    </p:spTree>
    <p:extLst>
      <p:ext uri="{BB962C8B-B14F-4D97-AF65-F5344CB8AC3E}">
        <p14:creationId xmlns:p14="http://schemas.microsoft.com/office/powerpoint/2010/main" val="9070071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00DBBE-8603-89B4-1C66-234FF13BD39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D6ECFE5-A7DF-650A-3D79-31ED9088EFD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FC4493A-8AD1-C506-9273-47A0D28615A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3C233FE-F1D1-99A4-0970-7B00B7AB874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190B46-5AD8-0E18-5382-E5BD3B6B6D3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79B672C-5676-7BA1-EF7A-89C6BA8C41B7}"/>
              </a:ext>
            </a:extLst>
          </p:cNvPr>
          <p:cNvSpPr>
            <a:spLocks noGrp="1"/>
          </p:cNvSpPr>
          <p:nvPr>
            <p:ph type="dt" sz="half" idx="10"/>
          </p:nvPr>
        </p:nvSpPr>
        <p:spPr/>
        <p:txBody>
          <a:bodyPr/>
          <a:lstStyle/>
          <a:p>
            <a:fld id="{BD58D173-5392-4C81-A16D-DF59FF1C79CA}" type="datetimeFigureOut">
              <a:rPr lang="en-US" smtClean="0"/>
              <a:t>2/15/2025</a:t>
            </a:fld>
            <a:endParaRPr lang="en-US"/>
          </a:p>
        </p:txBody>
      </p:sp>
      <p:sp>
        <p:nvSpPr>
          <p:cNvPr id="8" name="Footer Placeholder 7">
            <a:extLst>
              <a:ext uri="{FF2B5EF4-FFF2-40B4-BE49-F238E27FC236}">
                <a16:creationId xmlns:a16="http://schemas.microsoft.com/office/drawing/2014/main" id="{C050080C-2A76-753B-44F4-1BF12B2AC6E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9E36662-BB0D-A5E1-CB4F-2A87604D53C4}"/>
              </a:ext>
            </a:extLst>
          </p:cNvPr>
          <p:cNvSpPr>
            <a:spLocks noGrp="1"/>
          </p:cNvSpPr>
          <p:nvPr>
            <p:ph type="sldNum" sz="quarter" idx="12"/>
          </p:nvPr>
        </p:nvSpPr>
        <p:spPr/>
        <p:txBody>
          <a:bodyPr/>
          <a:lstStyle/>
          <a:p>
            <a:fld id="{4F7ED405-88B8-4160-BF8E-3CA7FBA22C18}" type="slidenum">
              <a:rPr lang="en-US" smtClean="0"/>
              <a:t>‹#›</a:t>
            </a:fld>
            <a:endParaRPr lang="en-US"/>
          </a:p>
        </p:txBody>
      </p:sp>
    </p:spTree>
    <p:extLst>
      <p:ext uri="{BB962C8B-B14F-4D97-AF65-F5344CB8AC3E}">
        <p14:creationId xmlns:p14="http://schemas.microsoft.com/office/powerpoint/2010/main" val="3031417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61D39-6B8E-B863-9263-5BC2635C23A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B0F1EAA-EBC8-8CB3-345C-20DAA5CBB2BB}"/>
              </a:ext>
            </a:extLst>
          </p:cNvPr>
          <p:cNvSpPr>
            <a:spLocks noGrp="1"/>
          </p:cNvSpPr>
          <p:nvPr>
            <p:ph type="dt" sz="half" idx="10"/>
          </p:nvPr>
        </p:nvSpPr>
        <p:spPr/>
        <p:txBody>
          <a:bodyPr/>
          <a:lstStyle/>
          <a:p>
            <a:fld id="{BD58D173-5392-4C81-A16D-DF59FF1C79CA}" type="datetimeFigureOut">
              <a:rPr lang="en-US" smtClean="0"/>
              <a:t>2/15/2025</a:t>
            </a:fld>
            <a:endParaRPr lang="en-US"/>
          </a:p>
        </p:txBody>
      </p:sp>
      <p:sp>
        <p:nvSpPr>
          <p:cNvPr id="4" name="Footer Placeholder 3">
            <a:extLst>
              <a:ext uri="{FF2B5EF4-FFF2-40B4-BE49-F238E27FC236}">
                <a16:creationId xmlns:a16="http://schemas.microsoft.com/office/drawing/2014/main" id="{FF420940-2335-931B-B000-1352FC3C1D9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EA673BF-58C8-E485-7427-A2C6FE8F92DC}"/>
              </a:ext>
            </a:extLst>
          </p:cNvPr>
          <p:cNvSpPr>
            <a:spLocks noGrp="1"/>
          </p:cNvSpPr>
          <p:nvPr>
            <p:ph type="sldNum" sz="quarter" idx="12"/>
          </p:nvPr>
        </p:nvSpPr>
        <p:spPr/>
        <p:txBody>
          <a:bodyPr/>
          <a:lstStyle/>
          <a:p>
            <a:fld id="{4F7ED405-88B8-4160-BF8E-3CA7FBA22C18}" type="slidenum">
              <a:rPr lang="en-US" smtClean="0"/>
              <a:t>‹#›</a:t>
            </a:fld>
            <a:endParaRPr lang="en-US"/>
          </a:p>
        </p:txBody>
      </p:sp>
    </p:spTree>
    <p:extLst>
      <p:ext uri="{BB962C8B-B14F-4D97-AF65-F5344CB8AC3E}">
        <p14:creationId xmlns:p14="http://schemas.microsoft.com/office/powerpoint/2010/main" val="20755807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6D1CE6A-4707-43A1-8281-345EECCED1FF}"/>
              </a:ext>
            </a:extLst>
          </p:cNvPr>
          <p:cNvSpPr>
            <a:spLocks noGrp="1"/>
          </p:cNvSpPr>
          <p:nvPr>
            <p:ph type="dt" sz="half" idx="10"/>
          </p:nvPr>
        </p:nvSpPr>
        <p:spPr/>
        <p:txBody>
          <a:bodyPr/>
          <a:lstStyle/>
          <a:p>
            <a:fld id="{BD58D173-5392-4C81-A16D-DF59FF1C79CA}" type="datetimeFigureOut">
              <a:rPr lang="en-US" smtClean="0"/>
              <a:t>2/15/2025</a:t>
            </a:fld>
            <a:endParaRPr lang="en-US"/>
          </a:p>
        </p:txBody>
      </p:sp>
      <p:sp>
        <p:nvSpPr>
          <p:cNvPr id="3" name="Footer Placeholder 2">
            <a:extLst>
              <a:ext uri="{FF2B5EF4-FFF2-40B4-BE49-F238E27FC236}">
                <a16:creationId xmlns:a16="http://schemas.microsoft.com/office/drawing/2014/main" id="{66521CC8-0277-9C09-E787-5DD8C7DCA7C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E13CEAD-6BD1-9492-991C-797C2783C5E0}"/>
              </a:ext>
            </a:extLst>
          </p:cNvPr>
          <p:cNvSpPr>
            <a:spLocks noGrp="1"/>
          </p:cNvSpPr>
          <p:nvPr>
            <p:ph type="sldNum" sz="quarter" idx="12"/>
          </p:nvPr>
        </p:nvSpPr>
        <p:spPr/>
        <p:txBody>
          <a:bodyPr/>
          <a:lstStyle/>
          <a:p>
            <a:fld id="{4F7ED405-88B8-4160-BF8E-3CA7FBA22C18}" type="slidenum">
              <a:rPr lang="en-US" smtClean="0"/>
              <a:t>‹#›</a:t>
            </a:fld>
            <a:endParaRPr lang="en-US"/>
          </a:p>
        </p:txBody>
      </p:sp>
    </p:spTree>
    <p:extLst>
      <p:ext uri="{BB962C8B-B14F-4D97-AF65-F5344CB8AC3E}">
        <p14:creationId xmlns:p14="http://schemas.microsoft.com/office/powerpoint/2010/main" val="3188971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D5984-4F6E-46D0-EF5F-DC72B64E7D6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D6144C5-B2F0-C386-8F7A-FEDCA87BAA2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2D26AFF-45BC-33A3-0EE1-659F639F795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926AE7A-4E97-6530-7B28-C201EA70DE35}"/>
              </a:ext>
            </a:extLst>
          </p:cNvPr>
          <p:cNvSpPr>
            <a:spLocks noGrp="1"/>
          </p:cNvSpPr>
          <p:nvPr>
            <p:ph type="dt" sz="half" idx="10"/>
          </p:nvPr>
        </p:nvSpPr>
        <p:spPr/>
        <p:txBody>
          <a:bodyPr/>
          <a:lstStyle/>
          <a:p>
            <a:fld id="{BD58D173-5392-4C81-A16D-DF59FF1C79CA}" type="datetimeFigureOut">
              <a:rPr lang="en-US" smtClean="0"/>
              <a:t>2/15/2025</a:t>
            </a:fld>
            <a:endParaRPr lang="en-US"/>
          </a:p>
        </p:txBody>
      </p:sp>
      <p:sp>
        <p:nvSpPr>
          <p:cNvPr id="6" name="Footer Placeholder 5">
            <a:extLst>
              <a:ext uri="{FF2B5EF4-FFF2-40B4-BE49-F238E27FC236}">
                <a16:creationId xmlns:a16="http://schemas.microsoft.com/office/drawing/2014/main" id="{E15326F6-0A2A-018B-582B-D05A002F2B8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D915CF6-8C09-1503-A094-0175546A6A4B}"/>
              </a:ext>
            </a:extLst>
          </p:cNvPr>
          <p:cNvSpPr>
            <a:spLocks noGrp="1"/>
          </p:cNvSpPr>
          <p:nvPr>
            <p:ph type="sldNum" sz="quarter" idx="12"/>
          </p:nvPr>
        </p:nvSpPr>
        <p:spPr/>
        <p:txBody>
          <a:bodyPr/>
          <a:lstStyle/>
          <a:p>
            <a:fld id="{4F7ED405-88B8-4160-BF8E-3CA7FBA22C18}" type="slidenum">
              <a:rPr lang="en-US" smtClean="0"/>
              <a:t>‹#›</a:t>
            </a:fld>
            <a:endParaRPr lang="en-US"/>
          </a:p>
        </p:txBody>
      </p:sp>
    </p:spTree>
    <p:extLst>
      <p:ext uri="{BB962C8B-B14F-4D97-AF65-F5344CB8AC3E}">
        <p14:creationId xmlns:p14="http://schemas.microsoft.com/office/powerpoint/2010/main" val="16746105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87933-6BAA-2CA5-28B9-25FC007BCCE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D11DD04-942B-33EF-657F-DC86D096FAE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6F969E8-8E50-09B1-668A-855FCC92CA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3B4870-345A-9B18-9E0F-D2936B94752A}"/>
              </a:ext>
            </a:extLst>
          </p:cNvPr>
          <p:cNvSpPr>
            <a:spLocks noGrp="1"/>
          </p:cNvSpPr>
          <p:nvPr>
            <p:ph type="dt" sz="half" idx="10"/>
          </p:nvPr>
        </p:nvSpPr>
        <p:spPr/>
        <p:txBody>
          <a:bodyPr/>
          <a:lstStyle/>
          <a:p>
            <a:fld id="{BD58D173-5392-4C81-A16D-DF59FF1C79CA}" type="datetimeFigureOut">
              <a:rPr lang="en-US" smtClean="0"/>
              <a:t>2/15/2025</a:t>
            </a:fld>
            <a:endParaRPr lang="en-US"/>
          </a:p>
        </p:txBody>
      </p:sp>
      <p:sp>
        <p:nvSpPr>
          <p:cNvPr id="6" name="Footer Placeholder 5">
            <a:extLst>
              <a:ext uri="{FF2B5EF4-FFF2-40B4-BE49-F238E27FC236}">
                <a16:creationId xmlns:a16="http://schemas.microsoft.com/office/drawing/2014/main" id="{2C45F6F2-3313-B7B8-D58B-A22096AD65E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39DD395-E954-D115-3AD3-E142BD384158}"/>
              </a:ext>
            </a:extLst>
          </p:cNvPr>
          <p:cNvSpPr>
            <a:spLocks noGrp="1"/>
          </p:cNvSpPr>
          <p:nvPr>
            <p:ph type="sldNum" sz="quarter" idx="12"/>
          </p:nvPr>
        </p:nvSpPr>
        <p:spPr/>
        <p:txBody>
          <a:bodyPr/>
          <a:lstStyle/>
          <a:p>
            <a:fld id="{4F7ED405-88B8-4160-BF8E-3CA7FBA22C18}" type="slidenum">
              <a:rPr lang="en-US" smtClean="0"/>
              <a:t>‹#›</a:t>
            </a:fld>
            <a:endParaRPr lang="en-US"/>
          </a:p>
        </p:txBody>
      </p:sp>
    </p:spTree>
    <p:extLst>
      <p:ext uri="{BB962C8B-B14F-4D97-AF65-F5344CB8AC3E}">
        <p14:creationId xmlns:p14="http://schemas.microsoft.com/office/powerpoint/2010/main" val="26290186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779997C-0929-5870-5525-8360AB32C4B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5A060A1-56E4-044B-09D4-BCE49317B80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A964657-704B-9584-0296-0D9E122738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D58D173-5392-4C81-A16D-DF59FF1C79CA}" type="datetimeFigureOut">
              <a:rPr lang="en-US" smtClean="0"/>
              <a:t>2/15/2025</a:t>
            </a:fld>
            <a:endParaRPr lang="en-US"/>
          </a:p>
        </p:txBody>
      </p:sp>
      <p:sp>
        <p:nvSpPr>
          <p:cNvPr id="5" name="Footer Placeholder 4">
            <a:extLst>
              <a:ext uri="{FF2B5EF4-FFF2-40B4-BE49-F238E27FC236}">
                <a16:creationId xmlns:a16="http://schemas.microsoft.com/office/drawing/2014/main" id="{3AAE84B9-30B5-D980-D9D7-4FEC42E32B4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0C116B1F-D2BD-1CA4-1D30-BCD7D8D83CF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F7ED405-88B8-4160-BF8E-3CA7FBA22C18}" type="slidenum">
              <a:rPr lang="en-US" smtClean="0"/>
              <a:t>‹#›</a:t>
            </a:fld>
            <a:endParaRPr lang="en-US"/>
          </a:p>
        </p:txBody>
      </p:sp>
    </p:spTree>
    <p:extLst>
      <p:ext uri="{BB962C8B-B14F-4D97-AF65-F5344CB8AC3E}">
        <p14:creationId xmlns:p14="http://schemas.microsoft.com/office/powerpoint/2010/main" val="4339159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60A9DE-8BCD-5625-EBB9-7DE54123D85F}"/>
              </a:ext>
            </a:extLst>
          </p:cNvPr>
          <p:cNvSpPr>
            <a:spLocks noGrp="1"/>
          </p:cNvSpPr>
          <p:nvPr>
            <p:ph type="ctrTitle"/>
          </p:nvPr>
        </p:nvSpPr>
        <p:spPr>
          <a:xfrm>
            <a:off x="1524000" y="2844482"/>
            <a:ext cx="9144000" cy="3541077"/>
          </a:xfrm>
        </p:spPr>
        <p:txBody>
          <a:bodyPr>
            <a:normAutofit fontScale="90000"/>
          </a:bodyPr>
          <a:lstStyle/>
          <a:p>
            <a:pPr>
              <a:lnSpc>
                <a:spcPct val="100000"/>
              </a:lnSpc>
            </a:pPr>
            <a:br>
              <a:rPr lang="en-US" sz="4800" b="1" dirty="0">
                <a:effectLst/>
                <a:latin typeface="Times New Roman" panose="02020603050405020304" pitchFamily="18" charset="0"/>
                <a:ea typeface="Aptos" panose="020B0004020202020204" pitchFamily="34" charset="0"/>
              </a:rPr>
            </a:br>
            <a:br>
              <a:rPr lang="en-US" sz="4800" b="1" dirty="0">
                <a:effectLst/>
                <a:latin typeface="Times New Roman" panose="02020603050405020304" pitchFamily="18" charset="0"/>
                <a:ea typeface="Aptos" panose="020B0004020202020204" pitchFamily="34" charset="0"/>
              </a:rPr>
            </a:br>
            <a:br>
              <a:rPr lang="en-US" sz="4800" b="1" dirty="0">
                <a:effectLst/>
                <a:latin typeface="Times New Roman" panose="02020603050405020304" pitchFamily="18" charset="0"/>
                <a:ea typeface="Aptos" panose="020B0004020202020204" pitchFamily="34" charset="0"/>
              </a:rPr>
            </a:br>
            <a:br>
              <a:rPr lang="en-US" sz="4800" b="1" dirty="0">
                <a:effectLst/>
                <a:latin typeface="Times New Roman" panose="02020603050405020304" pitchFamily="18" charset="0"/>
                <a:ea typeface="Aptos" panose="020B0004020202020204" pitchFamily="34" charset="0"/>
              </a:rPr>
            </a:br>
            <a:br>
              <a:rPr lang="en-US" sz="4800" b="1" dirty="0">
                <a:effectLst/>
                <a:latin typeface="Times New Roman" panose="02020603050405020304" pitchFamily="18" charset="0"/>
                <a:ea typeface="Aptos" panose="020B0004020202020204" pitchFamily="34" charset="0"/>
              </a:rPr>
            </a:br>
            <a:br>
              <a:rPr lang="en-US" sz="4800" b="1" dirty="0">
                <a:effectLst/>
                <a:latin typeface="Times New Roman" panose="02020603050405020304" pitchFamily="18" charset="0"/>
                <a:ea typeface="Aptos" panose="020B0004020202020204" pitchFamily="34" charset="0"/>
              </a:rPr>
            </a:br>
            <a:br>
              <a:rPr lang="en-US" sz="4800" b="1" dirty="0">
                <a:effectLst/>
                <a:latin typeface="Times New Roman" panose="02020603050405020304" pitchFamily="18" charset="0"/>
                <a:ea typeface="Aptos" panose="020B0004020202020204" pitchFamily="34" charset="0"/>
              </a:rPr>
            </a:br>
            <a:br>
              <a:rPr lang="en-US" sz="4800" b="1" dirty="0">
                <a:effectLst/>
                <a:latin typeface="Times New Roman" panose="02020603050405020304" pitchFamily="18" charset="0"/>
                <a:ea typeface="Aptos" panose="020B0004020202020204" pitchFamily="34" charset="0"/>
              </a:rPr>
            </a:br>
            <a:br>
              <a:rPr lang="en-US" sz="4800" b="1" dirty="0">
                <a:effectLst/>
                <a:latin typeface="Times New Roman" panose="02020603050405020304" pitchFamily="18" charset="0"/>
                <a:ea typeface="Aptos" panose="020B0004020202020204" pitchFamily="34" charset="0"/>
              </a:rPr>
            </a:br>
            <a:br>
              <a:rPr lang="en-US" sz="4800" b="1" dirty="0">
                <a:effectLst/>
                <a:latin typeface="Times New Roman" panose="02020603050405020304" pitchFamily="18" charset="0"/>
                <a:ea typeface="Aptos" panose="020B0004020202020204" pitchFamily="34" charset="0"/>
              </a:rPr>
            </a:br>
            <a:br>
              <a:rPr lang="en-US" sz="4800" b="1" dirty="0">
                <a:effectLst/>
                <a:latin typeface="Times New Roman" panose="02020603050405020304" pitchFamily="18" charset="0"/>
                <a:ea typeface="Aptos" panose="020B0004020202020204" pitchFamily="34" charset="0"/>
              </a:rPr>
            </a:br>
            <a:br>
              <a:rPr lang="en-US" sz="4800" b="1" dirty="0">
                <a:effectLst/>
                <a:latin typeface="Times New Roman" panose="02020603050405020304" pitchFamily="18" charset="0"/>
                <a:ea typeface="Aptos" panose="020B0004020202020204" pitchFamily="34" charset="0"/>
              </a:rPr>
            </a:br>
            <a:br>
              <a:rPr lang="en-US" sz="4800" b="1" dirty="0">
                <a:effectLst/>
                <a:latin typeface="Times New Roman" panose="02020603050405020304" pitchFamily="18" charset="0"/>
                <a:ea typeface="Aptos" panose="020B0004020202020204" pitchFamily="34" charset="0"/>
              </a:rPr>
            </a:br>
            <a:br>
              <a:rPr lang="en-US" sz="4800" b="1" dirty="0">
                <a:effectLst/>
                <a:latin typeface="Times New Roman" panose="02020603050405020304" pitchFamily="18" charset="0"/>
                <a:ea typeface="Aptos" panose="020B0004020202020204" pitchFamily="34" charset="0"/>
              </a:rPr>
            </a:br>
            <a:br>
              <a:rPr lang="en-US" sz="4800" b="1" dirty="0">
                <a:effectLst/>
                <a:latin typeface="Times New Roman" panose="02020603050405020304" pitchFamily="18" charset="0"/>
                <a:ea typeface="Aptos" panose="020B0004020202020204" pitchFamily="34" charset="0"/>
              </a:rPr>
            </a:br>
            <a:br>
              <a:rPr lang="en-US" sz="4800" b="1" dirty="0">
                <a:effectLst/>
                <a:latin typeface="Times New Roman" panose="02020603050405020304" pitchFamily="18" charset="0"/>
                <a:ea typeface="Aptos" panose="020B0004020202020204" pitchFamily="34" charset="0"/>
              </a:rPr>
            </a:br>
            <a:br>
              <a:rPr lang="en-US" sz="4800" b="1" dirty="0">
                <a:effectLst/>
                <a:latin typeface="Times New Roman" panose="02020603050405020304" pitchFamily="18" charset="0"/>
                <a:ea typeface="Aptos" panose="020B0004020202020204" pitchFamily="34" charset="0"/>
              </a:rPr>
            </a:br>
            <a:br>
              <a:rPr lang="en-US" sz="4800" b="1" dirty="0">
                <a:effectLst/>
                <a:latin typeface="Times New Roman" panose="02020603050405020304" pitchFamily="18" charset="0"/>
                <a:ea typeface="Aptos" panose="020B0004020202020204" pitchFamily="34" charset="0"/>
              </a:rPr>
            </a:br>
            <a:r>
              <a:rPr lang="en-US" sz="4800" b="1" dirty="0">
                <a:effectLst/>
                <a:latin typeface="Times New Roman" panose="02020603050405020304" pitchFamily="18" charset="0"/>
                <a:ea typeface="Aptos" panose="020B0004020202020204" pitchFamily="34" charset="0"/>
              </a:rPr>
              <a:t>Advanced Educational Research</a:t>
            </a:r>
            <a:br>
              <a:rPr lang="en-US" sz="4800" b="1" dirty="0">
                <a:effectLst/>
                <a:latin typeface="Times New Roman" panose="02020603050405020304" pitchFamily="18" charset="0"/>
                <a:ea typeface="Aptos" panose="020B0004020202020204" pitchFamily="34" charset="0"/>
              </a:rPr>
            </a:br>
            <a:r>
              <a:rPr lang="en-US" sz="3100" b="1" dirty="0">
                <a:effectLst/>
                <a:latin typeface="Times New Roman" panose="02020603050405020304" pitchFamily="18" charset="0"/>
                <a:ea typeface="Aptos" panose="020B0004020202020204" pitchFamily="34" charset="0"/>
              </a:rPr>
              <a:t>EDU 901/801</a:t>
            </a:r>
            <a:br>
              <a:rPr lang="en-US" sz="4800" b="1" dirty="0">
                <a:effectLst/>
                <a:latin typeface="Times New Roman" panose="02020603050405020304" pitchFamily="18" charset="0"/>
                <a:ea typeface="Aptos" panose="020B0004020202020204" pitchFamily="34" charset="0"/>
              </a:rPr>
            </a:br>
            <a:r>
              <a:rPr lang="en-US" sz="5300" b="1" dirty="0">
                <a:effectLst/>
                <a:latin typeface="Times New Roman" panose="02020603050405020304" pitchFamily="18" charset="0"/>
                <a:ea typeface="Aptos" panose="020B0004020202020204" pitchFamily="34" charset="0"/>
              </a:rPr>
              <a:t>{</a:t>
            </a:r>
            <a:r>
              <a:rPr lang="en-US" sz="2200" b="1" kern="100" dirty="0">
                <a:effectLst/>
                <a:latin typeface="Times New Roman" panose="02020603050405020304" pitchFamily="18" charset="0"/>
                <a:ea typeface="Aptos" panose="020B0004020202020204" pitchFamily="34" charset="0"/>
                <a:cs typeface="Times New Roman" panose="02020603050405020304" pitchFamily="18" charset="0"/>
              </a:rPr>
              <a:t>LITERATURE REVIEW</a:t>
            </a:r>
            <a:r>
              <a:rPr lang="en-US" sz="4900" b="1" kern="100" dirty="0">
                <a:effectLst/>
                <a:latin typeface="Times New Roman" panose="02020603050405020304" pitchFamily="18" charset="0"/>
                <a:ea typeface="Aptos" panose="020B0004020202020204" pitchFamily="34" charset="0"/>
                <a:cs typeface="Times New Roman" panose="02020603050405020304" pitchFamily="18" charset="0"/>
              </a:rPr>
              <a:t>}</a:t>
            </a:r>
            <a:br>
              <a:rPr lang="en-US" sz="4800" b="1" dirty="0">
                <a:effectLst/>
                <a:latin typeface="Times New Roman" panose="02020603050405020304" pitchFamily="18" charset="0"/>
                <a:ea typeface="Aptos" panose="020B0004020202020204" pitchFamily="34" charset="0"/>
              </a:rPr>
            </a:br>
            <a:r>
              <a:rPr lang="en-US" sz="4800" b="1" dirty="0">
                <a:effectLst/>
                <a:latin typeface="Times New Roman" panose="02020603050405020304" pitchFamily="18" charset="0"/>
                <a:ea typeface="Aptos" panose="020B0004020202020204" pitchFamily="34" charset="0"/>
              </a:rPr>
              <a:t> </a:t>
            </a:r>
            <a:br>
              <a:rPr lang="en-US" sz="4800" b="1" dirty="0">
                <a:effectLst/>
                <a:latin typeface="Times New Roman" panose="02020603050405020304" pitchFamily="18" charset="0"/>
                <a:ea typeface="Aptos" panose="020B0004020202020204" pitchFamily="34" charset="0"/>
              </a:rPr>
            </a:br>
            <a:r>
              <a:rPr lang="en-US" sz="4800" b="1" i="1" dirty="0">
                <a:effectLst/>
                <a:latin typeface="Times New Roman" panose="02020603050405020304" pitchFamily="18" charset="0"/>
                <a:ea typeface="Aptos" panose="020B0004020202020204" pitchFamily="34" charset="0"/>
              </a:rPr>
              <a:t>By</a:t>
            </a:r>
            <a:r>
              <a:rPr lang="en-US" sz="4800" b="1" dirty="0">
                <a:effectLst/>
                <a:latin typeface="Times New Roman" panose="02020603050405020304" pitchFamily="18" charset="0"/>
                <a:ea typeface="Aptos" panose="020B0004020202020204" pitchFamily="34" charset="0"/>
              </a:rPr>
              <a:t> </a:t>
            </a:r>
            <a:br>
              <a:rPr lang="en-US" sz="4800" b="1" dirty="0">
                <a:effectLst/>
                <a:latin typeface="Times New Roman" panose="02020603050405020304" pitchFamily="18" charset="0"/>
                <a:ea typeface="Aptos" panose="020B0004020202020204" pitchFamily="34" charset="0"/>
              </a:rPr>
            </a:br>
            <a:br>
              <a:rPr lang="en-US" sz="4800" b="1" dirty="0">
                <a:effectLst/>
                <a:latin typeface="Times New Roman" panose="02020603050405020304" pitchFamily="18" charset="0"/>
                <a:ea typeface="Aptos" panose="020B0004020202020204" pitchFamily="34" charset="0"/>
              </a:rPr>
            </a:br>
            <a:r>
              <a:rPr lang="en-US" b="1" dirty="0">
                <a:effectLst/>
                <a:latin typeface="Times New Roman" panose="02020603050405020304" pitchFamily="18" charset="0"/>
                <a:ea typeface="Aptos" panose="020B0004020202020204" pitchFamily="34" charset="0"/>
              </a:rPr>
              <a:t>Dr. A. K. OLAOYE</a:t>
            </a:r>
            <a:br>
              <a:rPr lang="en-US" sz="4800" b="1" dirty="0">
                <a:effectLst/>
                <a:latin typeface="Times New Roman" panose="02020603050405020304" pitchFamily="18" charset="0"/>
                <a:ea typeface="Aptos" panose="020B0004020202020204" pitchFamily="34" charset="0"/>
              </a:rPr>
            </a:br>
            <a:br>
              <a:rPr lang="en-US" sz="4800" b="1" dirty="0">
                <a:effectLst/>
                <a:latin typeface="Times New Roman" panose="02020603050405020304" pitchFamily="18" charset="0"/>
                <a:ea typeface="Aptos" panose="020B0004020202020204" pitchFamily="34" charset="0"/>
              </a:rPr>
            </a:br>
            <a:r>
              <a:rPr lang="en-US" sz="4800" b="1" dirty="0">
                <a:effectLst/>
                <a:latin typeface="Times New Roman" panose="02020603050405020304" pitchFamily="18" charset="0"/>
                <a:ea typeface="Aptos" panose="020B0004020202020204" pitchFamily="34" charset="0"/>
              </a:rPr>
              <a:t>						</a:t>
            </a:r>
            <a:r>
              <a:rPr lang="en-US" sz="2700" b="1" dirty="0">
                <a:effectLst/>
                <a:latin typeface="Times New Roman" panose="02020603050405020304" pitchFamily="18" charset="0"/>
                <a:ea typeface="Aptos" panose="020B0004020202020204" pitchFamily="34" charset="0"/>
              </a:rPr>
              <a:t>17</a:t>
            </a:r>
            <a:r>
              <a:rPr lang="en-US" sz="2700" b="1" baseline="30000" dirty="0">
                <a:effectLst/>
                <a:latin typeface="Times New Roman" panose="02020603050405020304" pitchFamily="18" charset="0"/>
                <a:ea typeface="Aptos" panose="020B0004020202020204" pitchFamily="34" charset="0"/>
              </a:rPr>
              <a:t>th</a:t>
            </a:r>
            <a:r>
              <a:rPr lang="en-US" sz="2700" b="1" dirty="0">
                <a:effectLst/>
                <a:latin typeface="Times New Roman" panose="02020603050405020304" pitchFamily="18" charset="0"/>
                <a:ea typeface="Aptos" panose="020B0004020202020204" pitchFamily="34" charset="0"/>
              </a:rPr>
              <a:t> February 2025 </a:t>
            </a:r>
            <a:endParaRPr lang="en-US" dirty="0"/>
          </a:p>
        </p:txBody>
      </p:sp>
    </p:spTree>
    <p:extLst>
      <p:ext uri="{BB962C8B-B14F-4D97-AF65-F5344CB8AC3E}">
        <p14:creationId xmlns:p14="http://schemas.microsoft.com/office/powerpoint/2010/main" val="6212428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0ADD6BD-3B8F-00E8-2F58-7E8BC0E06CCE}"/>
              </a:ext>
            </a:extLst>
          </p:cNvPr>
          <p:cNvSpPr txBox="1"/>
          <p:nvPr/>
        </p:nvSpPr>
        <p:spPr>
          <a:xfrm>
            <a:off x="883920" y="803845"/>
            <a:ext cx="10698480" cy="5265224"/>
          </a:xfrm>
          <a:prstGeom prst="rect">
            <a:avLst/>
          </a:prstGeom>
          <a:noFill/>
        </p:spPr>
        <p:txBody>
          <a:bodyPr wrap="square">
            <a:spAutoFit/>
          </a:bodyPr>
          <a:lstStyle/>
          <a:p>
            <a:pPr marL="342900" marR="0" lvl="0" indent="-342900">
              <a:lnSpc>
                <a:spcPct val="115000"/>
              </a:lnSpc>
              <a:spcAft>
                <a:spcPts val="800"/>
              </a:spcAft>
              <a:buFont typeface="Wingdings" panose="05000000000000000000" pitchFamily="2" charset="2"/>
              <a:buChar char="ü"/>
              <a:tabLst>
                <a:tab pos="457200" algn="l"/>
              </a:tabLst>
            </a:pPr>
            <a:r>
              <a:rPr lang="en-US" sz="1800" b="1" kern="100" dirty="0">
                <a:effectLst/>
                <a:latin typeface="Aptos" panose="020B0004020202020204" pitchFamily="34" charset="0"/>
                <a:ea typeface="Aptos" panose="020B0004020202020204" pitchFamily="34" charset="0"/>
                <a:cs typeface="Times New Roman" panose="02020603050405020304" pitchFamily="18" charset="0"/>
              </a:rPr>
              <a:t>Enhances Knowledge</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Literature reviews contribute to the accumulation of knowledge by synthesizing existing research and presenting it in a coherent manner. This not only aids researchers but also serves as a valuable resource for practitioners, policymakers, and students.</a:t>
            </a:r>
          </a:p>
          <a:p>
            <a:pPr marL="342900" marR="0" lvl="0" indent="-342900">
              <a:lnSpc>
                <a:spcPct val="115000"/>
              </a:lnSpc>
              <a:spcAft>
                <a:spcPts val="800"/>
              </a:spcAft>
              <a:buFont typeface="Wingdings" panose="05000000000000000000" pitchFamily="2" charset="2"/>
              <a:buChar char="ü"/>
              <a:tabLst>
                <a:tab pos="457200" algn="l"/>
              </a:tabLst>
            </a:pPr>
            <a:r>
              <a:rPr lang="en-US" sz="1800" b="1" kern="100" dirty="0">
                <a:effectLst/>
                <a:latin typeface="Aptos" panose="020B0004020202020204" pitchFamily="34" charset="0"/>
                <a:ea typeface="Aptos" panose="020B0004020202020204" pitchFamily="34" charset="0"/>
                <a:cs typeface="Times New Roman" panose="02020603050405020304" pitchFamily="18" charset="0"/>
              </a:rPr>
              <a:t>Informs Policy and Practice</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By summarizing findings from various studies, literature reviews can influence practice and policy decisions. They provide evidence-based insights that can guide actions and strategies in various fields.</a:t>
            </a:r>
          </a:p>
          <a:p>
            <a:pPr marL="342900" marR="0" lvl="0" indent="-342900">
              <a:lnSpc>
                <a:spcPct val="115000"/>
              </a:lnSpc>
              <a:spcAft>
                <a:spcPts val="800"/>
              </a:spcAft>
              <a:buFont typeface="Wingdings" panose="05000000000000000000" pitchFamily="2" charset="2"/>
              <a:buChar char="ü"/>
              <a:tabLst>
                <a:tab pos="457200" algn="l"/>
              </a:tabLst>
            </a:pPr>
            <a:r>
              <a:rPr lang="en-US" sz="1800" b="1" kern="100" dirty="0">
                <a:effectLst/>
                <a:latin typeface="Aptos" panose="020B0004020202020204" pitchFamily="34" charset="0"/>
                <a:ea typeface="Aptos" panose="020B0004020202020204" pitchFamily="34" charset="0"/>
                <a:cs typeface="Times New Roman" panose="02020603050405020304" pitchFamily="18" charset="0"/>
              </a:rPr>
              <a:t>Fosters Academic Dialogue</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Literature reviews encourage ongoing academic dialogue by connecting researchers and their work. They highlight how different studies relate to one another, fostering collaboration and further inquiry.</a:t>
            </a:r>
          </a:p>
          <a:p>
            <a:pPr marL="342900" marR="0" lvl="0" indent="-342900">
              <a:lnSpc>
                <a:spcPct val="115000"/>
              </a:lnSpc>
              <a:spcAft>
                <a:spcPts val="800"/>
              </a:spcAft>
              <a:buFont typeface="Wingdings" panose="05000000000000000000" pitchFamily="2" charset="2"/>
              <a:buChar char="ü"/>
              <a:tabLst>
                <a:tab pos="457200" algn="l"/>
              </a:tabLst>
            </a:pPr>
            <a:r>
              <a:rPr lang="en-US" sz="1800" b="1" kern="100" dirty="0">
                <a:effectLst/>
                <a:latin typeface="Aptos" panose="020B0004020202020204" pitchFamily="34" charset="0"/>
                <a:ea typeface="Aptos" panose="020B0004020202020204" pitchFamily="34" charset="0"/>
                <a:cs typeface="Times New Roman" panose="02020603050405020304" pitchFamily="18" charset="0"/>
              </a:rPr>
              <a:t>Promotes Critical Thinking</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Engaging with existing literature cultivates critical thinking skills. Researchers must analyze, evaluate, and synthesize information, which enhances their ability to assess the validity and reliability of research findings.</a:t>
            </a:r>
          </a:p>
          <a:p>
            <a:pPr marL="342900" marR="0" lvl="0" indent="-342900">
              <a:lnSpc>
                <a:spcPct val="115000"/>
              </a:lnSpc>
              <a:spcAft>
                <a:spcPts val="800"/>
              </a:spcAft>
              <a:buFont typeface="Wingdings" panose="05000000000000000000" pitchFamily="2" charset="2"/>
              <a:buChar char="ü"/>
              <a:tabLst>
                <a:tab pos="457200" algn="l"/>
              </a:tabLst>
            </a:pPr>
            <a:r>
              <a:rPr lang="en-US" sz="1800" b="1" kern="100" dirty="0">
                <a:effectLst/>
                <a:latin typeface="Aptos" panose="020B0004020202020204" pitchFamily="34" charset="0"/>
                <a:ea typeface="Aptos" panose="020B0004020202020204" pitchFamily="34" charset="0"/>
                <a:cs typeface="Times New Roman" panose="02020603050405020304" pitchFamily="18" charset="0"/>
              </a:rPr>
              <a:t>Supports Academic Integrity</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A well-conducted literature review acknowledges and cites previous work, promoting academic integrity. It ensures that original authors receive credit for their contributions and helps prevent plagiarism.</a:t>
            </a:r>
          </a:p>
        </p:txBody>
      </p:sp>
    </p:spTree>
    <p:extLst>
      <p:ext uri="{BB962C8B-B14F-4D97-AF65-F5344CB8AC3E}">
        <p14:creationId xmlns:p14="http://schemas.microsoft.com/office/powerpoint/2010/main" val="1137708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1FA0D39-E6C3-0FA9-34B1-3CC8840619A6}"/>
              </a:ext>
            </a:extLst>
          </p:cNvPr>
          <p:cNvSpPr txBox="1"/>
          <p:nvPr/>
        </p:nvSpPr>
        <p:spPr>
          <a:xfrm>
            <a:off x="0" y="552352"/>
            <a:ext cx="11780520" cy="4998228"/>
          </a:xfrm>
          <a:prstGeom prst="rect">
            <a:avLst/>
          </a:prstGeom>
          <a:noFill/>
        </p:spPr>
        <p:txBody>
          <a:bodyPr wrap="square">
            <a:spAutoFit/>
          </a:bodyPr>
          <a:lstStyle/>
          <a:p>
            <a:pPr marL="0" marR="0" algn="ctr">
              <a:lnSpc>
                <a:spcPct val="115000"/>
              </a:lnSpc>
              <a:spcAft>
                <a:spcPts val="800"/>
              </a:spcAft>
            </a:pPr>
            <a:r>
              <a:rPr lang="en-US" sz="3200" b="1" kern="100" dirty="0">
                <a:effectLst/>
                <a:latin typeface="Aptos" panose="020B0004020202020204" pitchFamily="34" charset="0"/>
                <a:ea typeface="Aptos" panose="020B0004020202020204" pitchFamily="34" charset="0"/>
                <a:cs typeface="Times New Roman" panose="02020603050405020304" pitchFamily="18" charset="0"/>
              </a:rPr>
              <a:t>Synthesizing and Critiquing Literature in Academic Research</a:t>
            </a:r>
            <a:endParaRPr lang="en-US" sz="32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gn="just">
              <a:lnSpc>
                <a:spcPct val="150000"/>
              </a:lnSpc>
              <a:spcAft>
                <a:spcPts val="800"/>
              </a:spcAft>
            </a:pPr>
            <a:r>
              <a:rPr lang="en-US" sz="2800" b="1" kern="100" dirty="0">
                <a:effectLst/>
                <a:latin typeface="Aptos" panose="020B0004020202020204" pitchFamily="34" charset="0"/>
                <a:ea typeface="Aptos" panose="020B0004020202020204" pitchFamily="34" charset="0"/>
                <a:cs typeface="Times New Roman" panose="02020603050405020304" pitchFamily="18" charset="0"/>
              </a:rPr>
              <a:t>Synthesizing</a:t>
            </a:r>
            <a:r>
              <a:rPr lang="en-US" sz="2800" kern="100" dirty="0">
                <a:effectLst/>
                <a:latin typeface="Aptos" panose="020B0004020202020204" pitchFamily="34" charset="0"/>
                <a:ea typeface="Aptos" panose="020B0004020202020204" pitchFamily="34" charset="0"/>
                <a:cs typeface="Times New Roman" panose="02020603050405020304" pitchFamily="18" charset="0"/>
              </a:rPr>
              <a:t> and </a:t>
            </a:r>
            <a:r>
              <a:rPr lang="en-US" sz="2800" b="1" kern="100" dirty="0">
                <a:effectLst/>
                <a:latin typeface="Aptos" panose="020B0004020202020204" pitchFamily="34" charset="0"/>
                <a:ea typeface="Aptos" panose="020B0004020202020204" pitchFamily="34" charset="0"/>
                <a:cs typeface="Times New Roman" panose="02020603050405020304" pitchFamily="18" charset="0"/>
              </a:rPr>
              <a:t>critiquing</a:t>
            </a:r>
            <a:r>
              <a:rPr lang="en-US" sz="2800" kern="100" dirty="0">
                <a:effectLst/>
                <a:latin typeface="Aptos" panose="020B0004020202020204" pitchFamily="34" charset="0"/>
                <a:ea typeface="Aptos" panose="020B0004020202020204" pitchFamily="34" charset="0"/>
                <a:cs typeface="Times New Roman" panose="02020603050405020304" pitchFamily="18" charset="0"/>
              </a:rPr>
              <a:t> literature are essential components of a literature review in academic research. Together, they involve analyzing existing studies, integrating findings, and evaluating the strengths and weaknesses of the research. This process not only enhances understanding of the topic but also contributes to the advancement of knowledge in the field.</a:t>
            </a:r>
          </a:p>
        </p:txBody>
      </p:sp>
    </p:spTree>
    <p:extLst>
      <p:ext uri="{BB962C8B-B14F-4D97-AF65-F5344CB8AC3E}">
        <p14:creationId xmlns:p14="http://schemas.microsoft.com/office/powerpoint/2010/main" val="22746598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D9994EE-3490-3A62-F3E6-D762E43E4D01}"/>
              </a:ext>
            </a:extLst>
          </p:cNvPr>
          <p:cNvSpPr txBox="1"/>
          <p:nvPr/>
        </p:nvSpPr>
        <p:spPr>
          <a:xfrm>
            <a:off x="365760" y="570621"/>
            <a:ext cx="11460480" cy="5716758"/>
          </a:xfrm>
          <a:prstGeom prst="rect">
            <a:avLst/>
          </a:prstGeom>
          <a:noFill/>
        </p:spPr>
        <p:txBody>
          <a:bodyPr wrap="square">
            <a:spAutoFit/>
          </a:bodyPr>
          <a:lstStyle/>
          <a:p>
            <a:pPr marL="0" marR="0" algn="ctr">
              <a:lnSpc>
                <a:spcPct val="115000"/>
              </a:lnSpc>
              <a:spcAft>
                <a:spcPts val="800"/>
              </a:spcAft>
            </a:pPr>
            <a:r>
              <a:rPr lang="en-US" sz="3600" b="1" kern="100" dirty="0">
                <a:effectLst/>
                <a:latin typeface="Aptos" panose="020B0004020202020204" pitchFamily="34" charset="0"/>
                <a:ea typeface="Aptos" panose="020B0004020202020204" pitchFamily="34" charset="0"/>
                <a:cs typeface="Times New Roman" panose="02020603050405020304" pitchFamily="18" charset="0"/>
              </a:rPr>
              <a:t>Synthesizing Literature</a:t>
            </a:r>
            <a:endParaRPr lang="en-US" sz="36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gn="just">
              <a:lnSpc>
                <a:spcPct val="150000"/>
              </a:lnSpc>
              <a:spcAft>
                <a:spcPts val="800"/>
              </a:spcAft>
            </a:pPr>
            <a:r>
              <a:rPr lang="en-US" sz="3200" kern="100" dirty="0">
                <a:effectLst/>
                <a:latin typeface="Aptos" panose="020B0004020202020204" pitchFamily="34" charset="0"/>
                <a:ea typeface="Aptos" panose="020B0004020202020204" pitchFamily="34" charset="0"/>
                <a:cs typeface="Times New Roman" panose="02020603050405020304" pitchFamily="18" charset="0"/>
              </a:rPr>
              <a:t>Synthesizing literature refers to the process of combining information from multiple sources to create a coherent understanding of a specific research question or topic. It involves identifying patterns, themes, and relationships among various studies.</a:t>
            </a:r>
          </a:p>
          <a:p>
            <a:pPr marL="0" marR="0" algn="just">
              <a:lnSpc>
                <a:spcPct val="150000"/>
              </a:lnSpc>
              <a:spcAft>
                <a:spcPts val="800"/>
              </a:spcAft>
            </a:pPr>
            <a:endParaRPr lang="en-US" sz="32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42392650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19741DA-3CD3-AE58-59B0-7E1F14FCB0E6}"/>
              </a:ext>
            </a:extLst>
          </p:cNvPr>
          <p:cNvSpPr txBox="1"/>
          <p:nvPr/>
        </p:nvSpPr>
        <p:spPr>
          <a:xfrm>
            <a:off x="259080" y="637114"/>
            <a:ext cx="11521440" cy="5742341"/>
          </a:xfrm>
          <a:prstGeom prst="rect">
            <a:avLst/>
          </a:prstGeom>
          <a:noFill/>
        </p:spPr>
        <p:txBody>
          <a:bodyPr wrap="square">
            <a:spAutoFit/>
          </a:bodyPr>
          <a:lstStyle/>
          <a:p>
            <a:pPr marL="0" marR="0" algn="ctr">
              <a:lnSpc>
                <a:spcPct val="115000"/>
              </a:lnSpc>
              <a:spcAft>
                <a:spcPts val="800"/>
              </a:spcAft>
            </a:pPr>
            <a:r>
              <a:rPr lang="en-US" sz="4000" b="1" kern="100" dirty="0">
                <a:effectLst/>
                <a:latin typeface="Aptos" panose="020B0004020202020204" pitchFamily="34" charset="0"/>
                <a:ea typeface="Aptos" panose="020B0004020202020204" pitchFamily="34" charset="0"/>
                <a:cs typeface="Times New Roman" panose="02020603050405020304" pitchFamily="18" charset="0"/>
              </a:rPr>
              <a:t>Methods</a:t>
            </a:r>
          </a:p>
          <a:p>
            <a:pPr marL="0" marR="0" algn="ctr">
              <a:lnSpc>
                <a:spcPct val="115000"/>
              </a:lnSpc>
              <a:spcAft>
                <a:spcPts val="800"/>
              </a:spcAf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lnSpc>
                <a:spcPct val="150000"/>
              </a:lnSpc>
              <a:spcAft>
                <a:spcPts val="800"/>
              </a:spcAft>
              <a:buFont typeface="+mj-lt"/>
              <a:buAutoNum type="arabicPeriod"/>
              <a:tabLst>
                <a:tab pos="457200" algn="l"/>
              </a:tabLst>
            </a:pPr>
            <a:r>
              <a:rPr lang="en-US" sz="2000" b="1" kern="100" dirty="0">
                <a:effectLst/>
                <a:latin typeface="Aptos" panose="020B0004020202020204" pitchFamily="34" charset="0"/>
                <a:ea typeface="Aptos" panose="020B0004020202020204" pitchFamily="34" charset="0"/>
                <a:cs typeface="Times New Roman" panose="02020603050405020304" pitchFamily="18" charset="0"/>
              </a:rPr>
              <a:t>Thematic Analysis</a:t>
            </a:r>
            <a:r>
              <a:rPr lang="en-US" sz="2000" kern="100" dirty="0">
                <a:effectLst/>
                <a:latin typeface="Aptos" panose="020B0004020202020204" pitchFamily="34" charset="0"/>
                <a:ea typeface="Aptos" panose="020B0004020202020204" pitchFamily="34" charset="0"/>
                <a:cs typeface="Times New Roman" panose="02020603050405020304" pitchFamily="18" charset="0"/>
              </a:rPr>
              <a:t>: Identify common themes and categories across different studies. This method allows researchers to group findings based on similar concepts or ideas.</a:t>
            </a:r>
          </a:p>
          <a:p>
            <a:pPr marL="342900" marR="0" lvl="0" indent="-342900">
              <a:lnSpc>
                <a:spcPct val="150000"/>
              </a:lnSpc>
              <a:spcAft>
                <a:spcPts val="800"/>
              </a:spcAft>
              <a:buFont typeface="+mj-lt"/>
              <a:buAutoNum type="arabicPeriod"/>
              <a:tabLst>
                <a:tab pos="457200" algn="l"/>
              </a:tabLst>
            </a:pPr>
            <a:r>
              <a:rPr lang="en-US" sz="2000" b="1" kern="100" dirty="0">
                <a:effectLst/>
                <a:latin typeface="Aptos" panose="020B0004020202020204" pitchFamily="34" charset="0"/>
                <a:ea typeface="Aptos" panose="020B0004020202020204" pitchFamily="34" charset="0"/>
                <a:cs typeface="Times New Roman" panose="02020603050405020304" pitchFamily="18" charset="0"/>
              </a:rPr>
              <a:t>Comparative Analysis</a:t>
            </a:r>
            <a:r>
              <a:rPr lang="en-US" sz="2000" kern="100" dirty="0">
                <a:effectLst/>
                <a:latin typeface="Aptos" panose="020B0004020202020204" pitchFamily="34" charset="0"/>
                <a:ea typeface="Aptos" panose="020B0004020202020204" pitchFamily="34" charset="0"/>
                <a:cs typeface="Times New Roman" panose="02020603050405020304" pitchFamily="18" charset="0"/>
              </a:rPr>
              <a:t>: Examine the similarities and differences among studies. This can highlight varying methodologies, results, and conclusions.</a:t>
            </a:r>
          </a:p>
          <a:p>
            <a:pPr marL="342900" marR="0" lvl="0" indent="-342900">
              <a:lnSpc>
                <a:spcPct val="150000"/>
              </a:lnSpc>
              <a:spcAft>
                <a:spcPts val="800"/>
              </a:spcAft>
              <a:buFont typeface="+mj-lt"/>
              <a:buAutoNum type="arabicPeriod"/>
              <a:tabLst>
                <a:tab pos="457200" algn="l"/>
              </a:tabLst>
            </a:pPr>
            <a:r>
              <a:rPr lang="en-US" sz="2000" b="1" kern="100" dirty="0">
                <a:effectLst/>
                <a:latin typeface="Aptos" panose="020B0004020202020204" pitchFamily="34" charset="0"/>
                <a:ea typeface="Aptos" panose="020B0004020202020204" pitchFamily="34" charset="0"/>
                <a:cs typeface="Times New Roman" panose="02020603050405020304" pitchFamily="18" charset="0"/>
              </a:rPr>
              <a:t>Chronological Synthesis</a:t>
            </a:r>
            <a:r>
              <a:rPr lang="en-US" sz="2000" kern="100" dirty="0">
                <a:effectLst/>
                <a:latin typeface="Aptos" panose="020B0004020202020204" pitchFamily="34" charset="0"/>
                <a:ea typeface="Aptos" panose="020B0004020202020204" pitchFamily="34" charset="0"/>
                <a:cs typeface="Times New Roman" panose="02020603050405020304" pitchFamily="18" charset="0"/>
              </a:rPr>
              <a:t>: Organize literature based on the timeline of research developments. This method provides insights into how theories and findings have evolved over time.</a:t>
            </a:r>
          </a:p>
          <a:p>
            <a:pPr marL="342900" marR="0" lvl="0" indent="-342900">
              <a:lnSpc>
                <a:spcPct val="150000"/>
              </a:lnSpc>
              <a:spcAft>
                <a:spcPts val="800"/>
              </a:spcAft>
              <a:buFont typeface="+mj-lt"/>
              <a:buAutoNum type="arabicPeriod"/>
              <a:tabLst>
                <a:tab pos="457200" algn="l"/>
              </a:tabLst>
            </a:pPr>
            <a:r>
              <a:rPr lang="en-US" sz="2000" b="1" kern="100" dirty="0">
                <a:effectLst/>
                <a:latin typeface="Aptos" panose="020B0004020202020204" pitchFamily="34" charset="0"/>
                <a:ea typeface="Aptos" panose="020B0004020202020204" pitchFamily="34" charset="0"/>
                <a:cs typeface="Times New Roman" panose="02020603050405020304" pitchFamily="18" charset="0"/>
              </a:rPr>
              <a:t>Matrix Method</a:t>
            </a:r>
            <a:r>
              <a:rPr lang="en-US" sz="2000" kern="100" dirty="0">
                <a:effectLst/>
                <a:latin typeface="Aptos" panose="020B0004020202020204" pitchFamily="34" charset="0"/>
                <a:ea typeface="Aptos" panose="020B0004020202020204" pitchFamily="34" charset="0"/>
                <a:cs typeface="Times New Roman" panose="02020603050405020304" pitchFamily="18" charset="0"/>
              </a:rPr>
              <a:t>: Create a matrix to compare and contrast different studies based on specific criteria (e.g., methodology, sample size, key findings). This visual representation aids in identifying trends and gaps.</a:t>
            </a:r>
          </a:p>
        </p:txBody>
      </p:sp>
    </p:spTree>
    <p:extLst>
      <p:ext uri="{BB962C8B-B14F-4D97-AF65-F5344CB8AC3E}">
        <p14:creationId xmlns:p14="http://schemas.microsoft.com/office/powerpoint/2010/main" val="5431323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E318401-7501-DCE8-1A78-8719AF767737}"/>
              </a:ext>
            </a:extLst>
          </p:cNvPr>
          <p:cNvSpPr txBox="1"/>
          <p:nvPr/>
        </p:nvSpPr>
        <p:spPr>
          <a:xfrm>
            <a:off x="365760" y="693796"/>
            <a:ext cx="11216640" cy="5076326"/>
          </a:xfrm>
          <a:prstGeom prst="rect">
            <a:avLst/>
          </a:prstGeom>
          <a:noFill/>
        </p:spPr>
        <p:txBody>
          <a:bodyPr wrap="square">
            <a:spAutoFit/>
          </a:bodyPr>
          <a:lstStyle/>
          <a:p>
            <a:pPr marL="0" marR="0" algn="ctr">
              <a:lnSpc>
                <a:spcPct val="115000"/>
              </a:lnSpc>
              <a:spcAft>
                <a:spcPts val="800"/>
              </a:spcAft>
            </a:pPr>
            <a:r>
              <a:rPr lang="en-US" sz="3200" b="1" kern="100" dirty="0">
                <a:effectLst/>
                <a:latin typeface="Aptos" panose="020B0004020202020204" pitchFamily="34" charset="0"/>
                <a:ea typeface="Aptos" panose="020B0004020202020204" pitchFamily="34" charset="0"/>
                <a:cs typeface="Times New Roman" panose="02020603050405020304" pitchFamily="18" charset="0"/>
              </a:rPr>
              <a:t>Style</a:t>
            </a:r>
            <a:endParaRPr lang="en-US" sz="32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50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When synthesizing literature, it is crucial to maintain an objective tone, clearly articulate connections between studies, and avoid summarizing each source in isolation. Instead, focus on how the studies relate to one another and contribute to the overall understanding of the topic.</a:t>
            </a:r>
          </a:p>
          <a:p>
            <a:pPr marL="0" marR="0">
              <a:lnSpc>
                <a:spcPct val="150000"/>
              </a:lnSpc>
              <a:spcAft>
                <a:spcPts val="800"/>
              </a:spcAf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50000"/>
              </a:lnSpc>
              <a:spcAft>
                <a:spcPts val="800"/>
              </a:spcAft>
            </a:pPr>
            <a:r>
              <a:rPr lang="en-US" sz="1800" b="1" kern="100" dirty="0">
                <a:effectLst/>
                <a:latin typeface="Aptos" panose="020B0004020202020204" pitchFamily="34" charset="0"/>
                <a:ea typeface="Aptos" panose="020B0004020202020204" pitchFamily="34" charset="0"/>
                <a:cs typeface="Times New Roman" panose="02020603050405020304" pitchFamily="18" charset="0"/>
              </a:rPr>
              <a:t>Example</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50000"/>
              </a:lnSpc>
              <a:spcAft>
                <a:spcPts val="800"/>
              </a:spcAft>
            </a:pPr>
            <a:r>
              <a:rPr lang="en-US" kern="100" dirty="0">
                <a:latin typeface="Aptos" panose="020B0004020202020204" pitchFamily="34" charset="0"/>
                <a:ea typeface="Aptos" panose="020B0004020202020204" pitchFamily="34" charset="0"/>
                <a:cs typeface="Times New Roman" panose="02020603050405020304" pitchFamily="18" charset="0"/>
              </a:rPr>
              <a:t>I</a:t>
            </a:r>
            <a:r>
              <a:rPr lang="en-US" sz="1800" b="1" i="1" kern="100" dirty="0">
                <a:effectLst/>
                <a:latin typeface="Aptos" panose="020B0004020202020204" pitchFamily="34" charset="0"/>
                <a:ea typeface="Aptos" panose="020B0004020202020204" pitchFamily="34" charset="0"/>
                <a:cs typeface="Times New Roman" panose="02020603050405020304" pitchFamily="18" charset="0"/>
              </a:rPr>
              <a:t>f reviewing literature on the impact of social media on mental health, a synthesis might reveal that:</a:t>
            </a:r>
          </a:p>
          <a:p>
            <a:pPr marL="342900" marR="0" lvl="0" indent="-342900">
              <a:lnSpc>
                <a:spcPct val="150000"/>
              </a:lnSpc>
              <a:spcAft>
                <a:spcPts val="800"/>
              </a:spcAft>
              <a:buSzPts val="1000"/>
              <a:buFont typeface="Symbol" panose="05050102010706020507" pitchFamily="18" charset="2"/>
              <a:buChar char=""/>
              <a:tabLst>
                <a:tab pos="457200" algn="l"/>
              </a:tabLs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Several studies indicate a positive correlation between social media use and anxiety levels.</a:t>
            </a:r>
          </a:p>
          <a:p>
            <a:pPr marL="342900" marR="0" lvl="0" indent="-342900">
              <a:lnSpc>
                <a:spcPct val="150000"/>
              </a:lnSpc>
              <a:spcAft>
                <a:spcPts val="800"/>
              </a:spcAft>
              <a:buSzPts val="1000"/>
              <a:buFont typeface="Symbol" panose="05050102010706020507" pitchFamily="18" charset="2"/>
              <a:buChar char=""/>
              <a:tabLst>
                <a:tab pos="457200" algn="l"/>
              </a:tabLs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Some research suggests that specific platforms have differing impacts on well-being.</a:t>
            </a:r>
          </a:p>
          <a:p>
            <a:pPr marL="342900" marR="0" lvl="0" indent="-342900">
              <a:lnSpc>
                <a:spcPct val="150000"/>
              </a:lnSpc>
              <a:spcAft>
                <a:spcPts val="800"/>
              </a:spcAft>
              <a:buSzPts val="1000"/>
              <a:buFont typeface="Symbol" panose="05050102010706020507" pitchFamily="18" charset="2"/>
              <a:buChar char=""/>
              <a:tabLst>
                <a:tab pos="457200" algn="l"/>
              </a:tabLs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A common theme is the role of online support communities in mitigating negative effects.</a:t>
            </a:r>
          </a:p>
        </p:txBody>
      </p:sp>
    </p:spTree>
    <p:extLst>
      <p:ext uri="{BB962C8B-B14F-4D97-AF65-F5344CB8AC3E}">
        <p14:creationId xmlns:p14="http://schemas.microsoft.com/office/powerpoint/2010/main" val="34184207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ED46288-C08C-81D8-2EB8-FC6447E3FA4C}"/>
              </a:ext>
            </a:extLst>
          </p:cNvPr>
          <p:cNvSpPr txBox="1"/>
          <p:nvPr/>
        </p:nvSpPr>
        <p:spPr>
          <a:xfrm>
            <a:off x="350520" y="252225"/>
            <a:ext cx="11490960" cy="6135719"/>
          </a:xfrm>
          <a:prstGeom prst="rect">
            <a:avLst/>
          </a:prstGeom>
          <a:noFill/>
        </p:spPr>
        <p:txBody>
          <a:bodyPr wrap="square">
            <a:spAutoFit/>
          </a:bodyPr>
          <a:lstStyle/>
          <a:p>
            <a:pPr marL="0" marR="0" algn="ctr">
              <a:lnSpc>
                <a:spcPct val="115000"/>
              </a:lnSpc>
              <a:spcAft>
                <a:spcPts val="800"/>
              </a:spcAft>
            </a:pPr>
            <a:r>
              <a:rPr lang="en-US" sz="4400" b="1" kern="100" dirty="0">
                <a:effectLst/>
                <a:latin typeface="Aptos" panose="020B0004020202020204" pitchFamily="34" charset="0"/>
                <a:ea typeface="Aptos" panose="020B0004020202020204" pitchFamily="34" charset="0"/>
                <a:cs typeface="Times New Roman" panose="02020603050405020304" pitchFamily="18" charset="0"/>
              </a:rPr>
              <a:t>Critiquing Literature</a:t>
            </a:r>
            <a:endParaRPr lang="en-US" sz="44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gn="ctr">
              <a:lnSpc>
                <a:spcPct val="115000"/>
              </a:lnSpc>
              <a:spcAft>
                <a:spcPts val="800"/>
              </a:spcAf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gn="ctr">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Critiquing literature involves evaluating the quality, rigor, and relevance of existing research. This process assesses the strengths and weaknesses of studies, enabling researchers to identify reliable findings and areas needing further investigation.</a:t>
            </a:r>
          </a:p>
          <a:p>
            <a:pPr marL="0" marR="0">
              <a:lnSpc>
                <a:spcPct val="115000"/>
              </a:lnSpc>
              <a:spcAft>
                <a:spcPts val="800"/>
              </a:spcAf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pPr>
            <a:r>
              <a:rPr lang="en-US" sz="1800" b="1" kern="100" dirty="0">
                <a:effectLst/>
                <a:latin typeface="Aptos" panose="020B0004020202020204" pitchFamily="34" charset="0"/>
                <a:ea typeface="Aptos" panose="020B0004020202020204" pitchFamily="34" charset="0"/>
                <a:cs typeface="Times New Roman" panose="02020603050405020304" pitchFamily="18" charset="0"/>
              </a:rPr>
              <a:t>Methods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lnSpc>
                <a:spcPct val="115000"/>
              </a:lnSpc>
              <a:spcAft>
                <a:spcPts val="800"/>
              </a:spcAft>
              <a:buFont typeface="+mj-lt"/>
              <a:buAutoNum type="arabicPeriod"/>
              <a:tabLst>
                <a:tab pos="457200" algn="l"/>
              </a:tabLst>
            </a:pPr>
            <a:r>
              <a:rPr lang="en-US" sz="1800" b="1" kern="100" dirty="0">
                <a:effectLst/>
                <a:latin typeface="Aptos" panose="020B0004020202020204" pitchFamily="34" charset="0"/>
                <a:ea typeface="Aptos" panose="020B0004020202020204" pitchFamily="34" charset="0"/>
                <a:cs typeface="Times New Roman" panose="02020603050405020304" pitchFamily="18" charset="0"/>
              </a:rPr>
              <a:t>Critical Appraisal</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Analyze the methodology, sample size, and research design of studies. This helps to determine the validity and reliability of the findings.</a:t>
            </a:r>
          </a:p>
          <a:p>
            <a:pPr marL="342900" marR="0" lvl="0" indent="-342900">
              <a:lnSpc>
                <a:spcPct val="115000"/>
              </a:lnSpc>
              <a:spcAft>
                <a:spcPts val="800"/>
              </a:spcAft>
              <a:buFont typeface="+mj-lt"/>
              <a:buAutoNum type="arabicPeriod"/>
              <a:tabLst>
                <a:tab pos="457200" algn="l"/>
              </a:tabLst>
            </a:pPr>
            <a:r>
              <a:rPr lang="en-US" sz="1800" b="1" kern="100" dirty="0">
                <a:effectLst/>
                <a:latin typeface="Aptos" panose="020B0004020202020204" pitchFamily="34" charset="0"/>
                <a:ea typeface="Aptos" panose="020B0004020202020204" pitchFamily="34" charset="0"/>
                <a:cs typeface="Times New Roman" panose="02020603050405020304" pitchFamily="18" charset="0"/>
              </a:rPr>
              <a:t>Assessing Bias</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Identify potential biases in studies, such as researcher bias, funding sources, and publication bias. Understanding these factors is essential for evaluating the credibility of research.</a:t>
            </a:r>
          </a:p>
          <a:p>
            <a:pPr marL="342900" marR="0" lvl="0" indent="-342900">
              <a:lnSpc>
                <a:spcPct val="115000"/>
              </a:lnSpc>
              <a:spcAft>
                <a:spcPts val="800"/>
              </a:spcAft>
              <a:buFont typeface="+mj-lt"/>
              <a:buAutoNum type="arabicPeriod"/>
              <a:tabLst>
                <a:tab pos="457200" algn="l"/>
              </a:tabLst>
            </a:pPr>
            <a:r>
              <a:rPr lang="en-US" sz="1800" b="1" kern="100" dirty="0">
                <a:effectLst/>
                <a:latin typeface="Aptos" panose="020B0004020202020204" pitchFamily="34" charset="0"/>
                <a:ea typeface="Aptos" panose="020B0004020202020204" pitchFamily="34" charset="0"/>
                <a:cs typeface="Times New Roman" panose="02020603050405020304" pitchFamily="18" charset="0"/>
              </a:rPr>
              <a:t>Evaluating Generalizability</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Consider whether the findings of a study can be generalized to broader populations or contexts. This includes assessing the diversity of the sample and the applicability of the results.</a:t>
            </a:r>
          </a:p>
          <a:p>
            <a:pPr marL="342900" marR="0" lvl="0" indent="-342900">
              <a:lnSpc>
                <a:spcPct val="115000"/>
              </a:lnSpc>
              <a:spcAft>
                <a:spcPts val="800"/>
              </a:spcAft>
              <a:buFont typeface="+mj-lt"/>
              <a:buAutoNum type="arabicPeriod"/>
              <a:tabLst>
                <a:tab pos="457200" algn="l"/>
              </a:tabLst>
            </a:pPr>
            <a:r>
              <a:rPr lang="en-US" sz="1800" b="1" kern="100" dirty="0">
                <a:effectLst/>
                <a:latin typeface="Aptos" panose="020B0004020202020204" pitchFamily="34" charset="0"/>
                <a:ea typeface="Aptos" panose="020B0004020202020204" pitchFamily="34" charset="0"/>
                <a:cs typeface="Times New Roman" panose="02020603050405020304" pitchFamily="18" charset="0"/>
              </a:rPr>
              <a:t>Identifying Gaps</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Highlight areas where research is lacking or where studies have conflicting results. This can inform future research directions.</a:t>
            </a:r>
          </a:p>
        </p:txBody>
      </p:sp>
    </p:spTree>
    <p:extLst>
      <p:ext uri="{BB962C8B-B14F-4D97-AF65-F5344CB8AC3E}">
        <p14:creationId xmlns:p14="http://schemas.microsoft.com/office/powerpoint/2010/main" val="36741250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5A6AD74-03E2-048C-F343-0E978A0E2257}"/>
              </a:ext>
            </a:extLst>
          </p:cNvPr>
          <p:cNvSpPr txBox="1"/>
          <p:nvPr/>
        </p:nvSpPr>
        <p:spPr>
          <a:xfrm>
            <a:off x="259080" y="375247"/>
            <a:ext cx="11490960" cy="5043945"/>
          </a:xfrm>
          <a:prstGeom prst="rect">
            <a:avLst/>
          </a:prstGeom>
          <a:noFill/>
        </p:spPr>
        <p:txBody>
          <a:bodyPr wrap="square">
            <a:spAutoFit/>
          </a:bodyPr>
          <a:lstStyle/>
          <a:p>
            <a:pPr marL="0" marR="0" algn="ctr">
              <a:lnSpc>
                <a:spcPct val="115000"/>
              </a:lnSpc>
              <a:spcAft>
                <a:spcPts val="800"/>
              </a:spcAft>
            </a:pPr>
            <a:r>
              <a:rPr lang="en-US" sz="3600" b="1" kern="100" dirty="0">
                <a:effectLst/>
                <a:latin typeface="Aptos" panose="020B0004020202020204" pitchFamily="34" charset="0"/>
                <a:ea typeface="Aptos" panose="020B0004020202020204" pitchFamily="34" charset="0"/>
                <a:cs typeface="Times New Roman" panose="02020603050405020304" pitchFamily="18" charset="0"/>
              </a:rPr>
              <a:t>Style</a:t>
            </a:r>
            <a:endParaRPr lang="en-US" sz="36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gn="just">
              <a:lnSpc>
                <a:spcPct val="115000"/>
              </a:lnSpc>
              <a:spcAft>
                <a:spcPts val="800"/>
              </a:spcAft>
            </a:pPr>
            <a:r>
              <a:rPr lang="en-US" sz="2000" kern="100" dirty="0">
                <a:effectLst/>
                <a:latin typeface="Aptos" panose="020B0004020202020204" pitchFamily="34" charset="0"/>
                <a:ea typeface="Aptos" panose="020B0004020202020204" pitchFamily="34" charset="0"/>
                <a:cs typeface="Times New Roman" panose="02020603050405020304" pitchFamily="18" charset="0"/>
              </a:rPr>
              <a:t>Critiquing literature should be balanced and constructive. Researchers must provide evidence to support their evaluations and avoid overly negative or biased assessments. It is important to recognize both strengths and weaknesses.</a:t>
            </a:r>
          </a:p>
          <a:p>
            <a:pPr marL="0" marR="0" algn="ctr">
              <a:lnSpc>
                <a:spcPct val="115000"/>
              </a:lnSpc>
              <a:spcAft>
                <a:spcPts val="800"/>
              </a:spcAft>
            </a:pPr>
            <a:r>
              <a:rPr lang="en-US" sz="3200" b="1" kern="100" dirty="0">
                <a:effectLst/>
                <a:latin typeface="Aptos" panose="020B0004020202020204" pitchFamily="34" charset="0"/>
                <a:ea typeface="Aptos" panose="020B0004020202020204" pitchFamily="34" charset="0"/>
                <a:cs typeface="Times New Roman" panose="02020603050405020304" pitchFamily="18" charset="0"/>
              </a:rPr>
              <a:t>Example</a:t>
            </a:r>
          </a:p>
          <a:p>
            <a:pPr marL="0" marR="0">
              <a:lnSpc>
                <a:spcPct val="115000"/>
              </a:lnSpc>
              <a:spcAft>
                <a:spcPts val="800"/>
              </a:spcAft>
            </a:pPr>
            <a:r>
              <a:rPr lang="en-US" sz="1800" b="1" i="1" kern="100" dirty="0">
                <a:effectLst/>
                <a:latin typeface="Aptos" panose="020B0004020202020204" pitchFamily="34" charset="0"/>
                <a:ea typeface="Aptos" panose="020B0004020202020204" pitchFamily="34" charset="0"/>
                <a:cs typeface="Times New Roman" panose="02020603050405020304" pitchFamily="18" charset="0"/>
              </a:rPr>
              <a:t>Continuing with the social media and mental health example, a critique might note:</a:t>
            </a:r>
          </a:p>
          <a:p>
            <a:pPr marL="342900" marR="0" lvl="0" indent="-342900">
              <a:lnSpc>
                <a:spcPct val="115000"/>
              </a:lnSpc>
              <a:spcAft>
                <a:spcPts val="800"/>
              </a:spcAft>
              <a:buSzPts val="1000"/>
              <a:buFont typeface="Symbol" panose="05050102010706020507" pitchFamily="18" charset="2"/>
              <a:buChar char=""/>
              <a:tabLst>
                <a:tab pos="457200" algn="l"/>
              </a:tabLst>
            </a:pPr>
            <a:r>
              <a:rPr lang="en-US" sz="2000" kern="100" dirty="0">
                <a:effectLst/>
                <a:latin typeface="Aptos" panose="020B0004020202020204" pitchFamily="34" charset="0"/>
                <a:ea typeface="Aptos" panose="020B0004020202020204" pitchFamily="34" charset="0"/>
                <a:cs typeface="Times New Roman" panose="02020603050405020304" pitchFamily="18" charset="0"/>
              </a:rPr>
              <a:t>A specific study employed a small, homogeneous sample, limiting the generalizability of its findings.</a:t>
            </a:r>
          </a:p>
          <a:p>
            <a:pPr marL="342900" marR="0" lvl="0" indent="-342900">
              <a:lnSpc>
                <a:spcPct val="115000"/>
              </a:lnSpc>
              <a:spcAft>
                <a:spcPts val="800"/>
              </a:spcAft>
              <a:buSzPts val="1000"/>
              <a:buFont typeface="Symbol" panose="05050102010706020507" pitchFamily="18" charset="2"/>
              <a:buChar char=""/>
              <a:tabLst>
                <a:tab pos="457200" algn="l"/>
              </a:tabLst>
            </a:pPr>
            <a:r>
              <a:rPr lang="en-US" sz="2000" kern="100" dirty="0">
                <a:effectLst/>
                <a:latin typeface="Aptos" panose="020B0004020202020204" pitchFamily="34" charset="0"/>
                <a:ea typeface="Aptos" panose="020B0004020202020204" pitchFamily="34" charset="0"/>
                <a:cs typeface="Times New Roman" panose="02020603050405020304" pitchFamily="18" charset="0"/>
              </a:rPr>
              <a:t>Another study had a robust methodology but did not account for confounding variables, such as pre-existing mental health conditions.</a:t>
            </a:r>
          </a:p>
          <a:p>
            <a:pPr marL="342900" marR="0" lvl="0" indent="-342900">
              <a:lnSpc>
                <a:spcPct val="115000"/>
              </a:lnSpc>
              <a:spcAft>
                <a:spcPts val="800"/>
              </a:spcAft>
              <a:buSzPts val="1000"/>
              <a:buFont typeface="Symbol" panose="05050102010706020507" pitchFamily="18" charset="2"/>
              <a:buChar char=""/>
              <a:tabLst>
                <a:tab pos="457200" algn="l"/>
              </a:tabLst>
            </a:pPr>
            <a:r>
              <a:rPr lang="en-US" sz="2000" kern="100" dirty="0">
                <a:effectLst/>
                <a:latin typeface="Aptos" panose="020B0004020202020204" pitchFamily="34" charset="0"/>
                <a:ea typeface="Aptos" panose="020B0004020202020204" pitchFamily="34" charset="0"/>
                <a:cs typeface="Times New Roman" panose="02020603050405020304" pitchFamily="18" charset="0"/>
              </a:rPr>
              <a:t>Some literature lacks longitudinal data, making it difficult to establish causal relationships between social media use and mental health outcomes.</a:t>
            </a:r>
          </a:p>
        </p:txBody>
      </p:sp>
    </p:spTree>
    <p:extLst>
      <p:ext uri="{BB962C8B-B14F-4D97-AF65-F5344CB8AC3E}">
        <p14:creationId xmlns:p14="http://schemas.microsoft.com/office/powerpoint/2010/main" val="16700843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304EAAB-935B-C1C4-683D-6D71DBE6889A}"/>
              </a:ext>
            </a:extLst>
          </p:cNvPr>
          <p:cNvSpPr txBox="1"/>
          <p:nvPr/>
        </p:nvSpPr>
        <p:spPr>
          <a:xfrm>
            <a:off x="441960" y="642886"/>
            <a:ext cx="11612880" cy="5499006"/>
          </a:xfrm>
          <a:prstGeom prst="rect">
            <a:avLst/>
          </a:prstGeom>
          <a:noFill/>
        </p:spPr>
        <p:txBody>
          <a:bodyPr wrap="square">
            <a:spAutoFit/>
          </a:bodyPr>
          <a:lstStyle/>
          <a:p>
            <a:pPr marL="0" marR="0" algn="ctr">
              <a:lnSpc>
                <a:spcPct val="115000"/>
              </a:lnSpc>
              <a:spcAft>
                <a:spcPts val="800"/>
              </a:spcAft>
            </a:pPr>
            <a:r>
              <a:rPr lang="en-US" sz="4400" b="1" kern="100" dirty="0">
                <a:effectLst/>
                <a:latin typeface="Aptos" panose="020B0004020202020204" pitchFamily="34" charset="0"/>
                <a:ea typeface="Aptos" panose="020B0004020202020204" pitchFamily="34" charset="0"/>
                <a:cs typeface="Times New Roman" panose="02020603050405020304" pitchFamily="18" charset="0"/>
              </a:rPr>
              <a:t>Importance in Academic Research</a:t>
            </a:r>
          </a:p>
          <a:p>
            <a:pPr marL="342900" marR="0" lvl="0" indent="-342900">
              <a:lnSpc>
                <a:spcPct val="150000"/>
              </a:lnSpc>
              <a:spcAft>
                <a:spcPts val="800"/>
              </a:spcAft>
              <a:buFont typeface="Wingdings" panose="05000000000000000000" pitchFamily="2" charset="2"/>
              <a:buChar char="ü"/>
              <a:tabLst>
                <a:tab pos="457200" algn="l"/>
              </a:tabLst>
            </a:pPr>
            <a:r>
              <a:rPr lang="en-US" sz="1800" b="1" kern="100" dirty="0">
                <a:effectLst/>
                <a:latin typeface="Aptos" panose="020B0004020202020204" pitchFamily="34" charset="0"/>
                <a:ea typeface="Aptos" panose="020B0004020202020204" pitchFamily="34" charset="0"/>
                <a:cs typeface="Times New Roman" panose="02020603050405020304" pitchFamily="18" charset="0"/>
              </a:rPr>
              <a:t>Enhances Understanding</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Synthesizing and critiquing literature deepens comprehension of a topic, allowing researchers to build on existing knowledge and identify gaps.</a:t>
            </a:r>
          </a:p>
          <a:p>
            <a:pPr marL="342900" marR="0" lvl="0" indent="-342900">
              <a:lnSpc>
                <a:spcPct val="150000"/>
              </a:lnSpc>
              <a:spcAft>
                <a:spcPts val="800"/>
              </a:spcAft>
              <a:buFont typeface="Wingdings" panose="05000000000000000000" pitchFamily="2" charset="2"/>
              <a:buChar char="ü"/>
              <a:tabLst>
                <a:tab pos="457200" algn="l"/>
              </a:tabLst>
            </a:pPr>
            <a:r>
              <a:rPr lang="en-US" sz="1800" b="1" kern="100" dirty="0">
                <a:effectLst/>
                <a:latin typeface="Aptos" panose="020B0004020202020204" pitchFamily="34" charset="0"/>
                <a:ea typeface="Aptos" panose="020B0004020202020204" pitchFamily="34" charset="0"/>
                <a:cs typeface="Times New Roman" panose="02020603050405020304" pitchFamily="18" charset="0"/>
              </a:rPr>
              <a:t>Guides Research Direction</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By evaluating the strengths and weaknesses of current studies, researchers can tailor their research questions and methodologies to address identified gaps.</a:t>
            </a:r>
          </a:p>
          <a:p>
            <a:pPr marL="342900" marR="0" lvl="0" indent="-342900">
              <a:lnSpc>
                <a:spcPct val="150000"/>
              </a:lnSpc>
              <a:spcAft>
                <a:spcPts val="800"/>
              </a:spcAft>
              <a:buFont typeface="Wingdings" panose="05000000000000000000" pitchFamily="2" charset="2"/>
              <a:buChar char="ü"/>
              <a:tabLst>
                <a:tab pos="457200" algn="l"/>
              </a:tabLst>
            </a:pPr>
            <a:r>
              <a:rPr lang="en-US" sz="1800" b="1" kern="100" dirty="0">
                <a:effectLst/>
                <a:latin typeface="Aptos" panose="020B0004020202020204" pitchFamily="34" charset="0"/>
                <a:ea typeface="Aptos" panose="020B0004020202020204" pitchFamily="34" charset="0"/>
                <a:cs typeface="Times New Roman" panose="02020603050405020304" pitchFamily="18" charset="0"/>
              </a:rPr>
              <a:t>Promotes Rigor</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A critical approach to existing literature ensures that new research is grounded in robust evidence, enhancing the overall quality of academic work.</a:t>
            </a:r>
          </a:p>
          <a:p>
            <a:pPr marL="342900" marR="0" lvl="0" indent="-342900">
              <a:lnSpc>
                <a:spcPct val="150000"/>
              </a:lnSpc>
              <a:spcAft>
                <a:spcPts val="800"/>
              </a:spcAft>
              <a:buFont typeface="Wingdings" panose="05000000000000000000" pitchFamily="2" charset="2"/>
              <a:buChar char="ü"/>
              <a:tabLst>
                <a:tab pos="457200" algn="l"/>
              </a:tabLst>
            </a:pPr>
            <a:r>
              <a:rPr lang="en-US" sz="1800" b="1" kern="100" dirty="0">
                <a:effectLst/>
                <a:latin typeface="Aptos" panose="020B0004020202020204" pitchFamily="34" charset="0"/>
                <a:ea typeface="Aptos" panose="020B0004020202020204" pitchFamily="34" charset="0"/>
                <a:cs typeface="Times New Roman" panose="02020603050405020304" pitchFamily="18" charset="0"/>
              </a:rPr>
              <a:t>Facilitates Knowledge Advancement</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By synthesizing findings and critiquing methodologies, researchers contribute to the ongoing dialogue in their field, fostering innovation and collaboration.</a:t>
            </a:r>
          </a:p>
          <a:p>
            <a:pPr marL="342900" marR="0" lvl="0" indent="-342900">
              <a:lnSpc>
                <a:spcPct val="150000"/>
              </a:lnSpc>
              <a:spcAft>
                <a:spcPts val="800"/>
              </a:spcAft>
              <a:buFont typeface="Wingdings" panose="05000000000000000000" pitchFamily="2" charset="2"/>
              <a:buChar char="ü"/>
              <a:tabLst>
                <a:tab pos="457200" algn="l"/>
              </a:tabLst>
            </a:pPr>
            <a:r>
              <a:rPr lang="en-US" sz="1800" b="1" kern="100" dirty="0">
                <a:effectLst/>
                <a:latin typeface="Aptos" panose="020B0004020202020204" pitchFamily="34" charset="0"/>
                <a:ea typeface="Aptos" panose="020B0004020202020204" pitchFamily="34" charset="0"/>
                <a:cs typeface="Times New Roman" panose="02020603050405020304" pitchFamily="18" charset="0"/>
              </a:rPr>
              <a:t>Informs Policy and Practice</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Comprehensive synthesis and critique of literature can lead to evidence-based recommendations that inform policies and practical applications in various domains.</a:t>
            </a:r>
          </a:p>
        </p:txBody>
      </p:sp>
    </p:spTree>
    <p:extLst>
      <p:ext uri="{BB962C8B-B14F-4D97-AF65-F5344CB8AC3E}">
        <p14:creationId xmlns:p14="http://schemas.microsoft.com/office/powerpoint/2010/main" val="26553941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DD35E-8D63-0131-3B63-4469B1C9BB20}"/>
              </a:ext>
            </a:extLst>
          </p:cNvPr>
          <p:cNvSpPr>
            <a:spLocks noGrp="1"/>
          </p:cNvSpPr>
          <p:nvPr>
            <p:ph type="title"/>
          </p:nvPr>
        </p:nvSpPr>
        <p:spPr>
          <a:xfrm>
            <a:off x="838200" y="2103437"/>
            <a:ext cx="10515600" cy="1325563"/>
          </a:xfrm>
        </p:spPr>
        <p:txBody>
          <a:bodyPr>
            <a:normAutofit fontScale="90000"/>
          </a:bodyPr>
          <a:lstStyle/>
          <a:p>
            <a:pPr algn="ctr"/>
            <a:r>
              <a:rPr lang="en-US" sz="9600" i="1" dirty="0"/>
              <a:t>Thank you ...</a:t>
            </a:r>
            <a:endParaRPr lang="en-US" i="1" dirty="0"/>
          </a:p>
        </p:txBody>
      </p:sp>
    </p:spTree>
    <p:extLst>
      <p:ext uri="{BB962C8B-B14F-4D97-AF65-F5344CB8AC3E}">
        <p14:creationId xmlns:p14="http://schemas.microsoft.com/office/powerpoint/2010/main" val="2477418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DB4057-BA96-9AF6-280E-2E5C88C0703C}"/>
              </a:ext>
            </a:extLst>
          </p:cNvPr>
          <p:cNvSpPr>
            <a:spLocks noGrp="1"/>
          </p:cNvSpPr>
          <p:nvPr>
            <p:ph type="title"/>
          </p:nvPr>
        </p:nvSpPr>
        <p:spPr>
          <a:xfrm>
            <a:off x="350520" y="365125"/>
            <a:ext cx="11003280" cy="6157595"/>
          </a:xfrm>
        </p:spPr>
        <p:txBody>
          <a:bodyPr>
            <a:normAutofit fontScale="90000"/>
          </a:bodyPr>
          <a:lstStyle/>
          <a:p>
            <a:pPr marR="0" lvl="0">
              <a:lnSpc>
                <a:spcPct val="150000"/>
              </a:lnSpc>
              <a:spcAft>
                <a:spcPts val="800"/>
              </a:spcAft>
              <a:tabLst>
                <a:tab pos="457200" algn="l"/>
              </a:tabLst>
            </a:pPr>
            <a:br>
              <a:rPr lang="en-US" sz="3600" kern="100" dirty="0">
                <a:effectLst/>
                <a:latin typeface="Times New Roman" panose="02020603050405020304" pitchFamily="18" charset="0"/>
                <a:ea typeface="Aptos" panose="020B0004020202020204" pitchFamily="34" charset="0"/>
                <a:cs typeface="Times New Roman" panose="02020603050405020304" pitchFamily="18" charset="0"/>
              </a:rPr>
            </a:br>
            <a:br>
              <a:rPr lang="en-US" sz="3600" kern="100" dirty="0">
                <a:effectLst/>
                <a:latin typeface="Times New Roman" panose="02020603050405020304" pitchFamily="18" charset="0"/>
                <a:ea typeface="Aptos" panose="020B0004020202020204" pitchFamily="34" charset="0"/>
                <a:cs typeface="Times New Roman" panose="02020603050405020304" pitchFamily="18" charset="0"/>
              </a:rPr>
            </a:br>
            <a:r>
              <a:rPr lang="en-US" sz="3600" b="1" kern="100" dirty="0">
                <a:latin typeface="Times New Roman" panose="02020603050405020304" pitchFamily="18" charset="0"/>
                <a:ea typeface="Aptos" panose="020B0004020202020204" pitchFamily="34" charset="0"/>
                <a:cs typeface="Times New Roman" panose="02020603050405020304" pitchFamily="18" charset="0"/>
              </a:rPr>
              <a:t>Contents…</a:t>
            </a:r>
            <a:br>
              <a:rPr lang="en-US" sz="3600" kern="100" dirty="0">
                <a:effectLst/>
                <a:latin typeface="Times New Roman" panose="02020603050405020304" pitchFamily="18" charset="0"/>
                <a:ea typeface="Aptos" panose="020B0004020202020204" pitchFamily="34" charset="0"/>
                <a:cs typeface="Times New Roman" panose="02020603050405020304" pitchFamily="18" charset="0"/>
              </a:rPr>
            </a:br>
            <a:r>
              <a:rPr lang="en-US" sz="3600" kern="100" dirty="0">
                <a:effectLst/>
                <a:latin typeface="Times New Roman" panose="02020603050405020304" pitchFamily="18" charset="0"/>
                <a:ea typeface="Aptos" panose="020B0004020202020204" pitchFamily="34" charset="0"/>
                <a:cs typeface="Times New Roman" panose="02020603050405020304" pitchFamily="18" charset="0"/>
              </a:rPr>
              <a:t>- 	Literature Review</a:t>
            </a:r>
            <a:br>
              <a:rPr lang="en-US" sz="3600" kern="100" dirty="0">
                <a:effectLst/>
                <a:latin typeface="Times New Roman" panose="02020603050405020304" pitchFamily="18" charset="0"/>
                <a:ea typeface="Aptos" panose="020B0004020202020204" pitchFamily="34" charset="0"/>
                <a:cs typeface="Times New Roman" panose="02020603050405020304" pitchFamily="18" charset="0"/>
              </a:rPr>
            </a:br>
            <a:r>
              <a:rPr lang="en-US" sz="3600" kern="100" dirty="0">
                <a:effectLst/>
                <a:latin typeface="Times New Roman" panose="02020603050405020304" pitchFamily="18" charset="0"/>
                <a:ea typeface="Aptos" panose="020B0004020202020204" pitchFamily="34" charset="0"/>
                <a:cs typeface="Times New Roman" panose="02020603050405020304" pitchFamily="18" charset="0"/>
              </a:rPr>
              <a:t>-	Purpose of Literature Review</a:t>
            </a:r>
            <a:br>
              <a:rPr lang="en-US" sz="3600" kern="100" dirty="0">
                <a:effectLst/>
                <a:latin typeface="Times New Roman" panose="02020603050405020304" pitchFamily="18" charset="0"/>
                <a:ea typeface="Aptos" panose="020B0004020202020204" pitchFamily="34" charset="0"/>
                <a:cs typeface="Times New Roman" panose="02020603050405020304" pitchFamily="18" charset="0"/>
              </a:rPr>
            </a:br>
            <a:r>
              <a:rPr lang="en-US" sz="3600" kern="100" dirty="0">
                <a:effectLst/>
                <a:latin typeface="Times New Roman" panose="02020603050405020304" pitchFamily="18" charset="0"/>
                <a:ea typeface="Aptos" panose="020B0004020202020204" pitchFamily="34" charset="0"/>
                <a:cs typeface="Times New Roman" panose="02020603050405020304" pitchFamily="18" charset="0"/>
              </a:rPr>
              <a:t>-	Importance of Literature Review</a:t>
            </a:r>
            <a:br>
              <a:rPr lang="en-US" sz="3600" kern="100" dirty="0">
                <a:latin typeface="Times New Roman" panose="02020603050405020304" pitchFamily="18" charset="0"/>
                <a:ea typeface="Aptos" panose="020B0004020202020204" pitchFamily="34" charset="0"/>
                <a:cs typeface="Times New Roman" panose="02020603050405020304" pitchFamily="18" charset="0"/>
              </a:rPr>
            </a:br>
            <a:r>
              <a:rPr lang="en-US" sz="3600" kern="100" dirty="0">
                <a:latin typeface="Times New Roman" panose="02020603050405020304" pitchFamily="18" charset="0"/>
                <a:ea typeface="Aptos" panose="020B0004020202020204" pitchFamily="34" charset="0"/>
                <a:cs typeface="Times New Roman" panose="02020603050405020304" pitchFamily="18" charset="0"/>
              </a:rPr>
              <a:t>-	</a:t>
            </a:r>
            <a:r>
              <a:rPr lang="en-US" sz="3600" kern="100" dirty="0">
                <a:effectLst/>
                <a:latin typeface="Times New Roman" panose="02020603050405020304" pitchFamily="18" charset="0"/>
                <a:ea typeface="Aptos" panose="020B0004020202020204" pitchFamily="34" charset="0"/>
                <a:cs typeface="Times New Roman" panose="02020603050405020304" pitchFamily="18" charset="0"/>
              </a:rPr>
              <a:t>Identifying Sources of Literature</a:t>
            </a:r>
            <a:br>
              <a:rPr lang="en-US" sz="3600" kern="100" dirty="0">
                <a:effectLst/>
                <a:latin typeface="Times New Roman" panose="02020603050405020304" pitchFamily="18" charset="0"/>
                <a:ea typeface="Aptos" panose="020B0004020202020204" pitchFamily="34" charset="0"/>
                <a:cs typeface="Times New Roman" panose="02020603050405020304" pitchFamily="18" charset="0"/>
              </a:rPr>
            </a:br>
            <a:r>
              <a:rPr lang="en-US" sz="3600" kern="100" dirty="0">
                <a:effectLst/>
                <a:latin typeface="Times New Roman" panose="02020603050405020304" pitchFamily="18" charset="0"/>
                <a:ea typeface="Aptos" panose="020B0004020202020204" pitchFamily="34" charset="0"/>
                <a:cs typeface="Times New Roman" panose="02020603050405020304" pitchFamily="18" charset="0"/>
              </a:rPr>
              <a:t>-	Synthesizing and Critiquing Literature</a:t>
            </a:r>
            <a:br>
              <a:rPr lang="en-US" sz="3600" kern="100" dirty="0">
                <a:effectLst/>
                <a:latin typeface="Aptos" panose="020B0004020202020204" pitchFamily="34" charset="0"/>
                <a:ea typeface="Aptos" panose="020B0004020202020204" pitchFamily="34" charset="0"/>
                <a:cs typeface="Times New Roman" panose="02020603050405020304" pitchFamily="18" charset="0"/>
              </a:rPr>
            </a:br>
            <a:endParaRPr lang="en-US" sz="7200" dirty="0"/>
          </a:p>
        </p:txBody>
      </p:sp>
    </p:spTree>
    <p:extLst>
      <p:ext uri="{BB962C8B-B14F-4D97-AF65-F5344CB8AC3E}">
        <p14:creationId xmlns:p14="http://schemas.microsoft.com/office/powerpoint/2010/main" val="28994923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5E5120-9D0F-39CA-1992-12BEF6B395ED}"/>
              </a:ext>
            </a:extLst>
          </p:cNvPr>
          <p:cNvSpPr>
            <a:spLocks noGrp="1"/>
          </p:cNvSpPr>
          <p:nvPr>
            <p:ph type="title"/>
          </p:nvPr>
        </p:nvSpPr>
        <p:spPr>
          <a:xfrm>
            <a:off x="838200" y="365125"/>
            <a:ext cx="10515600" cy="6309995"/>
          </a:xfrm>
        </p:spPr>
        <p:txBody>
          <a:bodyPr>
            <a:normAutofit fontScale="90000"/>
          </a:bodyPr>
          <a:lstStyle/>
          <a:p>
            <a:pPr algn="ctr">
              <a:lnSpc>
                <a:spcPct val="200000"/>
              </a:lnSpc>
              <a:spcAft>
                <a:spcPts val="800"/>
              </a:spcAft>
            </a:pPr>
            <a:br>
              <a:rPr lang="en-US" sz="4400" kern="100" dirty="0">
                <a:effectLst/>
                <a:latin typeface="Times New Roman" panose="02020603050405020304" pitchFamily="18" charset="0"/>
                <a:ea typeface="Aptos" panose="020B0004020202020204" pitchFamily="34" charset="0"/>
                <a:cs typeface="Times New Roman" panose="02020603050405020304" pitchFamily="18" charset="0"/>
              </a:rPr>
            </a:br>
            <a:r>
              <a:rPr lang="en-US" sz="4400" kern="100" dirty="0">
                <a:effectLst/>
                <a:latin typeface="Times New Roman" panose="02020603050405020304" pitchFamily="18" charset="0"/>
                <a:ea typeface="Aptos" panose="020B0004020202020204" pitchFamily="34" charset="0"/>
                <a:cs typeface="Times New Roman" panose="02020603050405020304" pitchFamily="18" charset="0"/>
              </a:rPr>
              <a:t>What is Literature Review ?...</a:t>
            </a:r>
            <a:br>
              <a:rPr lang="en-US" sz="4400" kern="100" dirty="0">
                <a:effectLst/>
                <a:latin typeface="Times New Roman" panose="02020603050405020304" pitchFamily="18" charset="0"/>
                <a:ea typeface="Aptos" panose="020B0004020202020204" pitchFamily="34" charset="0"/>
                <a:cs typeface="Times New Roman" panose="02020603050405020304" pitchFamily="18" charset="0"/>
              </a:rPr>
            </a:br>
            <a:r>
              <a:rPr lang="en-US" sz="2200" kern="100" dirty="0">
                <a:effectLst/>
                <a:latin typeface="Aptos" panose="020B0004020202020204" pitchFamily="34" charset="0"/>
                <a:ea typeface="Aptos" panose="020B0004020202020204" pitchFamily="34" charset="0"/>
                <a:cs typeface="Times New Roman" panose="02020603050405020304" pitchFamily="18" charset="0"/>
              </a:rPr>
              <a:t>A literature review is a comprehensive survey of existing scholarly work relevant to a particular research question or topic. It synthesizes, analyzes, and evaluates previous research to provide a clear understanding of the current state of knowledge in a field. The literature review serves as a foundational element of academic research, helping to justify the need for a new study or to position it within the context of existing work.</a:t>
            </a:r>
            <a:br>
              <a:rPr lang="en-US" sz="1800" kern="100" dirty="0">
                <a:effectLst/>
                <a:latin typeface="Aptos" panose="020B0004020202020204" pitchFamily="34" charset="0"/>
                <a:ea typeface="Aptos" panose="020B0004020202020204" pitchFamily="34" charset="0"/>
                <a:cs typeface="Times New Roman" panose="02020603050405020304" pitchFamily="18" charset="0"/>
              </a:rPr>
            </a:br>
            <a:br>
              <a:rPr lang="en-US" sz="1800" kern="100" dirty="0">
                <a:effectLst/>
                <a:latin typeface="Aptos" panose="020B0004020202020204" pitchFamily="34" charset="0"/>
                <a:ea typeface="Aptos" panose="020B0004020202020204" pitchFamily="34" charset="0"/>
                <a:cs typeface="Times New Roman" panose="02020603050405020304" pitchFamily="18" charset="0"/>
              </a:rPr>
            </a:br>
            <a:r>
              <a:rPr lang="en-US" sz="1800" kern="100" dirty="0">
                <a:effectLst/>
                <a:latin typeface="Times New Roman" panose="02020603050405020304" pitchFamily="18" charset="0"/>
                <a:ea typeface="Aptos" panose="020B0004020202020204" pitchFamily="34" charset="0"/>
                <a:cs typeface="Times New Roman" panose="02020603050405020304" pitchFamily="18" charset="0"/>
              </a:rPr>
              <a:t> </a:t>
            </a:r>
            <a:br>
              <a:rPr lang="en-US" sz="1800" kern="100" dirty="0">
                <a:effectLst/>
                <a:latin typeface="Aptos" panose="020B0004020202020204" pitchFamily="34" charset="0"/>
                <a:ea typeface="Aptos" panose="020B0004020202020204" pitchFamily="34" charset="0"/>
                <a:cs typeface="Times New Roman" panose="02020603050405020304" pitchFamily="18" charset="0"/>
              </a:rPr>
            </a:br>
            <a:br>
              <a:rPr lang="en-US" sz="4400" kern="100" dirty="0">
                <a:effectLst/>
                <a:latin typeface="Times New Roman" panose="02020603050405020304" pitchFamily="18" charset="0"/>
                <a:ea typeface="Aptos" panose="020B0004020202020204" pitchFamily="34" charset="0"/>
                <a:cs typeface="Times New Roman" panose="02020603050405020304" pitchFamily="18" charset="0"/>
              </a:rPr>
            </a:br>
            <a:endParaRPr lang="en-US" dirty="0"/>
          </a:p>
        </p:txBody>
      </p:sp>
    </p:spTree>
    <p:extLst>
      <p:ext uri="{BB962C8B-B14F-4D97-AF65-F5344CB8AC3E}">
        <p14:creationId xmlns:p14="http://schemas.microsoft.com/office/powerpoint/2010/main" val="23502642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6230E12-826A-8FB6-2534-9FD63567DE07}"/>
              </a:ext>
            </a:extLst>
          </p:cNvPr>
          <p:cNvSpPr txBox="1"/>
          <p:nvPr/>
        </p:nvSpPr>
        <p:spPr>
          <a:xfrm>
            <a:off x="403860" y="405727"/>
            <a:ext cx="11384280" cy="6381812"/>
          </a:xfrm>
          <a:prstGeom prst="rect">
            <a:avLst/>
          </a:prstGeom>
          <a:noFill/>
        </p:spPr>
        <p:txBody>
          <a:bodyPr wrap="square">
            <a:spAutoFit/>
          </a:bodyPr>
          <a:lstStyle/>
          <a:p>
            <a:pPr marL="0" marR="0" algn="ctr">
              <a:lnSpc>
                <a:spcPct val="115000"/>
              </a:lnSpc>
              <a:spcAft>
                <a:spcPts val="800"/>
              </a:spcAft>
            </a:pPr>
            <a:r>
              <a:rPr lang="en-US" sz="4000" b="1" kern="100" dirty="0">
                <a:effectLst/>
                <a:latin typeface="Aptos" panose="020B0004020202020204" pitchFamily="34" charset="0"/>
                <a:ea typeface="Aptos" panose="020B0004020202020204" pitchFamily="34" charset="0"/>
                <a:cs typeface="Times New Roman" panose="02020603050405020304" pitchFamily="18" charset="0"/>
              </a:rPr>
              <a:t>Types of Literature Review</a:t>
            </a:r>
            <a:endParaRPr lang="en-US" sz="40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gn="ctr">
              <a:lnSpc>
                <a:spcPct val="115000"/>
              </a:lnSpc>
              <a:spcAft>
                <a:spcPts val="800"/>
              </a:spcAft>
            </a:pPr>
            <a:r>
              <a:rPr lang="en-US" sz="1800" b="1" i="1" kern="100" dirty="0">
                <a:effectLst/>
                <a:latin typeface="Aptos" panose="020B0004020202020204" pitchFamily="34" charset="0"/>
                <a:ea typeface="Aptos" panose="020B0004020202020204" pitchFamily="34" charset="0"/>
                <a:cs typeface="Times New Roman" panose="02020603050405020304" pitchFamily="18" charset="0"/>
              </a:rPr>
              <a:t>There are several types of literature reviews, each serving different purposes:</a:t>
            </a:r>
          </a:p>
          <a:p>
            <a:pPr marL="0" marR="0">
              <a:lnSpc>
                <a:spcPct val="115000"/>
              </a:lnSpc>
              <a:spcAft>
                <a:spcPts val="800"/>
              </a:spcAf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lnSpc>
                <a:spcPct val="115000"/>
              </a:lnSpc>
              <a:spcAft>
                <a:spcPts val="800"/>
              </a:spcAft>
              <a:buFont typeface="Wingdings" panose="05000000000000000000" pitchFamily="2" charset="2"/>
              <a:buChar char="v"/>
              <a:tabLst>
                <a:tab pos="457200" algn="l"/>
              </a:tabLst>
            </a:pPr>
            <a:r>
              <a:rPr lang="en-US" sz="2400" b="1" kern="100" dirty="0">
                <a:effectLst/>
                <a:latin typeface="Aptos" panose="020B0004020202020204" pitchFamily="34" charset="0"/>
                <a:ea typeface="Aptos" panose="020B0004020202020204" pitchFamily="34" charset="0"/>
                <a:cs typeface="Times New Roman" panose="02020603050405020304" pitchFamily="18" charset="0"/>
              </a:rPr>
              <a:t>Narrative Review</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 A qualitative summary of the literature that discusses broad themes without a systematic approach.</a:t>
            </a:r>
          </a:p>
          <a:p>
            <a:pPr marL="342900" marR="0" lvl="0" indent="-342900">
              <a:lnSpc>
                <a:spcPct val="115000"/>
              </a:lnSpc>
              <a:spcAft>
                <a:spcPts val="800"/>
              </a:spcAft>
              <a:buFont typeface="Wingdings" panose="05000000000000000000" pitchFamily="2" charset="2"/>
              <a:buChar char="v"/>
              <a:tabLst>
                <a:tab pos="457200" algn="l"/>
              </a:tabLst>
            </a:pPr>
            <a:r>
              <a:rPr lang="en-US" sz="2400" b="1" kern="100" dirty="0">
                <a:effectLst/>
                <a:latin typeface="Aptos" panose="020B0004020202020204" pitchFamily="34" charset="0"/>
                <a:ea typeface="Aptos" panose="020B0004020202020204" pitchFamily="34" charset="0"/>
                <a:cs typeface="Times New Roman" panose="02020603050405020304" pitchFamily="18" charset="0"/>
              </a:rPr>
              <a:t>Systematic Review</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 A structured and methodical synthesis of research, following a specific protocol to minimize bias and ensure reproducibility.</a:t>
            </a:r>
          </a:p>
          <a:p>
            <a:pPr marL="342900" marR="0" lvl="0" indent="-342900">
              <a:lnSpc>
                <a:spcPct val="115000"/>
              </a:lnSpc>
              <a:spcAft>
                <a:spcPts val="800"/>
              </a:spcAft>
              <a:buFont typeface="Wingdings" panose="05000000000000000000" pitchFamily="2" charset="2"/>
              <a:buChar char="v"/>
              <a:tabLst>
                <a:tab pos="457200" algn="l"/>
              </a:tabLst>
            </a:pPr>
            <a:r>
              <a:rPr lang="en-US" sz="2400" b="1" kern="100" dirty="0">
                <a:effectLst/>
                <a:latin typeface="Aptos" panose="020B0004020202020204" pitchFamily="34" charset="0"/>
                <a:ea typeface="Aptos" panose="020B0004020202020204" pitchFamily="34" charset="0"/>
                <a:cs typeface="Times New Roman" panose="02020603050405020304" pitchFamily="18" charset="0"/>
              </a:rPr>
              <a:t>Meta-Analysis</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 A quantitative approach that statistically combines results from multiple studies to draw broader conclusions.</a:t>
            </a:r>
          </a:p>
          <a:p>
            <a:pPr marL="342900" marR="0" lvl="0" indent="-342900">
              <a:lnSpc>
                <a:spcPct val="115000"/>
              </a:lnSpc>
              <a:spcAft>
                <a:spcPts val="800"/>
              </a:spcAft>
              <a:buFont typeface="Wingdings" panose="05000000000000000000" pitchFamily="2" charset="2"/>
              <a:buChar char="v"/>
              <a:tabLst>
                <a:tab pos="457200" algn="l"/>
              </a:tabLst>
            </a:pPr>
            <a:r>
              <a:rPr lang="en-US" sz="2400" b="1" kern="100" dirty="0">
                <a:effectLst/>
                <a:latin typeface="Aptos" panose="020B0004020202020204" pitchFamily="34" charset="0"/>
                <a:ea typeface="Aptos" panose="020B0004020202020204" pitchFamily="34" charset="0"/>
                <a:cs typeface="Times New Roman" panose="02020603050405020304" pitchFamily="18" charset="0"/>
              </a:rPr>
              <a:t>Scoping Review</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 An exploratory review designed to map the existing literature on a topic and identify gaps.</a:t>
            </a:r>
          </a:p>
          <a:p>
            <a:pPr marL="342900" marR="0" lvl="0" indent="-342900">
              <a:lnSpc>
                <a:spcPct val="115000"/>
              </a:lnSpc>
              <a:spcAft>
                <a:spcPts val="800"/>
              </a:spcAft>
              <a:buFont typeface="Wingdings" panose="05000000000000000000" pitchFamily="2" charset="2"/>
              <a:buChar char="v"/>
              <a:tabLst>
                <a:tab pos="457200" algn="l"/>
              </a:tabLst>
            </a:pPr>
            <a:r>
              <a:rPr lang="en-US" sz="2400" b="1" kern="100" dirty="0">
                <a:effectLst/>
                <a:latin typeface="Aptos" panose="020B0004020202020204" pitchFamily="34" charset="0"/>
                <a:ea typeface="Aptos" panose="020B0004020202020204" pitchFamily="34" charset="0"/>
                <a:cs typeface="Times New Roman" panose="02020603050405020304" pitchFamily="18" charset="0"/>
              </a:rPr>
              <a:t>Critical Review</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 An analysis that not only summarizes existing studies but also critiques their methodologies and findings.</a:t>
            </a:r>
          </a:p>
        </p:txBody>
      </p:sp>
    </p:spTree>
    <p:extLst>
      <p:ext uri="{BB962C8B-B14F-4D97-AF65-F5344CB8AC3E}">
        <p14:creationId xmlns:p14="http://schemas.microsoft.com/office/powerpoint/2010/main" val="40200579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DF67907-767D-AE63-8283-D98201D3AEB9}"/>
              </a:ext>
            </a:extLst>
          </p:cNvPr>
          <p:cNvSpPr txBox="1"/>
          <p:nvPr/>
        </p:nvSpPr>
        <p:spPr>
          <a:xfrm>
            <a:off x="320040" y="323951"/>
            <a:ext cx="11323320" cy="6271973"/>
          </a:xfrm>
          <a:prstGeom prst="rect">
            <a:avLst/>
          </a:prstGeom>
          <a:noFill/>
        </p:spPr>
        <p:txBody>
          <a:bodyPr wrap="square">
            <a:spAutoFit/>
          </a:bodyPr>
          <a:lstStyle/>
          <a:p>
            <a:pPr marL="0" marR="0">
              <a:lnSpc>
                <a:spcPct val="115000"/>
              </a:lnSpc>
              <a:spcAft>
                <a:spcPts val="800"/>
              </a:spcAft>
            </a:pPr>
            <a:endParaRPr lang="en-US" sz="1800" b="1"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gn="ctr">
              <a:lnSpc>
                <a:spcPct val="115000"/>
              </a:lnSpc>
              <a:spcAft>
                <a:spcPts val="800"/>
              </a:spcAft>
            </a:pPr>
            <a:r>
              <a:rPr lang="en-US" sz="2400" b="1" kern="100" dirty="0">
                <a:effectLst/>
                <a:latin typeface="Aptos" panose="020B0004020202020204" pitchFamily="34" charset="0"/>
                <a:ea typeface="Aptos" panose="020B0004020202020204" pitchFamily="34" charset="0"/>
                <a:cs typeface="Times New Roman" panose="02020603050405020304" pitchFamily="18" charset="0"/>
              </a:rPr>
              <a:t>SOURCES OF LITERATURE REVIEW</a:t>
            </a:r>
          </a:p>
          <a:p>
            <a:pPr marL="0" marR="0" algn="ctr">
              <a:lnSpc>
                <a:spcPct val="115000"/>
              </a:lnSpc>
              <a:spcAft>
                <a:spcPts val="800"/>
              </a:spcAft>
            </a:pPr>
            <a:r>
              <a:rPr lang="en-US" sz="1800" b="1" kern="100" dirty="0">
                <a:effectLst/>
                <a:latin typeface="Aptos" panose="020B0004020202020204" pitchFamily="34" charset="0"/>
                <a:ea typeface="Aptos" panose="020B0004020202020204" pitchFamily="34" charset="0"/>
                <a:cs typeface="Times New Roman" panose="02020603050405020304" pitchFamily="18" charset="0"/>
              </a:rPr>
              <a:t>Literature reviews draw from a variety of sources, including:</a:t>
            </a:r>
          </a:p>
          <a:p>
            <a:pPr marL="0" marR="0" algn="ctr">
              <a:lnSpc>
                <a:spcPct val="115000"/>
              </a:lnSpc>
              <a:spcAft>
                <a:spcPts val="800"/>
              </a:spcAft>
            </a:pPr>
            <a:endParaRPr lang="en-US" sz="1800" b="1"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lgn="just">
              <a:lnSpc>
                <a:spcPct val="115000"/>
              </a:lnSpc>
              <a:spcAft>
                <a:spcPts val="800"/>
              </a:spcAft>
              <a:buFont typeface="Wingdings" panose="05000000000000000000" pitchFamily="2" charset="2"/>
              <a:buChar char="Ø"/>
              <a:tabLst>
                <a:tab pos="457200" algn="l"/>
              </a:tabLst>
            </a:pPr>
            <a:r>
              <a:rPr lang="en-US" sz="2000" b="1" kern="100" dirty="0">
                <a:effectLst/>
                <a:latin typeface="Aptos" panose="020B0004020202020204" pitchFamily="34" charset="0"/>
                <a:ea typeface="Aptos" panose="020B0004020202020204" pitchFamily="34" charset="0"/>
                <a:cs typeface="Times New Roman" panose="02020603050405020304" pitchFamily="18" charset="0"/>
              </a:rPr>
              <a:t>Books</a:t>
            </a:r>
            <a:r>
              <a:rPr lang="en-US" sz="2000" kern="100" dirty="0">
                <a:effectLst/>
                <a:latin typeface="Aptos" panose="020B0004020202020204" pitchFamily="34" charset="0"/>
                <a:ea typeface="Aptos" panose="020B0004020202020204" pitchFamily="34" charset="0"/>
                <a:cs typeface="Times New Roman" panose="02020603050405020304" pitchFamily="18" charset="0"/>
              </a:rPr>
              <a:t>: Scholarly texts provide in-depth discussions of theories, methodologies, and historical contexts.</a:t>
            </a:r>
          </a:p>
          <a:p>
            <a:pPr marL="342900" marR="0" lvl="0" indent="-342900" algn="just">
              <a:lnSpc>
                <a:spcPct val="115000"/>
              </a:lnSpc>
              <a:spcAft>
                <a:spcPts val="800"/>
              </a:spcAft>
              <a:buFont typeface="Wingdings" panose="05000000000000000000" pitchFamily="2" charset="2"/>
              <a:buChar char="Ø"/>
              <a:tabLst>
                <a:tab pos="457200" algn="l"/>
              </a:tabLst>
            </a:pPr>
            <a:r>
              <a:rPr lang="en-US" sz="2000" b="1" kern="100" dirty="0">
                <a:effectLst/>
                <a:latin typeface="Aptos" panose="020B0004020202020204" pitchFamily="34" charset="0"/>
                <a:ea typeface="Aptos" panose="020B0004020202020204" pitchFamily="34" charset="0"/>
                <a:cs typeface="Times New Roman" panose="02020603050405020304" pitchFamily="18" charset="0"/>
              </a:rPr>
              <a:t>Journal Articles</a:t>
            </a:r>
            <a:r>
              <a:rPr lang="en-US" sz="2000" kern="100" dirty="0">
                <a:effectLst/>
                <a:latin typeface="Aptos" panose="020B0004020202020204" pitchFamily="34" charset="0"/>
                <a:ea typeface="Aptos" panose="020B0004020202020204" pitchFamily="34" charset="0"/>
                <a:cs typeface="Times New Roman" panose="02020603050405020304" pitchFamily="18" charset="0"/>
              </a:rPr>
              <a:t>: Peer-reviewed articles offer the latest research findings and critical analyses.</a:t>
            </a:r>
          </a:p>
          <a:p>
            <a:pPr marL="342900" marR="0" lvl="0" indent="-342900" algn="just">
              <a:lnSpc>
                <a:spcPct val="115000"/>
              </a:lnSpc>
              <a:spcAft>
                <a:spcPts val="800"/>
              </a:spcAft>
              <a:buFont typeface="Wingdings" panose="05000000000000000000" pitchFamily="2" charset="2"/>
              <a:buChar char="Ø"/>
              <a:tabLst>
                <a:tab pos="457200" algn="l"/>
              </a:tabLst>
            </a:pPr>
            <a:r>
              <a:rPr lang="en-US" sz="2000" b="1" kern="100" dirty="0">
                <a:effectLst/>
                <a:latin typeface="Aptos" panose="020B0004020202020204" pitchFamily="34" charset="0"/>
                <a:ea typeface="Aptos" panose="020B0004020202020204" pitchFamily="34" charset="0"/>
                <a:cs typeface="Times New Roman" panose="02020603050405020304" pitchFamily="18" charset="0"/>
              </a:rPr>
              <a:t>Conference Proceedings</a:t>
            </a:r>
            <a:r>
              <a:rPr lang="en-US" sz="2000" kern="100" dirty="0">
                <a:effectLst/>
                <a:latin typeface="Aptos" panose="020B0004020202020204" pitchFamily="34" charset="0"/>
                <a:ea typeface="Aptos" panose="020B0004020202020204" pitchFamily="34" charset="0"/>
                <a:cs typeface="Times New Roman" panose="02020603050405020304" pitchFamily="18" charset="0"/>
              </a:rPr>
              <a:t>: Presentations and papers from academic conferences often highlight emerging trends and discussions.</a:t>
            </a:r>
          </a:p>
          <a:p>
            <a:pPr marL="342900" marR="0" lvl="0" indent="-342900" algn="just">
              <a:lnSpc>
                <a:spcPct val="115000"/>
              </a:lnSpc>
              <a:spcAft>
                <a:spcPts val="800"/>
              </a:spcAft>
              <a:buFont typeface="Wingdings" panose="05000000000000000000" pitchFamily="2" charset="2"/>
              <a:buChar char="Ø"/>
              <a:tabLst>
                <a:tab pos="457200" algn="l"/>
              </a:tabLst>
            </a:pPr>
            <a:r>
              <a:rPr lang="en-US" sz="2000" b="1" kern="100" dirty="0">
                <a:effectLst/>
                <a:latin typeface="Aptos" panose="020B0004020202020204" pitchFamily="34" charset="0"/>
                <a:ea typeface="Aptos" panose="020B0004020202020204" pitchFamily="34" charset="0"/>
                <a:cs typeface="Times New Roman" panose="02020603050405020304" pitchFamily="18" charset="0"/>
              </a:rPr>
              <a:t>Theses and Dissertations</a:t>
            </a:r>
            <a:r>
              <a:rPr lang="en-US" sz="2000" kern="100" dirty="0">
                <a:effectLst/>
                <a:latin typeface="Aptos" panose="020B0004020202020204" pitchFamily="34" charset="0"/>
                <a:ea typeface="Aptos" panose="020B0004020202020204" pitchFamily="34" charset="0"/>
                <a:cs typeface="Times New Roman" panose="02020603050405020304" pitchFamily="18" charset="0"/>
              </a:rPr>
              <a:t>: Graduate research documents contribute valuable insights and detailed methodologies.</a:t>
            </a:r>
          </a:p>
          <a:p>
            <a:pPr marL="342900" marR="0" lvl="0" indent="-342900" algn="just">
              <a:lnSpc>
                <a:spcPct val="115000"/>
              </a:lnSpc>
              <a:spcAft>
                <a:spcPts val="800"/>
              </a:spcAft>
              <a:buFont typeface="Wingdings" panose="05000000000000000000" pitchFamily="2" charset="2"/>
              <a:buChar char="Ø"/>
              <a:tabLst>
                <a:tab pos="457200" algn="l"/>
              </a:tabLst>
            </a:pPr>
            <a:r>
              <a:rPr lang="en-US" sz="2000" b="1" kern="100" dirty="0">
                <a:effectLst/>
                <a:latin typeface="Aptos" panose="020B0004020202020204" pitchFamily="34" charset="0"/>
                <a:ea typeface="Aptos" panose="020B0004020202020204" pitchFamily="34" charset="0"/>
                <a:cs typeface="Times New Roman" panose="02020603050405020304" pitchFamily="18" charset="0"/>
              </a:rPr>
              <a:t>Reports</a:t>
            </a:r>
            <a:r>
              <a:rPr lang="en-US" sz="2000" kern="100" dirty="0">
                <a:effectLst/>
                <a:latin typeface="Aptos" panose="020B0004020202020204" pitchFamily="34" charset="0"/>
                <a:ea typeface="Aptos" panose="020B0004020202020204" pitchFamily="34" charset="0"/>
                <a:cs typeface="Times New Roman" panose="02020603050405020304" pitchFamily="18" charset="0"/>
              </a:rPr>
              <a:t>: Government and organizational reports can provide data and context relevant to specific fields.</a:t>
            </a:r>
          </a:p>
          <a:p>
            <a:pPr marL="342900" marR="0" lvl="0" indent="-342900" algn="just">
              <a:lnSpc>
                <a:spcPct val="115000"/>
              </a:lnSpc>
              <a:spcAft>
                <a:spcPts val="800"/>
              </a:spcAft>
              <a:buFont typeface="Wingdings" panose="05000000000000000000" pitchFamily="2" charset="2"/>
              <a:buChar char="Ø"/>
              <a:tabLst>
                <a:tab pos="457200" algn="l"/>
              </a:tabLst>
            </a:pPr>
            <a:r>
              <a:rPr lang="en-US" sz="2000" b="1" kern="100" dirty="0">
                <a:effectLst/>
                <a:latin typeface="Aptos" panose="020B0004020202020204" pitchFamily="34" charset="0"/>
                <a:ea typeface="Aptos" panose="020B0004020202020204" pitchFamily="34" charset="0"/>
                <a:cs typeface="Times New Roman" panose="02020603050405020304" pitchFamily="18" charset="0"/>
              </a:rPr>
              <a:t>Websites and Online Databases</a:t>
            </a:r>
            <a:r>
              <a:rPr lang="en-US" sz="2000" kern="100" dirty="0">
                <a:effectLst/>
                <a:latin typeface="Aptos" panose="020B0004020202020204" pitchFamily="34" charset="0"/>
                <a:ea typeface="Aptos" panose="020B0004020202020204" pitchFamily="34" charset="0"/>
                <a:cs typeface="Times New Roman" panose="02020603050405020304" pitchFamily="18" charset="0"/>
              </a:rPr>
              <a:t>: Repositories like Google Scholar, JSTOR, and PubMed offer access to a vast array of academic materials.</a:t>
            </a:r>
          </a:p>
        </p:txBody>
      </p:sp>
    </p:spTree>
    <p:extLst>
      <p:ext uri="{BB962C8B-B14F-4D97-AF65-F5344CB8AC3E}">
        <p14:creationId xmlns:p14="http://schemas.microsoft.com/office/powerpoint/2010/main" val="22196494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64E6275-7EE4-D6D4-4955-2D2AEC381729}"/>
              </a:ext>
            </a:extLst>
          </p:cNvPr>
          <p:cNvSpPr txBox="1"/>
          <p:nvPr/>
        </p:nvSpPr>
        <p:spPr>
          <a:xfrm>
            <a:off x="525780" y="421004"/>
            <a:ext cx="11140440" cy="5380319"/>
          </a:xfrm>
          <a:prstGeom prst="rect">
            <a:avLst/>
          </a:prstGeom>
          <a:noFill/>
        </p:spPr>
        <p:txBody>
          <a:bodyPr wrap="square">
            <a:spAutoFit/>
          </a:bodyPr>
          <a:lstStyle/>
          <a:p>
            <a:pPr marL="342900" marR="0" indent="-342900">
              <a:lnSpc>
                <a:spcPct val="150000"/>
              </a:lnSpc>
              <a:spcAft>
                <a:spcPts val="800"/>
              </a:spcAft>
              <a:buFont typeface="Wingdings" panose="05000000000000000000" pitchFamily="2" charset="2"/>
              <a:buChar char="ü"/>
            </a:pPr>
            <a:r>
              <a:rPr lang="en-US" sz="2000" kern="100" dirty="0">
                <a:effectLst/>
                <a:latin typeface="Times New Roman" panose="02020603050405020304" pitchFamily="18" charset="0"/>
                <a:ea typeface="Aptos" panose="020B0004020202020204" pitchFamily="34" charset="0"/>
                <a:cs typeface="Times New Roman" panose="02020603050405020304" pitchFamily="18" charset="0"/>
              </a:rPr>
              <a:t>- </a:t>
            </a:r>
            <a:r>
              <a:rPr lang="en-US" sz="2000" b="1" kern="100" dirty="0">
                <a:effectLst/>
                <a:latin typeface="Times New Roman" panose="02020603050405020304" pitchFamily="18" charset="0"/>
                <a:ea typeface="Aptos" panose="020B0004020202020204" pitchFamily="34" charset="0"/>
                <a:cs typeface="Times New Roman" panose="02020603050405020304" pitchFamily="18" charset="0"/>
              </a:rPr>
              <a:t>Academic Databases: </a:t>
            </a:r>
            <a:r>
              <a:rPr lang="en-US" sz="2000" kern="100" dirty="0">
                <a:effectLst/>
                <a:latin typeface="Times New Roman" panose="02020603050405020304" pitchFamily="18" charset="0"/>
                <a:ea typeface="Aptos" panose="020B0004020202020204" pitchFamily="34" charset="0"/>
                <a:cs typeface="Times New Roman" panose="02020603050405020304" pitchFamily="18" charset="0"/>
              </a:rPr>
              <a:t>JSTOR, PubMed, IEEE Xplore, Scopus, Web of Science.  </a:t>
            </a:r>
            <a:endParaRPr lang="en-US" sz="20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indent="-342900">
              <a:lnSpc>
                <a:spcPct val="150000"/>
              </a:lnSpc>
              <a:spcAft>
                <a:spcPts val="800"/>
              </a:spcAft>
              <a:buFont typeface="Wingdings" panose="05000000000000000000" pitchFamily="2" charset="2"/>
              <a:buChar char="ü"/>
            </a:pPr>
            <a:r>
              <a:rPr lang="en-US" sz="2000" kern="100" dirty="0">
                <a:effectLst/>
                <a:latin typeface="Times New Roman" panose="02020603050405020304" pitchFamily="18" charset="0"/>
                <a:ea typeface="Aptos" panose="020B0004020202020204" pitchFamily="34" charset="0"/>
                <a:cs typeface="Times New Roman" panose="02020603050405020304" pitchFamily="18" charset="0"/>
              </a:rPr>
              <a:t>- </a:t>
            </a:r>
            <a:r>
              <a:rPr lang="en-US" sz="2000" b="1" kern="100" dirty="0">
                <a:effectLst/>
                <a:latin typeface="Times New Roman" panose="02020603050405020304" pitchFamily="18" charset="0"/>
                <a:ea typeface="Aptos" panose="020B0004020202020204" pitchFamily="34" charset="0"/>
                <a:cs typeface="Times New Roman" panose="02020603050405020304" pitchFamily="18" charset="0"/>
              </a:rPr>
              <a:t>Library Catalogs: </a:t>
            </a:r>
            <a:r>
              <a:rPr lang="en-US" sz="2000" kern="100" dirty="0">
                <a:effectLst/>
                <a:latin typeface="Times New Roman" panose="02020603050405020304" pitchFamily="18" charset="0"/>
                <a:ea typeface="Aptos" panose="020B0004020202020204" pitchFamily="34" charset="0"/>
                <a:cs typeface="Times New Roman" panose="02020603050405020304" pitchFamily="18" charset="0"/>
              </a:rPr>
              <a:t>Access journals, books, and conference proceedings.  </a:t>
            </a:r>
            <a:endParaRPr lang="en-US" sz="20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indent="-342900">
              <a:lnSpc>
                <a:spcPct val="150000"/>
              </a:lnSpc>
              <a:spcAft>
                <a:spcPts val="800"/>
              </a:spcAft>
              <a:buFont typeface="Wingdings" panose="05000000000000000000" pitchFamily="2" charset="2"/>
              <a:buChar char="ü"/>
            </a:pPr>
            <a:r>
              <a:rPr lang="en-US" sz="2000" kern="100" dirty="0">
                <a:effectLst/>
                <a:latin typeface="Times New Roman" panose="02020603050405020304" pitchFamily="18" charset="0"/>
                <a:ea typeface="Aptos" panose="020B0004020202020204" pitchFamily="34" charset="0"/>
                <a:cs typeface="Times New Roman" panose="02020603050405020304" pitchFamily="18" charset="0"/>
              </a:rPr>
              <a:t>- </a:t>
            </a:r>
            <a:r>
              <a:rPr lang="en-US" sz="2000" b="1" kern="100" dirty="0">
                <a:effectLst/>
                <a:latin typeface="Times New Roman" panose="02020603050405020304" pitchFamily="18" charset="0"/>
                <a:ea typeface="Aptos" panose="020B0004020202020204" pitchFamily="34" charset="0"/>
                <a:cs typeface="Times New Roman" panose="02020603050405020304" pitchFamily="18" charset="0"/>
              </a:rPr>
              <a:t>Google Scholar: </a:t>
            </a:r>
            <a:r>
              <a:rPr lang="en-US" sz="2000" kern="100" dirty="0">
                <a:effectLst/>
                <a:latin typeface="Times New Roman" panose="02020603050405020304" pitchFamily="18" charset="0"/>
                <a:ea typeface="Aptos" panose="020B0004020202020204" pitchFamily="34" charset="0"/>
                <a:cs typeface="Times New Roman" panose="02020603050405020304" pitchFamily="18" charset="0"/>
              </a:rPr>
              <a:t>Free search engine for scholarly literature.  </a:t>
            </a:r>
            <a:endParaRPr lang="en-US" sz="20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indent="-342900">
              <a:lnSpc>
                <a:spcPct val="150000"/>
              </a:lnSpc>
              <a:spcAft>
                <a:spcPts val="800"/>
              </a:spcAft>
              <a:buFont typeface="Wingdings" panose="05000000000000000000" pitchFamily="2" charset="2"/>
              <a:buChar char="ü"/>
            </a:pPr>
            <a:r>
              <a:rPr lang="en-US" sz="2000" kern="100" dirty="0">
                <a:effectLst/>
                <a:latin typeface="Times New Roman" panose="02020603050405020304" pitchFamily="18" charset="0"/>
                <a:ea typeface="Aptos" panose="020B0004020202020204" pitchFamily="34" charset="0"/>
                <a:cs typeface="Times New Roman" panose="02020603050405020304" pitchFamily="18" charset="0"/>
              </a:rPr>
              <a:t>- </a:t>
            </a:r>
            <a:r>
              <a:rPr lang="en-US" sz="2000" b="1" kern="100" dirty="0">
                <a:effectLst/>
                <a:latin typeface="Times New Roman" panose="02020603050405020304" pitchFamily="18" charset="0"/>
                <a:ea typeface="Aptos" panose="020B0004020202020204" pitchFamily="34" charset="0"/>
                <a:cs typeface="Times New Roman" panose="02020603050405020304" pitchFamily="18" charset="0"/>
              </a:rPr>
              <a:t>Reference Lists: </a:t>
            </a:r>
            <a:r>
              <a:rPr lang="en-US" sz="2000" kern="100" dirty="0">
                <a:effectLst/>
                <a:latin typeface="Times New Roman" panose="02020603050405020304" pitchFamily="18" charset="0"/>
                <a:ea typeface="Aptos" panose="020B0004020202020204" pitchFamily="34" charset="0"/>
                <a:cs typeface="Times New Roman" panose="02020603050405020304" pitchFamily="18" charset="0"/>
              </a:rPr>
              <a:t>Backward citation tracking.  </a:t>
            </a:r>
            <a:endParaRPr lang="en-US" sz="20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indent="-342900">
              <a:lnSpc>
                <a:spcPct val="150000"/>
              </a:lnSpc>
              <a:buFont typeface="Wingdings" panose="05000000000000000000" pitchFamily="2" charset="2"/>
              <a:buChar char="ü"/>
            </a:pPr>
            <a:r>
              <a:rPr lang="en-US" sz="2000" dirty="0">
                <a:effectLst/>
                <a:latin typeface="Times New Roman" panose="02020603050405020304" pitchFamily="18" charset="0"/>
                <a:ea typeface="Aptos" panose="020B0004020202020204" pitchFamily="34" charset="0"/>
              </a:rPr>
              <a:t>- </a:t>
            </a:r>
            <a:r>
              <a:rPr lang="en-US" sz="2000" b="1" dirty="0">
                <a:effectLst/>
                <a:latin typeface="Times New Roman" panose="02020603050405020304" pitchFamily="18" charset="0"/>
                <a:ea typeface="Aptos" panose="020B0004020202020204" pitchFamily="34" charset="0"/>
              </a:rPr>
              <a:t>Citation Indexes</a:t>
            </a:r>
            <a:r>
              <a:rPr lang="en-US" sz="2000" dirty="0">
                <a:effectLst/>
                <a:latin typeface="Times New Roman" panose="02020603050405020304" pitchFamily="18" charset="0"/>
                <a:ea typeface="Aptos" panose="020B0004020202020204" pitchFamily="34" charset="0"/>
              </a:rPr>
              <a:t>: Forward citation tracking (e.g., Scopus, Web of Science). </a:t>
            </a:r>
            <a:r>
              <a:rPr lang="en-US" sz="2000" kern="100" dirty="0">
                <a:effectLst/>
                <a:latin typeface="Times New Roman" panose="02020603050405020304" pitchFamily="18" charset="0"/>
                <a:ea typeface="Aptos" panose="020B0004020202020204" pitchFamily="34" charset="0"/>
                <a:cs typeface="Times New Roman" panose="02020603050405020304" pitchFamily="18" charset="0"/>
              </a:rPr>
              <a:t>- Academic Databases: JSTOR, PubMed, IEEE Xplore, Scopus, Web of Science.  </a:t>
            </a:r>
            <a:endParaRPr lang="en-US" sz="20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indent="-342900">
              <a:lnSpc>
                <a:spcPct val="150000"/>
              </a:lnSpc>
              <a:spcAft>
                <a:spcPts val="800"/>
              </a:spcAft>
              <a:buFont typeface="Wingdings" panose="05000000000000000000" pitchFamily="2" charset="2"/>
              <a:buChar char="ü"/>
            </a:pPr>
            <a:r>
              <a:rPr lang="en-US" sz="2000" kern="100" dirty="0">
                <a:effectLst/>
                <a:latin typeface="Times New Roman" panose="02020603050405020304" pitchFamily="18" charset="0"/>
                <a:ea typeface="Aptos" panose="020B0004020202020204" pitchFamily="34" charset="0"/>
                <a:cs typeface="Times New Roman" panose="02020603050405020304" pitchFamily="18" charset="0"/>
              </a:rPr>
              <a:t>- </a:t>
            </a:r>
            <a:r>
              <a:rPr lang="en-US" sz="2000" b="1" kern="100" dirty="0">
                <a:effectLst/>
                <a:latin typeface="Times New Roman" panose="02020603050405020304" pitchFamily="18" charset="0"/>
                <a:ea typeface="Aptos" panose="020B0004020202020204" pitchFamily="34" charset="0"/>
                <a:cs typeface="Times New Roman" panose="02020603050405020304" pitchFamily="18" charset="0"/>
              </a:rPr>
              <a:t>Library Catalogs: </a:t>
            </a:r>
            <a:r>
              <a:rPr lang="en-US" sz="2000" kern="100" dirty="0">
                <a:effectLst/>
                <a:latin typeface="Times New Roman" panose="02020603050405020304" pitchFamily="18" charset="0"/>
                <a:ea typeface="Aptos" panose="020B0004020202020204" pitchFamily="34" charset="0"/>
                <a:cs typeface="Times New Roman" panose="02020603050405020304" pitchFamily="18" charset="0"/>
              </a:rPr>
              <a:t>Access journals, books, and conference proceedings.  </a:t>
            </a:r>
            <a:endParaRPr lang="en-US" sz="20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indent="-342900">
              <a:lnSpc>
                <a:spcPct val="150000"/>
              </a:lnSpc>
              <a:spcAft>
                <a:spcPts val="800"/>
              </a:spcAft>
              <a:buFont typeface="Wingdings" panose="05000000000000000000" pitchFamily="2" charset="2"/>
              <a:buChar char="ü"/>
            </a:pPr>
            <a:r>
              <a:rPr lang="en-US" sz="2000" kern="100" dirty="0">
                <a:effectLst/>
                <a:latin typeface="Times New Roman" panose="02020603050405020304" pitchFamily="18" charset="0"/>
                <a:ea typeface="Aptos" panose="020B0004020202020204" pitchFamily="34" charset="0"/>
                <a:cs typeface="Times New Roman" panose="02020603050405020304" pitchFamily="18" charset="0"/>
              </a:rPr>
              <a:t>- </a:t>
            </a:r>
            <a:r>
              <a:rPr lang="en-US" sz="2000" b="1" kern="100" dirty="0">
                <a:effectLst/>
                <a:latin typeface="Times New Roman" panose="02020603050405020304" pitchFamily="18" charset="0"/>
                <a:ea typeface="Aptos" panose="020B0004020202020204" pitchFamily="34" charset="0"/>
                <a:cs typeface="Times New Roman" panose="02020603050405020304" pitchFamily="18" charset="0"/>
              </a:rPr>
              <a:t>Google Scholar: </a:t>
            </a:r>
            <a:r>
              <a:rPr lang="en-US" sz="2000" kern="100" dirty="0">
                <a:effectLst/>
                <a:latin typeface="Times New Roman" panose="02020603050405020304" pitchFamily="18" charset="0"/>
                <a:ea typeface="Aptos" panose="020B0004020202020204" pitchFamily="34" charset="0"/>
                <a:cs typeface="Times New Roman" panose="02020603050405020304" pitchFamily="18" charset="0"/>
              </a:rPr>
              <a:t>Free search engine for scholarly literature.  </a:t>
            </a:r>
            <a:endParaRPr lang="en-US" sz="20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indent="-342900">
              <a:lnSpc>
                <a:spcPct val="150000"/>
              </a:lnSpc>
              <a:spcAft>
                <a:spcPts val="800"/>
              </a:spcAft>
              <a:buFont typeface="Wingdings" panose="05000000000000000000" pitchFamily="2" charset="2"/>
              <a:buChar char="ü"/>
            </a:pPr>
            <a:r>
              <a:rPr lang="en-US" sz="2000" kern="100" dirty="0">
                <a:effectLst/>
                <a:latin typeface="Times New Roman" panose="02020603050405020304" pitchFamily="18" charset="0"/>
                <a:ea typeface="Aptos" panose="020B0004020202020204" pitchFamily="34" charset="0"/>
                <a:cs typeface="Times New Roman" panose="02020603050405020304" pitchFamily="18" charset="0"/>
              </a:rPr>
              <a:t>- </a:t>
            </a:r>
            <a:r>
              <a:rPr lang="en-US" sz="2000" b="1" kern="100" dirty="0">
                <a:effectLst/>
                <a:latin typeface="Times New Roman" panose="02020603050405020304" pitchFamily="18" charset="0"/>
                <a:ea typeface="Aptos" panose="020B0004020202020204" pitchFamily="34" charset="0"/>
                <a:cs typeface="Times New Roman" panose="02020603050405020304" pitchFamily="18" charset="0"/>
              </a:rPr>
              <a:t>Reference Lists</a:t>
            </a:r>
            <a:r>
              <a:rPr lang="en-US" sz="2000" kern="100" dirty="0">
                <a:effectLst/>
                <a:latin typeface="Times New Roman" panose="02020603050405020304" pitchFamily="18" charset="0"/>
                <a:ea typeface="Aptos" panose="020B0004020202020204" pitchFamily="34" charset="0"/>
                <a:cs typeface="Times New Roman" panose="02020603050405020304" pitchFamily="18" charset="0"/>
              </a:rPr>
              <a:t>: Backward citation tracking.  </a:t>
            </a:r>
            <a:endParaRPr lang="en-US" sz="20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indent="-342900">
              <a:lnSpc>
                <a:spcPct val="150000"/>
              </a:lnSpc>
              <a:buFont typeface="Wingdings" panose="05000000000000000000" pitchFamily="2" charset="2"/>
              <a:buChar char="ü"/>
            </a:pPr>
            <a:r>
              <a:rPr lang="en-US" sz="2000" dirty="0">
                <a:effectLst/>
                <a:latin typeface="Times New Roman" panose="02020603050405020304" pitchFamily="18" charset="0"/>
                <a:ea typeface="Aptos" panose="020B0004020202020204" pitchFamily="34" charset="0"/>
              </a:rPr>
              <a:t>- </a:t>
            </a:r>
            <a:r>
              <a:rPr lang="en-US" sz="2000" b="1" dirty="0">
                <a:effectLst/>
                <a:latin typeface="Times New Roman" panose="02020603050405020304" pitchFamily="18" charset="0"/>
                <a:ea typeface="Aptos" panose="020B0004020202020204" pitchFamily="34" charset="0"/>
              </a:rPr>
              <a:t>Citation Indexes: </a:t>
            </a:r>
            <a:r>
              <a:rPr lang="en-US" sz="2000" dirty="0">
                <a:effectLst/>
                <a:latin typeface="Times New Roman" panose="02020603050405020304" pitchFamily="18" charset="0"/>
                <a:ea typeface="Aptos" panose="020B0004020202020204" pitchFamily="34" charset="0"/>
              </a:rPr>
              <a:t>Forward citation tracking (e.g., Scopus, Web of Science). </a:t>
            </a:r>
            <a:endParaRPr lang="en-US" sz="2000" dirty="0"/>
          </a:p>
        </p:txBody>
      </p:sp>
    </p:spTree>
    <p:extLst>
      <p:ext uri="{BB962C8B-B14F-4D97-AF65-F5344CB8AC3E}">
        <p14:creationId xmlns:p14="http://schemas.microsoft.com/office/powerpoint/2010/main" val="41968109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1511175-82BC-097B-BA89-8AEE78C70473}"/>
              </a:ext>
            </a:extLst>
          </p:cNvPr>
          <p:cNvSpPr txBox="1"/>
          <p:nvPr/>
        </p:nvSpPr>
        <p:spPr>
          <a:xfrm>
            <a:off x="640080" y="206817"/>
            <a:ext cx="11170920" cy="6264985"/>
          </a:xfrm>
          <a:prstGeom prst="rect">
            <a:avLst/>
          </a:prstGeom>
          <a:noFill/>
        </p:spPr>
        <p:txBody>
          <a:bodyPr wrap="square">
            <a:spAutoFit/>
          </a:bodyPr>
          <a:lstStyle/>
          <a:p>
            <a:pPr marL="0" marR="0" algn="ctr">
              <a:lnSpc>
                <a:spcPct val="115000"/>
              </a:lnSpc>
              <a:spcAft>
                <a:spcPts val="800"/>
              </a:spcAft>
            </a:pPr>
            <a:r>
              <a:rPr lang="en-US" sz="2800" b="1" kern="100" dirty="0">
                <a:effectLst/>
                <a:latin typeface="Times New Roman" panose="02020603050405020304" pitchFamily="18" charset="0"/>
                <a:ea typeface="Aptos" panose="020B0004020202020204" pitchFamily="34" charset="0"/>
                <a:cs typeface="Times New Roman" panose="02020603050405020304" pitchFamily="18" charset="0"/>
              </a:rPr>
              <a:t>TIPS FOR FINDING RELEVANT SOURCES  </a:t>
            </a:r>
            <a:endParaRPr lang="en-US" sz="2800" b="1"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pPr>
            <a:r>
              <a:rPr lang="en-US" sz="1800" kern="100" dirty="0">
                <a:effectLst/>
                <a:latin typeface="Times New Roman" panose="02020603050405020304" pitchFamily="18" charset="0"/>
                <a:ea typeface="Aptos" panose="020B0004020202020204" pitchFamily="34" charset="0"/>
                <a:cs typeface="Times New Roman" panose="02020603050405020304" pitchFamily="18" charset="0"/>
              </a:rPr>
              <a:t> </a:t>
            </a:r>
            <a:endParaRPr lang="en-US" sz="2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pPr>
            <a:r>
              <a:rPr lang="en-US" sz="2800" kern="100" dirty="0">
                <a:effectLst/>
                <a:latin typeface="Times New Roman" panose="02020603050405020304" pitchFamily="18" charset="0"/>
                <a:ea typeface="Aptos" panose="020B0004020202020204" pitchFamily="34" charset="0"/>
                <a:cs typeface="Times New Roman" panose="02020603050405020304" pitchFamily="18" charset="0"/>
              </a:rPr>
              <a:t>- Use keywords and refine them as needed.  </a:t>
            </a:r>
            <a:endParaRPr lang="en-US" sz="2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pPr>
            <a:r>
              <a:rPr lang="en-US" sz="2800" kern="100" dirty="0">
                <a:effectLst/>
                <a:latin typeface="Times New Roman" panose="02020603050405020304" pitchFamily="18" charset="0"/>
                <a:ea typeface="Aptos" panose="020B0004020202020204" pitchFamily="34" charset="0"/>
                <a:cs typeface="Times New Roman" panose="02020603050405020304" pitchFamily="18" charset="0"/>
              </a:rPr>
              <a:t>- Apply Boolean operators (AND, OR, NOT) to filter results.  </a:t>
            </a:r>
            <a:endParaRPr lang="en-US" sz="2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pPr>
            <a:r>
              <a:rPr lang="en-US" sz="2800" kern="100" dirty="0">
                <a:effectLst/>
                <a:latin typeface="Times New Roman" panose="02020603050405020304" pitchFamily="18" charset="0"/>
                <a:ea typeface="Aptos" panose="020B0004020202020204" pitchFamily="34" charset="0"/>
                <a:cs typeface="Times New Roman" panose="02020603050405020304" pitchFamily="18" charset="0"/>
              </a:rPr>
              <a:t>- Filter by publication date, peer-reviewed status, and document type.  </a:t>
            </a:r>
            <a:endParaRPr lang="en-US" sz="2800" kern="100" dirty="0">
              <a:effectLst/>
              <a:latin typeface="Aptos" panose="020B0004020202020204" pitchFamily="34" charset="0"/>
              <a:ea typeface="Aptos" panose="020B0004020202020204" pitchFamily="34" charset="0"/>
              <a:cs typeface="Times New Roman" panose="02020603050405020304" pitchFamily="18" charset="0"/>
            </a:endParaRPr>
          </a:p>
          <a:p>
            <a:pPr marL="457200" marR="0" indent="-457200">
              <a:lnSpc>
                <a:spcPct val="115000"/>
              </a:lnSpc>
              <a:spcAft>
                <a:spcPts val="800"/>
              </a:spcAft>
              <a:buFontTx/>
              <a:buChar char="-"/>
            </a:pPr>
            <a:r>
              <a:rPr lang="en-US" sz="2800" kern="100" dirty="0">
                <a:effectLst/>
                <a:latin typeface="Times New Roman" panose="02020603050405020304" pitchFamily="18" charset="0"/>
                <a:ea typeface="Aptos" panose="020B0004020202020204" pitchFamily="34" charset="0"/>
                <a:cs typeface="Times New Roman" panose="02020603050405020304" pitchFamily="18" charset="0"/>
              </a:rPr>
              <a:t>Consult experts such as Good professors , Dr or librarians both within and outside your area.  </a:t>
            </a:r>
          </a:p>
          <a:p>
            <a:pPr marR="0">
              <a:lnSpc>
                <a:spcPct val="115000"/>
              </a:lnSpc>
              <a:spcAft>
                <a:spcPts val="800"/>
              </a:spcAft>
            </a:pPr>
            <a:r>
              <a:rPr lang="en-US" sz="2800" kern="100" dirty="0">
                <a:latin typeface="Times New Roman" panose="02020603050405020304" pitchFamily="18" charset="0"/>
                <a:ea typeface="Aptos" panose="020B0004020202020204" pitchFamily="34" charset="0"/>
                <a:cs typeface="Times New Roman" panose="02020603050405020304" pitchFamily="18" charset="0"/>
              </a:rPr>
              <a:t>- Networking with co-researchers </a:t>
            </a:r>
          </a:p>
          <a:p>
            <a:pPr marL="457200" marR="0" indent="-457200">
              <a:lnSpc>
                <a:spcPct val="115000"/>
              </a:lnSpc>
              <a:spcAft>
                <a:spcPts val="800"/>
              </a:spcAft>
              <a:buFontTx/>
              <a:buChar char="-"/>
            </a:pPr>
            <a:r>
              <a:rPr lang="en-US" sz="2800" kern="100" dirty="0">
                <a:effectLst/>
                <a:latin typeface="Times New Roman" panose="02020603050405020304" pitchFamily="18" charset="0"/>
                <a:ea typeface="Aptos" panose="020B0004020202020204" pitchFamily="34" charset="0"/>
                <a:cs typeface="Times New Roman" panose="02020603050405020304" pitchFamily="18" charset="0"/>
              </a:rPr>
              <a:t>AI could also be helpful … </a:t>
            </a:r>
          </a:p>
          <a:p>
            <a:pPr marL="457200" marR="0" indent="-457200">
              <a:lnSpc>
                <a:spcPct val="115000"/>
              </a:lnSpc>
              <a:spcAft>
                <a:spcPts val="800"/>
              </a:spcAft>
              <a:buFontTx/>
              <a:buChar char="-"/>
            </a:pPr>
            <a:r>
              <a:rPr lang="en-US" sz="2800" kern="100" dirty="0">
                <a:effectLst/>
                <a:latin typeface="Times New Roman" panose="02020603050405020304" pitchFamily="18" charset="0"/>
                <a:ea typeface="Aptos" panose="020B0004020202020204" pitchFamily="34" charset="0"/>
                <a:cs typeface="Times New Roman" panose="02020603050405020304" pitchFamily="18" charset="0"/>
              </a:rPr>
              <a:t>Avoiding Plagiarism …. Paraphrasing power and skills </a:t>
            </a:r>
          </a:p>
          <a:p>
            <a:pPr marL="457200" marR="0" indent="-457200">
              <a:lnSpc>
                <a:spcPct val="115000"/>
              </a:lnSpc>
              <a:spcAft>
                <a:spcPts val="800"/>
              </a:spcAft>
              <a:buFontTx/>
              <a:buChar char="-"/>
            </a:pPr>
            <a:endParaRPr lang="en-US" sz="2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15717565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84D6930-046B-326F-9F33-86953BFE0B8E}"/>
              </a:ext>
            </a:extLst>
          </p:cNvPr>
          <p:cNvSpPr txBox="1"/>
          <p:nvPr/>
        </p:nvSpPr>
        <p:spPr>
          <a:xfrm>
            <a:off x="274320" y="164677"/>
            <a:ext cx="11521440" cy="6063198"/>
          </a:xfrm>
          <a:prstGeom prst="rect">
            <a:avLst/>
          </a:prstGeom>
          <a:noFill/>
        </p:spPr>
        <p:txBody>
          <a:bodyPr wrap="square">
            <a:spAutoFit/>
          </a:bodyPr>
          <a:lstStyle/>
          <a:p>
            <a:pPr marL="0" marR="0" algn="ctr">
              <a:lnSpc>
                <a:spcPct val="115000"/>
              </a:lnSpc>
              <a:spcAft>
                <a:spcPts val="800"/>
              </a:spcAft>
            </a:pPr>
            <a:r>
              <a:rPr lang="en-US" sz="3600" b="1" kern="100" dirty="0">
                <a:effectLst/>
                <a:latin typeface="Aptos" panose="020B0004020202020204" pitchFamily="34" charset="0"/>
                <a:ea typeface="Aptos" panose="020B0004020202020204" pitchFamily="34" charset="0"/>
                <a:cs typeface="Times New Roman" panose="02020603050405020304" pitchFamily="18" charset="0"/>
              </a:rPr>
              <a:t>Methods of Literature Review</a:t>
            </a:r>
            <a:endParaRPr lang="en-US" sz="36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gn="ctr">
              <a:lnSpc>
                <a:spcPct val="115000"/>
              </a:lnSpc>
              <a:spcAft>
                <a:spcPts val="800"/>
              </a:spcAft>
            </a:pPr>
            <a:r>
              <a:rPr lang="en-US" sz="1800" b="1" i="1" kern="100" dirty="0">
                <a:effectLst/>
                <a:latin typeface="Aptos" panose="020B0004020202020204" pitchFamily="34" charset="0"/>
                <a:ea typeface="Aptos" panose="020B0004020202020204" pitchFamily="34" charset="0"/>
                <a:cs typeface="Times New Roman" panose="02020603050405020304" pitchFamily="18" charset="0"/>
              </a:rPr>
              <a:t>Conducting a literature review typically involves the following steps:</a:t>
            </a:r>
          </a:p>
          <a:p>
            <a:pPr marL="0" marR="0">
              <a:lnSpc>
                <a:spcPct val="115000"/>
              </a:lnSpc>
              <a:spcAft>
                <a:spcPts val="800"/>
              </a:spcAf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lnSpc>
                <a:spcPct val="115000"/>
              </a:lnSpc>
              <a:spcAft>
                <a:spcPts val="800"/>
              </a:spcAft>
              <a:buFont typeface="+mj-lt"/>
              <a:buAutoNum type="arabicPeriod"/>
              <a:tabLst>
                <a:tab pos="457200" algn="l"/>
              </a:tabLst>
            </a:pPr>
            <a:r>
              <a:rPr lang="en-US" sz="2000" b="1" kern="100" dirty="0">
                <a:effectLst/>
                <a:latin typeface="Aptos" panose="020B0004020202020204" pitchFamily="34" charset="0"/>
                <a:ea typeface="Aptos" panose="020B0004020202020204" pitchFamily="34" charset="0"/>
                <a:cs typeface="Times New Roman" panose="02020603050405020304" pitchFamily="18" charset="0"/>
              </a:rPr>
              <a:t>Define the RQ/ H0/Purpose or objectives of the study</a:t>
            </a:r>
            <a:r>
              <a:rPr lang="en-US" sz="2000" kern="100" dirty="0">
                <a:effectLst/>
                <a:latin typeface="Aptos" panose="020B0004020202020204" pitchFamily="34" charset="0"/>
                <a:ea typeface="Aptos" panose="020B0004020202020204" pitchFamily="34" charset="0"/>
                <a:cs typeface="Times New Roman" panose="02020603050405020304" pitchFamily="18" charset="0"/>
              </a:rPr>
              <a:t>: Clearly articulate the specific question or problem you aim to address.</a:t>
            </a:r>
          </a:p>
          <a:p>
            <a:pPr marL="342900" marR="0" lvl="0" indent="-342900">
              <a:lnSpc>
                <a:spcPct val="115000"/>
              </a:lnSpc>
              <a:spcAft>
                <a:spcPts val="800"/>
              </a:spcAft>
              <a:buFont typeface="+mj-lt"/>
              <a:buAutoNum type="arabicPeriod"/>
              <a:tabLst>
                <a:tab pos="457200" algn="l"/>
              </a:tabLst>
            </a:pPr>
            <a:r>
              <a:rPr lang="en-US" sz="2000" b="1" kern="100" dirty="0">
                <a:effectLst/>
                <a:latin typeface="Aptos" panose="020B0004020202020204" pitchFamily="34" charset="0"/>
                <a:ea typeface="Aptos" panose="020B0004020202020204" pitchFamily="34" charset="0"/>
                <a:cs typeface="Times New Roman" panose="02020603050405020304" pitchFamily="18" charset="0"/>
              </a:rPr>
              <a:t>Search for Relevant Literature</a:t>
            </a:r>
            <a:r>
              <a:rPr lang="en-US" sz="2000" kern="100" dirty="0">
                <a:effectLst/>
                <a:latin typeface="Aptos" panose="020B0004020202020204" pitchFamily="34" charset="0"/>
                <a:ea typeface="Aptos" panose="020B0004020202020204" pitchFamily="34" charset="0"/>
                <a:cs typeface="Times New Roman" panose="02020603050405020304" pitchFamily="18" charset="0"/>
              </a:rPr>
              <a:t>: Use academic databases and keywords to find sources pertinent to your topic. {</a:t>
            </a:r>
            <a:r>
              <a:rPr lang="en-US" sz="2000" b="1" kern="100" dirty="0">
                <a:effectLst/>
                <a:latin typeface="Aptos" panose="020B0004020202020204" pitchFamily="34" charset="0"/>
                <a:ea typeface="Aptos" panose="020B0004020202020204" pitchFamily="34" charset="0"/>
                <a:cs typeface="Times New Roman" panose="02020603050405020304" pitchFamily="18" charset="0"/>
              </a:rPr>
              <a:t>examples of the reputable data bases</a:t>
            </a:r>
            <a:r>
              <a:rPr lang="en-US" sz="2000" kern="100" dirty="0">
                <a:effectLst/>
                <a:latin typeface="Aptos" panose="020B0004020202020204" pitchFamily="34" charset="0"/>
                <a:ea typeface="Aptos" panose="020B0004020202020204" pitchFamily="34" charset="0"/>
                <a:cs typeface="Times New Roman" panose="02020603050405020304" pitchFamily="18" charset="0"/>
              </a:rPr>
              <a:t>}</a:t>
            </a:r>
          </a:p>
          <a:p>
            <a:pPr marL="342900" marR="0" lvl="0" indent="-342900">
              <a:lnSpc>
                <a:spcPct val="115000"/>
              </a:lnSpc>
              <a:spcAft>
                <a:spcPts val="800"/>
              </a:spcAft>
              <a:buFont typeface="+mj-lt"/>
              <a:buAutoNum type="arabicPeriod"/>
              <a:tabLst>
                <a:tab pos="457200" algn="l"/>
              </a:tabLst>
            </a:pPr>
            <a:r>
              <a:rPr lang="en-US" sz="2000" b="1" kern="100" dirty="0">
                <a:effectLst/>
                <a:latin typeface="Aptos" panose="020B0004020202020204" pitchFamily="34" charset="0"/>
                <a:ea typeface="Aptos" panose="020B0004020202020204" pitchFamily="34" charset="0"/>
                <a:cs typeface="Times New Roman" panose="02020603050405020304" pitchFamily="18" charset="0"/>
              </a:rPr>
              <a:t>Select and Evaluate Sources</a:t>
            </a:r>
            <a:r>
              <a:rPr lang="en-US" sz="2000" kern="100" dirty="0">
                <a:effectLst/>
                <a:latin typeface="Aptos" panose="020B0004020202020204" pitchFamily="34" charset="0"/>
                <a:ea typeface="Aptos" panose="020B0004020202020204" pitchFamily="34" charset="0"/>
                <a:cs typeface="Times New Roman" panose="02020603050405020304" pitchFamily="18" charset="0"/>
              </a:rPr>
              <a:t>: Determine the relevance and quality of the literature based on criteria such as credibility, methodology, and findings.</a:t>
            </a:r>
          </a:p>
          <a:p>
            <a:pPr marL="342900" marR="0" lvl="0" indent="-342900">
              <a:lnSpc>
                <a:spcPct val="115000"/>
              </a:lnSpc>
              <a:spcAft>
                <a:spcPts val="800"/>
              </a:spcAft>
              <a:buFont typeface="+mj-lt"/>
              <a:buAutoNum type="arabicPeriod"/>
              <a:tabLst>
                <a:tab pos="457200" algn="l"/>
              </a:tabLst>
            </a:pPr>
            <a:r>
              <a:rPr lang="en-US" sz="2000" b="1" kern="100" dirty="0">
                <a:effectLst/>
                <a:latin typeface="Aptos" panose="020B0004020202020204" pitchFamily="34" charset="0"/>
                <a:ea typeface="Aptos" panose="020B0004020202020204" pitchFamily="34" charset="0"/>
                <a:cs typeface="Times New Roman" panose="02020603050405020304" pitchFamily="18" charset="0"/>
              </a:rPr>
              <a:t>Organize the Literature</a:t>
            </a:r>
            <a:r>
              <a:rPr lang="en-US" sz="2000" kern="100" dirty="0">
                <a:effectLst/>
                <a:latin typeface="Aptos" panose="020B0004020202020204" pitchFamily="34" charset="0"/>
                <a:ea typeface="Aptos" panose="020B0004020202020204" pitchFamily="34" charset="0"/>
                <a:cs typeface="Times New Roman" panose="02020603050405020304" pitchFamily="18" charset="0"/>
              </a:rPr>
              <a:t>: Categorize the literature based on themes, methodologies, or theoretical frameworks.</a:t>
            </a:r>
          </a:p>
          <a:p>
            <a:pPr marL="342900" marR="0" lvl="0" indent="-342900">
              <a:lnSpc>
                <a:spcPct val="115000"/>
              </a:lnSpc>
              <a:spcAft>
                <a:spcPts val="800"/>
              </a:spcAft>
              <a:buFont typeface="+mj-lt"/>
              <a:buAutoNum type="arabicPeriod"/>
              <a:tabLst>
                <a:tab pos="457200" algn="l"/>
              </a:tabLst>
            </a:pPr>
            <a:r>
              <a:rPr lang="en-US" sz="2000" b="1" kern="100" dirty="0">
                <a:effectLst/>
                <a:latin typeface="Aptos" panose="020B0004020202020204" pitchFamily="34" charset="0"/>
                <a:ea typeface="Aptos" panose="020B0004020202020204" pitchFamily="34" charset="0"/>
                <a:cs typeface="Times New Roman" panose="02020603050405020304" pitchFamily="18" charset="0"/>
              </a:rPr>
              <a:t>Synthesize Findings</a:t>
            </a:r>
            <a:r>
              <a:rPr lang="en-US" sz="2000" kern="100" dirty="0">
                <a:effectLst/>
                <a:latin typeface="Aptos" panose="020B0004020202020204" pitchFamily="34" charset="0"/>
                <a:ea typeface="Aptos" panose="020B0004020202020204" pitchFamily="34" charset="0"/>
                <a:cs typeface="Times New Roman" panose="02020603050405020304" pitchFamily="18" charset="0"/>
              </a:rPr>
              <a:t>: Analyze and summarize the key insights, trends, and gaps in the literature.</a:t>
            </a:r>
          </a:p>
          <a:p>
            <a:pPr marL="342900" marR="0" lvl="0" indent="-342900">
              <a:lnSpc>
                <a:spcPct val="115000"/>
              </a:lnSpc>
              <a:spcAft>
                <a:spcPts val="800"/>
              </a:spcAft>
              <a:buFont typeface="+mj-lt"/>
              <a:buAutoNum type="arabicPeriod"/>
              <a:tabLst>
                <a:tab pos="457200" algn="l"/>
              </a:tabLst>
            </a:pPr>
            <a:r>
              <a:rPr lang="en-US" sz="2000" b="1" kern="100" dirty="0">
                <a:effectLst/>
                <a:latin typeface="Aptos" panose="020B0004020202020204" pitchFamily="34" charset="0"/>
                <a:ea typeface="Aptos" panose="020B0004020202020204" pitchFamily="34" charset="0"/>
                <a:cs typeface="Times New Roman" panose="02020603050405020304" pitchFamily="18" charset="0"/>
              </a:rPr>
              <a:t>Write the Review</a:t>
            </a:r>
            <a:r>
              <a:rPr lang="en-US" sz="2000" kern="100" dirty="0">
                <a:effectLst/>
                <a:latin typeface="Aptos" panose="020B0004020202020204" pitchFamily="34" charset="0"/>
                <a:ea typeface="Aptos" panose="020B0004020202020204" pitchFamily="34" charset="0"/>
                <a:cs typeface="Times New Roman" panose="02020603050405020304" pitchFamily="18" charset="0"/>
              </a:rPr>
              <a:t>: Present the findings in a structured format, highlighting the significance of the existing research and how it relates to your study.</a:t>
            </a:r>
          </a:p>
        </p:txBody>
      </p:sp>
    </p:spTree>
    <p:extLst>
      <p:ext uri="{BB962C8B-B14F-4D97-AF65-F5344CB8AC3E}">
        <p14:creationId xmlns:p14="http://schemas.microsoft.com/office/powerpoint/2010/main" val="22409977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7E59EF1-2A60-B82F-96E8-064365AC311F}"/>
              </a:ext>
            </a:extLst>
          </p:cNvPr>
          <p:cNvSpPr txBox="1"/>
          <p:nvPr/>
        </p:nvSpPr>
        <p:spPr>
          <a:xfrm>
            <a:off x="365760" y="215973"/>
            <a:ext cx="11384280" cy="6240234"/>
          </a:xfrm>
          <a:prstGeom prst="rect">
            <a:avLst/>
          </a:prstGeom>
          <a:noFill/>
        </p:spPr>
        <p:txBody>
          <a:bodyPr wrap="square">
            <a:spAutoFit/>
          </a:bodyPr>
          <a:lstStyle/>
          <a:p>
            <a:pPr marL="0" marR="0" algn="ctr">
              <a:lnSpc>
                <a:spcPct val="115000"/>
              </a:lnSpc>
              <a:spcAft>
                <a:spcPts val="800"/>
              </a:spcAft>
            </a:pPr>
            <a:r>
              <a:rPr lang="en-US" sz="3200" b="1" kern="100" dirty="0">
                <a:effectLst/>
                <a:latin typeface="Aptos" panose="020B0004020202020204" pitchFamily="34" charset="0"/>
                <a:ea typeface="Aptos" panose="020B0004020202020204" pitchFamily="34" charset="0"/>
                <a:cs typeface="Times New Roman" panose="02020603050405020304" pitchFamily="18" charset="0"/>
              </a:rPr>
              <a:t>Importance of Literature Review in Academic Research</a:t>
            </a:r>
            <a:endParaRPr lang="en-US" sz="32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Aft>
                <a:spcPts val="800"/>
              </a:spcAft>
            </a:pPr>
            <a:r>
              <a:rPr lang="en-US" sz="1800" b="1" i="1" kern="100" dirty="0">
                <a:effectLst/>
                <a:latin typeface="Aptos" panose="020B0004020202020204" pitchFamily="34" charset="0"/>
                <a:ea typeface="Aptos" panose="020B0004020202020204" pitchFamily="34" charset="0"/>
                <a:cs typeface="Times New Roman" panose="02020603050405020304" pitchFamily="18" charset="0"/>
              </a:rPr>
              <a:t>The literature review plays a vital role in academic research for several reasons:</a:t>
            </a:r>
          </a:p>
          <a:p>
            <a:pPr marL="0" marR="0">
              <a:lnSpc>
                <a:spcPct val="115000"/>
              </a:lnSpc>
              <a:spcAft>
                <a:spcPts val="800"/>
              </a:spcAf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lgn="just">
              <a:lnSpc>
                <a:spcPct val="115000"/>
              </a:lnSpc>
              <a:spcAft>
                <a:spcPts val="800"/>
              </a:spcAft>
              <a:buFont typeface="+mj-lt"/>
              <a:buAutoNum type="arabicPeriod"/>
              <a:tabLst>
                <a:tab pos="457200" algn="l"/>
              </a:tabLst>
            </a:pPr>
            <a:r>
              <a:rPr lang="en-US" sz="2400" b="1" kern="100" dirty="0">
                <a:effectLst/>
                <a:latin typeface="Aptos" panose="020B0004020202020204" pitchFamily="34" charset="0"/>
                <a:ea typeface="Aptos" panose="020B0004020202020204" pitchFamily="34" charset="0"/>
                <a:cs typeface="Times New Roman" panose="02020603050405020304" pitchFamily="18" charset="0"/>
              </a:rPr>
              <a:t>Establishes Context</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 It situates the research within the existing body of knowledge, providing a backdrop for the new study.</a:t>
            </a:r>
          </a:p>
          <a:p>
            <a:pPr marL="342900" marR="0" lvl="0" indent="-342900" algn="just">
              <a:lnSpc>
                <a:spcPct val="115000"/>
              </a:lnSpc>
              <a:spcAft>
                <a:spcPts val="800"/>
              </a:spcAft>
              <a:buFont typeface="+mj-lt"/>
              <a:buAutoNum type="arabicPeriod"/>
              <a:tabLst>
                <a:tab pos="457200" algn="l"/>
              </a:tabLst>
            </a:pPr>
            <a:r>
              <a:rPr lang="en-US" sz="2400" b="1" kern="100" dirty="0">
                <a:effectLst/>
                <a:latin typeface="Aptos" panose="020B0004020202020204" pitchFamily="34" charset="0"/>
                <a:ea typeface="Aptos" panose="020B0004020202020204" pitchFamily="34" charset="0"/>
                <a:cs typeface="Times New Roman" panose="02020603050405020304" pitchFamily="18" charset="0"/>
              </a:rPr>
              <a:t>Identifies Gaps</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 By reviewing the literature, researchers can identify areas that require further investigation or where existing studies may be lacking.</a:t>
            </a:r>
          </a:p>
          <a:p>
            <a:pPr marL="342900" marR="0" lvl="0" indent="-342900" algn="just">
              <a:lnSpc>
                <a:spcPct val="115000"/>
              </a:lnSpc>
              <a:spcAft>
                <a:spcPts val="800"/>
              </a:spcAft>
              <a:buFont typeface="+mj-lt"/>
              <a:buAutoNum type="arabicPeriod"/>
              <a:tabLst>
                <a:tab pos="457200" algn="l"/>
              </a:tabLst>
            </a:pPr>
            <a:r>
              <a:rPr lang="en-US" sz="2400" b="1" kern="100" dirty="0">
                <a:effectLst/>
                <a:latin typeface="Aptos" panose="020B0004020202020204" pitchFamily="34" charset="0"/>
                <a:ea typeface="Aptos" panose="020B0004020202020204" pitchFamily="34" charset="0"/>
                <a:cs typeface="Times New Roman" panose="02020603050405020304" pitchFamily="18" charset="0"/>
              </a:rPr>
              <a:t>Informs Methodology</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 Insights from previous research can guide the design and methodology of new studies, leading to more robust and informed approaches.</a:t>
            </a:r>
          </a:p>
          <a:p>
            <a:pPr marL="342900" marR="0" lvl="0" indent="-342900" algn="just">
              <a:lnSpc>
                <a:spcPct val="115000"/>
              </a:lnSpc>
              <a:spcAft>
                <a:spcPts val="800"/>
              </a:spcAft>
              <a:buFont typeface="+mj-lt"/>
              <a:buAutoNum type="arabicPeriod"/>
              <a:tabLst>
                <a:tab pos="457200" algn="l"/>
              </a:tabLst>
            </a:pPr>
            <a:r>
              <a:rPr lang="en-US" sz="2400" b="1" kern="100" dirty="0">
                <a:effectLst/>
                <a:latin typeface="Aptos" panose="020B0004020202020204" pitchFamily="34" charset="0"/>
                <a:ea typeface="Aptos" panose="020B0004020202020204" pitchFamily="34" charset="0"/>
                <a:cs typeface="Times New Roman" panose="02020603050405020304" pitchFamily="18" charset="0"/>
              </a:rPr>
              <a:t>Prevents Duplication</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 A thorough literature review helps researchers avoid duplicating studies that have already been conducted.</a:t>
            </a:r>
          </a:p>
          <a:p>
            <a:pPr marL="342900" marR="0" lvl="0" indent="-342900" algn="just">
              <a:lnSpc>
                <a:spcPct val="115000"/>
              </a:lnSpc>
              <a:spcAft>
                <a:spcPts val="800"/>
              </a:spcAft>
              <a:buFont typeface="+mj-lt"/>
              <a:buAutoNum type="arabicPeriod"/>
              <a:tabLst>
                <a:tab pos="457200" algn="l"/>
              </a:tabLst>
            </a:pPr>
            <a:r>
              <a:rPr lang="en-US" sz="2400" b="1" kern="100" dirty="0">
                <a:effectLst/>
                <a:latin typeface="Aptos" panose="020B0004020202020204" pitchFamily="34" charset="0"/>
                <a:ea typeface="Aptos" panose="020B0004020202020204" pitchFamily="34" charset="0"/>
                <a:cs typeface="Times New Roman" panose="02020603050405020304" pitchFamily="18" charset="0"/>
              </a:rPr>
              <a:t>Enhances Credibility</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 Demonstrating familiarity with existing research strengthens the credibility of the new study and its findings.</a:t>
            </a:r>
          </a:p>
        </p:txBody>
      </p:sp>
    </p:spTree>
    <p:extLst>
      <p:ext uri="{BB962C8B-B14F-4D97-AF65-F5344CB8AC3E}">
        <p14:creationId xmlns:p14="http://schemas.microsoft.com/office/powerpoint/2010/main" val="26251653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115</TotalTime>
  <Words>1814</Words>
  <Application>Microsoft Office PowerPoint</Application>
  <PresentationFormat>Widescreen</PresentationFormat>
  <Paragraphs>104</Paragraphs>
  <Slides>18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Aptos</vt:lpstr>
      <vt:lpstr>Aptos Display</vt:lpstr>
      <vt:lpstr>Arial</vt:lpstr>
      <vt:lpstr>Symbol</vt:lpstr>
      <vt:lpstr>Times New Roman</vt:lpstr>
      <vt:lpstr>Wingdings</vt:lpstr>
      <vt:lpstr>Office Theme</vt:lpstr>
      <vt:lpstr>                  Advanced Educational Research EDU 901/801 {LITERATURE REVIEW}   By   Dr. A. K. OLAOYE        17th February 2025 </vt:lpstr>
      <vt:lpstr>  Contents… -  Literature Review - Purpose of Literature Review - Importance of Literature Review - Identifying Sources of Literature - Synthesizing and Critiquing Literature </vt:lpstr>
      <vt:lpstr> What is Literature Review ?... A literature review is a comprehensive survey of existing scholarly work relevant to a particular research question or topic. It synthesizes, analyzes, and evaluates previous research to provide a clear understanding of the current state of knowledge in a field. The literature review serves as a foundational element of academic research, helping to justify the need for a new study or to position it within the context of existing work.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Ayobami  Kazeem Olaoye</dc:creator>
  <cp:lastModifiedBy>Ayobami  Kazeem Olaoye</cp:lastModifiedBy>
  <cp:revision>8</cp:revision>
  <dcterms:created xsi:type="dcterms:W3CDTF">2025-02-15T23:15:17Z</dcterms:created>
  <dcterms:modified xsi:type="dcterms:W3CDTF">2025-02-16T01:33:54Z</dcterms:modified>
</cp:coreProperties>
</file>