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Lst>
  <p:notesMasterIdLst>
    <p:notesMasterId r:id="rId49"/>
  </p:notesMasterIdLst>
  <p:sldIdLst>
    <p:sldId id="257" r:id="rId2"/>
    <p:sldId id="684" r:id="rId3"/>
    <p:sldId id="736" r:id="rId4"/>
    <p:sldId id="738" r:id="rId5"/>
    <p:sldId id="753" r:id="rId6"/>
    <p:sldId id="758" r:id="rId7"/>
    <p:sldId id="737" r:id="rId8"/>
    <p:sldId id="757" r:id="rId9"/>
    <p:sldId id="739" r:id="rId10"/>
    <p:sldId id="740" r:id="rId11"/>
    <p:sldId id="741" r:id="rId12"/>
    <p:sldId id="742" r:id="rId13"/>
    <p:sldId id="743" r:id="rId14"/>
    <p:sldId id="745" r:id="rId15"/>
    <p:sldId id="667" r:id="rId16"/>
    <p:sldId id="693" r:id="rId17"/>
    <p:sldId id="687" r:id="rId18"/>
    <p:sldId id="691" r:id="rId19"/>
    <p:sldId id="692" r:id="rId20"/>
    <p:sldId id="710" r:id="rId21"/>
    <p:sldId id="688" r:id="rId22"/>
    <p:sldId id="713" r:id="rId23"/>
    <p:sldId id="634" r:id="rId24"/>
    <p:sldId id="751" r:id="rId25"/>
    <p:sldId id="755" r:id="rId26"/>
    <p:sldId id="635" r:id="rId27"/>
    <p:sldId id="695" r:id="rId28"/>
    <p:sldId id="706" r:id="rId29"/>
    <p:sldId id="696" r:id="rId30"/>
    <p:sldId id="697" r:id="rId31"/>
    <p:sldId id="747" r:id="rId32"/>
    <p:sldId id="748" r:id="rId33"/>
    <p:sldId id="749" r:id="rId34"/>
    <p:sldId id="750" r:id="rId35"/>
    <p:sldId id="699" r:id="rId36"/>
    <p:sldId id="756" r:id="rId37"/>
    <p:sldId id="760" r:id="rId38"/>
    <p:sldId id="761" r:id="rId39"/>
    <p:sldId id="763" r:id="rId40"/>
    <p:sldId id="764" r:id="rId41"/>
    <p:sldId id="765" r:id="rId42"/>
    <p:sldId id="766" r:id="rId43"/>
    <p:sldId id="759" r:id="rId44"/>
    <p:sldId id="270" r:id="rId45"/>
    <p:sldId id="762" r:id="rId46"/>
    <p:sldId id="296" r:id="rId47"/>
    <p:sldId id="752" r:id="rId48"/>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5pPr>
    <a:lvl6pPr marL="2286000" algn="l" defTabSz="914400" rtl="0" eaLnBrk="1" latinLnBrk="0" hangingPunct="1">
      <a:defRPr kern="1200">
        <a:solidFill>
          <a:schemeClr val="tx1"/>
        </a:solidFill>
        <a:latin typeface="Century Gothic" panose="020B0502020202020204" pitchFamily="34" charset="0"/>
        <a:ea typeface="+mn-ea"/>
        <a:cs typeface="+mn-cs"/>
      </a:defRPr>
    </a:lvl6pPr>
    <a:lvl7pPr marL="2743200" algn="l" defTabSz="914400" rtl="0" eaLnBrk="1" latinLnBrk="0" hangingPunct="1">
      <a:defRPr kern="1200">
        <a:solidFill>
          <a:schemeClr val="tx1"/>
        </a:solidFill>
        <a:latin typeface="Century Gothic" panose="020B0502020202020204" pitchFamily="34" charset="0"/>
        <a:ea typeface="+mn-ea"/>
        <a:cs typeface="+mn-cs"/>
      </a:defRPr>
    </a:lvl7pPr>
    <a:lvl8pPr marL="3200400" algn="l" defTabSz="914400" rtl="0" eaLnBrk="1" latinLnBrk="0" hangingPunct="1">
      <a:defRPr kern="1200">
        <a:solidFill>
          <a:schemeClr val="tx1"/>
        </a:solidFill>
        <a:latin typeface="Century Gothic" panose="020B0502020202020204" pitchFamily="34" charset="0"/>
        <a:ea typeface="+mn-ea"/>
        <a:cs typeface="+mn-cs"/>
      </a:defRPr>
    </a:lvl8pPr>
    <a:lvl9pPr marL="3657600" algn="l" defTabSz="914400" rtl="0" eaLnBrk="1" latinLnBrk="0" hangingPunct="1">
      <a:defRPr kern="1200">
        <a:solidFill>
          <a:schemeClr val="tx1"/>
        </a:solidFill>
        <a:latin typeface="Century Gothic" panose="020B0502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3F2B"/>
    <a:srgbClr val="B8D233"/>
    <a:srgbClr val="344529"/>
    <a:srgbClr val="2B3922"/>
    <a:srgbClr val="3488A0"/>
    <a:srgbClr val="5CC6D6"/>
    <a:srgbClr val="2E3722"/>
    <a:srgbClr val="FCF7F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434" autoAdjust="0"/>
  </p:normalViewPr>
  <p:slideViewPr>
    <p:cSldViewPr snapToGrid="0">
      <p:cViewPr>
        <p:scale>
          <a:sx n="70" d="100"/>
          <a:sy n="70" d="100"/>
        </p:scale>
        <p:origin x="714" y="72"/>
      </p:cViewPr>
      <p:guideLst>
        <p:guide orient="horz" pos="2160"/>
        <p:guide pos="3840"/>
      </p:guideLst>
    </p:cSldViewPr>
  </p:slideViewPr>
  <p:outlineViewPr>
    <p:cViewPr>
      <p:scale>
        <a:sx n="33" d="100"/>
        <a:sy n="33" d="100"/>
      </p:scale>
      <p:origin x="0" y="-747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7" d="100"/>
          <a:sy n="57" d="100"/>
        </p:scale>
        <p:origin x="2808"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slide" Target="slides/slide38.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42" Type="http://schemas.openxmlformats.org/officeDocument/2006/relationships/slide" Target="slides/slide41.xml" /><Relationship Id="rId47" Type="http://schemas.openxmlformats.org/officeDocument/2006/relationships/slide" Target="slides/slide46.xml" /><Relationship Id="rId50" Type="http://schemas.openxmlformats.org/officeDocument/2006/relationships/presProps" Target="presProp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slide" Target="slides/slide37.xml" /><Relationship Id="rId46" Type="http://schemas.openxmlformats.org/officeDocument/2006/relationships/slide" Target="slides/slide45.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41" Type="http://schemas.openxmlformats.org/officeDocument/2006/relationships/slide" Target="slides/slide40.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slide" Target="slides/slide36.xml" /><Relationship Id="rId40" Type="http://schemas.openxmlformats.org/officeDocument/2006/relationships/slide" Target="slides/slide39.xml" /><Relationship Id="rId45" Type="http://schemas.openxmlformats.org/officeDocument/2006/relationships/slide" Target="slides/slide44.xml" /><Relationship Id="rId53" Type="http://schemas.openxmlformats.org/officeDocument/2006/relationships/tableStyles" Target="tableStyle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49" Type="http://schemas.openxmlformats.org/officeDocument/2006/relationships/notesMaster" Target="notesMasters/notesMaster1.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4" Type="http://schemas.openxmlformats.org/officeDocument/2006/relationships/slide" Target="slides/slide43.xml" /><Relationship Id="rId52" Type="http://schemas.openxmlformats.org/officeDocument/2006/relationships/theme" Target="theme/theme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 Id="rId43" Type="http://schemas.openxmlformats.org/officeDocument/2006/relationships/slide" Target="slides/slide42.xml" /><Relationship Id="rId48" Type="http://schemas.openxmlformats.org/officeDocument/2006/relationships/slide" Target="slides/slide47.xml" /><Relationship Id="rId8" Type="http://schemas.openxmlformats.org/officeDocument/2006/relationships/slide" Target="slides/slide7.xml" /><Relationship Id="rId51" Type="http://schemas.openxmlformats.org/officeDocument/2006/relationships/viewProps" Target="viewProps.xml" /></Relationships>
</file>

<file path=ppt/diagrams/_rels/data1.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image" Target="../media/image7.png" /></Relationships>
</file>

<file path=ppt/diagrams/_rels/drawing1.xml.rels><?xml version="1.0" encoding="UTF-8" standalone="yes"?>
<Relationships xmlns="http://schemas.openxmlformats.org/package/2006/relationships"><Relationship Id="rId2" Type="http://schemas.openxmlformats.org/officeDocument/2006/relationships/image" Target="../media/image8.png" /><Relationship Id="rId1" Type="http://schemas.openxmlformats.org/officeDocument/2006/relationships/image" Target="../media/image7.png" /></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9A4A9E-8DF5-4FAC-BC06-026B0A224D15}" type="doc">
      <dgm:prSet loTypeId="urn:microsoft.com/office/officeart/2018/2/layout/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2C6BBED3-A80F-4ACC-94AD-13F8B4C40F97}">
      <dgm:prSet/>
      <dgm:spPr/>
      <dgm:t>
        <a:bodyPr/>
        <a:lstStyle/>
        <a:p>
          <a:pPr>
            <a:defRPr b="1"/>
          </a:pPr>
          <a:r>
            <a:rPr lang="en-US" dirty="0">
              <a:solidFill>
                <a:srgbClr val="FF0000"/>
              </a:solidFill>
            </a:rPr>
            <a:t>Machines with in-built intellectual/cognitive ability to:</a:t>
          </a:r>
        </a:p>
      </dgm:t>
    </dgm:pt>
    <dgm:pt modelId="{41AFCAF8-6EEA-4FD1-8B22-F169B9F3E7CA}" type="parTrans" cxnId="{CCB89EA0-5DBF-48FE-98F3-DF364F0E7953}">
      <dgm:prSet/>
      <dgm:spPr/>
      <dgm:t>
        <a:bodyPr/>
        <a:lstStyle/>
        <a:p>
          <a:endParaRPr lang="en-US"/>
        </a:p>
      </dgm:t>
    </dgm:pt>
    <dgm:pt modelId="{8FF16DD6-12FC-4203-82AD-25985BED4415}" type="sibTrans" cxnId="{CCB89EA0-5DBF-48FE-98F3-DF364F0E7953}">
      <dgm:prSet/>
      <dgm:spPr/>
      <dgm:t>
        <a:bodyPr/>
        <a:lstStyle/>
        <a:p>
          <a:endParaRPr lang="en-US"/>
        </a:p>
      </dgm:t>
    </dgm:pt>
    <dgm:pt modelId="{721BC169-E020-4D29-9B86-353E8BEBF40E}">
      <dgm:prSet/>
      <dgm:spPr/>
      <dgm:t>
        <a:bodyPr/>
        <a:lstStyle/>
        <a:p>
          <a:r>
            <a:rPr lang="en-US" b="1" dirty="0">
              <a:solidFill>
                <a:srgbClr val="FF0000"/>
              </a:solidFill>
            </a:rPr>
            <a:t>Think</a:t>
          </a:r>
        </a:p>
      </dgm:t>
    </dgm:pt>
    <dgm:pt modelId="{C1FAB41B-6331-45A7-ADF3-627910C68C66}" type="parTrans" cxnId="{FF54D026-E1D8-43C1-BA91-58AB98C35DBA}">
      <dgm:prSet/>
      <dgm:spPr/>
      <dgm:t>
        <a:bodyPr/>
        <a:lstStyle/>
        <a:p>
          <a:endParaRPr lang="en-US"/>
        </a:p>
      </dgm:t>
    </dgm:pt>
    <dgm:pt modelId="{7E9A8127-13AA-4A30-9885-AD91E8A56995}" type="sibTrans" cxnId="{FF54D026-E1D8-43C1-BA91-58AB98C35DBA}">
      <dgm:prSet/>
      <dgm:spPr/>
      <dgm:t>
        <a:bodyPr/>
        <a:lstStyle/>
        <a:p>
          <a:endParaRPr lang="en-US"/>
        </a:p>
      </dgm:t>
    </dgm:pt>
    <dgm:pt modelId="{D2B1DF16-1AD2-4FAB-9064-D94826275327}">
      <dgm:prSet/>
      <dgm:spPr/>
      <dgm:t>
        <a:bodyPr/>
        <a:lstStyle/>
        <a:p>
          <a:r>
            <a:rPr lang="en-US" b="1" dirty="0">
              <a:solidFill>
                <a:srgbClr val="FF0000"/>
              </a:solidFill>
            </a:rPr>
            <a:t>Learn</a:t>
          </a:r>
        </a:p>
      </dgm:t>
    </dgm:pt>
    <dgm:pt modelId="{4B059B7A-3520-474D-828D-FE331812DDDD}" type="parTrans" cxnId="{EB3D106D-175D-46A9-9E08-9F79E01C4BB1}">
      <dgm:prSet/>
      <dgm:spPr/>
      <dgm:t>
        <a:bodyPr/>
        <a:lstStyle/>
        <a:p>
          <a:endParaRPr lang="en-US"/>
        </a:p>
      </dgm:t>
    </dgm:pt>
    <dgm:pt modelId="{3BE9B076-DA8D-4075-A0AC-6D6B115B307C}" type="sibTrans" cxnId="{EB3D106D-175D-46A9-9E08-9F79E01C4BB1}">
      <dgm:prSet/>
      <dgm:spPr/>
      <dgm:t>
        <a:bodyPr/>
        <a:lstStyle/>
        <a:p>
          <a:endParaRPr lang="en-US"/>
        </a:p>
      </dgm:t>
    </dgm:pt>
    <dgm:pt modelId="{37BB3AA5-FF32-4458-8B18-96EA3A21155F}">
      <dgm:prSet/>
      <dgm:spPr/>
      <dgm:t>
        <a:bodyPr/>
        <a:lstStyle/>
        <a:p>
          <a:r>
            <a:rPr lang="en-US" b="1" dirty="0">
              <a:solidFill>
                <a:srgbClr val="FF0000"/>
              </a:solidFill>
            </a:rPr>
            <a:t>Reason</a:t>
          </a:r>
        </a:p>
        <a:p>
          <a:r>
            <a:rPr lang="en-US" b="1" dirty="0">
              <a:solidFill>
                <a:srgbClr val="FF0000"/>
              </a:solidFill>
            </a:rPr>
            <a:t>Problem-solve</a:t>
          </a:r>
        </a:p>
      </dgm:t>
    </dgm:pt>
    <dgm:pt modelId="{B052EE1E-5025-4BB0-A2EF-25B806049B08}" type="parTrans" cxnId="{61E40DF4-790A-4BF5-89E1-2F2F8B625F0E}">
      <dgm:prSet/>
      <dgm:spPr/>
      <dgm:t>
        <a:bodyPr/>
        <a:lstStyle/>
        <a:p>
          <a:endParaRPr lang="en-US"/>
        </a:p>
      </dgm:t>
    </dgm:pt>
    <dgm:pt modelId="{FBDDD03F-D7E3-4C62-8DC3-70CB4C33283D}" type="sibTrans" cxnId="{61E40DF4-790A-4BF5-89E1-2F2F8B625F0E}">
      <dgm:prSet/>
      <dgm:spPr/>
      <dgm:t>
        <a:bodyPr/>
        <a:lstStyle/>
        <a:p>
          <a:endParaRPr lang="en-US"/>
        </a:p>
      </dgm:t>
    </dgm:pt>
    <dgm:pt modelId="{2C10D862-ADAB-46DC-9B23-9EAA118CFCC2}">
      <dgm:prSet/>
      <dgm:spPr/>
      <dgm:t>
        <a:bodyPr/>
        <a:lstStyle/>
        <a:p>
          <a:r>
            <a:rPr lang="en-US" b="1" dirty="0">
              <a:solidFill>
                <a:srgbClr val="FF0000"/>
              </a:solidFill>
            </a:rPr>
            <a:t>Use language</a:t>
          </a:r>
        </a:p>
      </dgm:t>
    </dgm:pt>
    <dgm:pt modelId="{EE8548AF-E1D8-4A0E-8016-ADD8520B6807}" type="parTrans" cxnId="{83143487-EF4E-47CD-AA93-07BA5A442675}">
      <dgm:prSet/>
      <dgm:spPr/>
      <dgm:t>
        <a:bodyPr/>
        <a:lstStyle/>
        <a:p>
          <a:endParaRPr lang="en-US"/>
        </a:p>
      </dgm:t>
    </dgm:pt>
    <dgm:pt modelId="{C5A28EE0-0B88-4206-BD48-498C7D7D09BC}" type="sibTrans" cxnId="{83143487-EF4E-47CD-AA93-07BA5A442675}">
      <dgm:prSet/>
      <dgm:spPr/>
      <dgm:t>
        <a:bodyPr/>
        <a:lstStyle/>
        <a:p>
          <a:endParaRPr lang="en-US"/>
        </a:p>
      </dgm:t>
    </dgm:pt>
    <dgm:pt modelId="{7B95C5DA-BE82-4082-9F17-8B7AD7C1EA1E}">
      <dgm:prSet/>
      <dgm:spPr/>
      <dgm:t>
        <a:bodyPr/>
        <a:lstStyle/>
        <a:p>
          <a:r>
            <a:rPr lang="en-US" b="1" dirty="0">
              <a:solidFill>
                <a:srgbClr val="FF0000"/>
              </a:solidFill>
            </a:rPr>
            <a:t>Originate ideas</a:t>
          </a:r>
        </a:p>
        <a:p>
          <a:r>
            <a:rPr lang="en-US" b="1" dirty="0">
              <a:solidFill>
                <a:srgbClr val="FF0000"/>
              </a:solidFill>
            </a:rPr>
            <a:t>Augment human intelligence</a:t>
          </a:r>
        </a:p>
      </dgm:t>
    </dgm:pt>
    <dgm:pt modelId="{57485644-1508-4805-B21A-EDFFA0FA786A}" type="parTrans" cxnId="{51EA056F-F9DC-46F8-B3E5-B09F58E6AD75}">
      <dgm:prSet/>
      <dgm:spPr/>
      <dgm:t>
        <a:bodyPr/>
        <a:lstStyle/>
        <a:p>
          <a:endParaRPr lang="en-US"/>
        </a:p>
      </dgm:t>
    </dgm:pt>
    <dgm:pt modelId="{246FCEB4-19AD-403B-AF64-3B096F2BE5E6}" type="sibTrans" cxnId="{51EA056F-F9DC-46F8-B3E5-B09F58E6AD75}">
      <dgm:prSet/>
      <dgm:spPr/>
      <dgm:t>
        <a:bodyPr/>
        <a:lstStyle/>
        <a:p>
          <a:endParaRPr lang="en-US"/>
        </a:p>
      </dgm:t>
    </dgm:pt>
    <dgm:pt modelId="{9B5FC76C-6C3D-4796-9BEA-61A3F75D93EB}">
      <dgm:prSet/>
      <dgm:spPr/>
      <dgm:t>
        <a:bodyPr/>
        <a:lstStyle/>
        <a:p>
          <a:pPr>
            <a:defRPr b="1"/>
          </a:pPr>
          <a:r>
            <a:rPr lang="en-US" dirty="0">
              <a:solidFill>
                <a:srgbClr val="FF0000"/>
              </a:solidFill>
            </a:rPr>
            <a:t>Levels of AI and Robotics</a:t>
          </a:r>
        </a:p>
      </dgm:t>
    </dgm:pt>
    <dgm:pt modelId="{B2A5B3C9-22EA-4A2A-BDAC-62B43260E39F}" type="parTrans" cxnId="{F4CBFE19-D43F-4940-8661-E21B641B7363}">
      <dgm:prSet/>
      <dgm:spPr/>
      <dgm:t>
        <a:bodyPr/>
        <a:lstStyle/>
        <a:p>
          <a:endParaRPr lang="en-US"/>
        </a:p>
      </dgm:t>
    </dgm:pt>
    <dgm:pt modelId="{0BFC06A2-8A3B-4A7D-BF7D-64F8E62FF155}" type="sibTrans" cxnId="{F4CBFE19-D43F-4940-8661-E21B641B7363}">
      <dgm:prSet/>
      <dgm:spPr/>
      <dgm:t>
        <a:bodyPr/>
        <a:lstStyle/>
        <a:p>
          <a:endParaRPr lang="en-US"/>
        </a:p>
      </dgm:t>
    </dgm:pt>
    <dgm:pt modelId="{EE3A4E1C-A986-46BF-9ADF-5D1689C6D7FE}">
      <dgm:prSet/>
      <dgm:spPr/>
      <dgm:t>
        <a:bodyPr/>
        <a:lstStyle/>
        <a:p>
          <a:r>
            <a:rPr lang="en-US" b="1" dirty="0">
              <a:solidFill>
                <a:srgbClr val="FF0000"/>
              </a:solidFill>
            </a:rPr>
            <a:t>Automated Intelligence - automation of manual, routine tasks</a:t>
          </a:r>
        </a:p>
      </dgm:t>
    </dgm:pt>
    <dgm:pt modelId="{143FCC26-EA17-4032-A78A-D212CACA7644}" type="parTrans" cxnId="{F7BD4F87-0257-436C-B068-FFFA203DB5E8}">
      <dgm:prSet/>
      <dgm:spPr/>
      <dgm:t>
        <a:bodyPr/>
        <a:lstStyle/>
        <a:p>
          <a:endParaRPr lang="en-US"/>
        </a:p>
      </dgm:t>
    </dgm:pt>
    <dgm:pt modelId="{3E7284D2-82DF-42D0-A150-24D6F1AA4246}" type="sibTrans" cxnId="{F7BD4F87-0257-436C-B068-FFFA203DB5E8}">
      <dgm:prSet/>
      <dgm:spPr/>
      <dgm:t>
        <a:bodyPr/>
        <a:lstStyle/>
        <a:p>
          <a:endParaRPr lang="en-US"/>
        </a:p>
      </dgm:t>
    </dgm:pt>
    <dgm:pt modelId="{666EB543-A999-4427-BFD9-353E80FA8AB9}">
      <dgm:prSet/>
      <dgm:spPr/>
      <dgm:t>
        <a:bodyPr/>
        <a:lstStyle/>
        <a:p>
          <a:r>
            <a:rPr lang="en-US" b="1" dirty="0">
              <a:solidFill>
                <a:srgbClr val="FF0000"/>
              </a:solidFill>
            </a:rPr>
            <a:t>Assisted intelligence - helping to perform tasks better &amp; faster, but no learning</a:t>
          </a:r>
        </a:p>
      </dgm:t>
    </dgm:pt>
    <dgm:pt modelId="{77D28C1D-2921-49E1-9F07-37D52842054E}" type="parTrans" cxnId="{049EFF08-0F0B-4BD8-BD91-639A3CF5636E}">
      <dgm:prSet/>
      <dgm:spPr/>
      <dgm:t>
        <a:bodyPr/>
        <a:lstStyle/>
        <a:p>
          <a:endParaRPr lang="en-US"/>
        </a:p>
      </dgm:t>
    </dgm:pt>
    <dgm:pt modelId="{F491D422-7E28-4F43-B361-DE1CD8164CA6}" type="sibTrans" cxnId="{049EFF08-0F0B-4BD8-BD91-639A3CF5636E}">
      <dgm:prSet/>
      <dgm:spPr/>
      <dgm:t>
        <a:bodyPr/>
        <a:lstStyle/>
        <a:p>
          <a:endParaRPr lang="en-US"/>
        </a:p>
      </dgm:t>
    </dgm:pt>
    <dgm:pt modelId="{9962F514-89B3-4E76-81C6-88DF6E98FF8E}">
      <dgm:prSet/>
      <dgm:spPr/>
      <dgm:t>
        <a:bodyPr/>
        <a:lstStyle/>
        <a:p>
          <a:r>
            <a:rPr lang="en-US" b="1" dirty="0">
              <a:solidFill>
                <a:srgbClr val="FF0000"/>
              </a:solidFill>
            </a:rPr>
            <a:t>Augmented intelligence - helping to make better decisions &amp; learning from human interaction</a:t>
          </a:r>
        </a:p>
      </dgm:t>
    </dgm:pt>
    <dgm:pt modelId="{365F65D0-6616-47B7-9236-966623802732}" type="parTrans" cxnId="{C93DD832-832A-4571-B9F8-FB3CA033A36D}">
      <dgm:prSet/>
      <dgm:spPr/>
      <dgm:t>
        <a:bodyPr/>
        <a:lstStyle/>
        <a:p>
          <a:endParaRPr lang="en-US"/>
        </a:p>
      </dgm:t>
    </dgm:pt>
    <dgm:pt modelId="{105F1194-2454-4C13-AD1A-AB6FF4071C49}" type="sibTrans" cxnId="{C93DD832-832A-4571-B9F8-FB3CA033A36D}">
      <dgm:prSet/>
      <dgm:spPr/>
      <dgm:t>
        <a:bodyPr/>
        <a:lstStyle/>
        <a:p>
          <a:endParaRPr lang="en-US"/>
        </a:p>
      </dgm:t>
    </dgm:pt>
    <dgm:pt modelId="{5B2E94E8-7752-4F30-83A2-DB2A2F23E4BF}">
      <dgm:prSet/>
      <dgm:spPr/>
      <dgm:t>
        <a:bodyPr/>
        <a:lstStyle/>
        <a:p>
          <a:r>
            <a:rPr lang="en-US" b="1" dirty="0">
              <a:solidFill>
                <a:srgbClr val="FF0000"/>
              </a:solidFill>
            </a:rPr>
            <a:t>Autonomous intelligence - automated decision-making without human intervention</a:t>
          </a:r>
        </a:p>
      </dgm:t>
    </dgm:pt>
    <dgm:pt modelId="{5903DA94-E4AB-4CD0-8AD6-3F6DB9A36B40}" type="parTrans" cxnId="{08E36447-920F-497D-ADE7-576D8681E54B}">
      <dgm:prSet/>
      <dgm:spPr/>
      <dgm:t>
        <a:bodyPr/>
        <a:lstStyle/>
        <a:p>
          <a:endParaRPr lang="en-US"/>
        </a:p>
      </dgm:t>
    </dgm:pt>
    <dgm:pt modelId="{C9B8C1EA-E23F-4A3B-853C-72E11A82DB2C}" type="sibTrans" cxnId="{08E36447-920F-497D-ADE7-576D8681E54B}">
      <dgm:prSet/>
      <dgm:spPr/>
      <dgm:t>
        <a:bodyPr/>
        <a:lstStyle/>
        <a:p>
          <a:endParaRPr lang="en-US"/>
        </a:p>
      </dgm:t>
    </dgm:pt>
    <dgm:pt modelId="{12D17415-1397-46AD-9921-BF203F2DC437}" type="pres">
      <dgm:prSet presAssocID="{9C9A4A9E-8DF5-4FAC-BC06-026B0A224D15}" presName="root" presStyleCnt="0">
        <dgm:presLayoutVars>
          <dgm:dir/>
          <dgm:resizeHandles val="exact"/>
        </dgm:presLayoutVars>
      </dgm:prSet>
      <dgm:spPr/>
    </dgm:pt>
    <dgm:pt modelId="{196E63C5-384B-481C-A089-AE9AF0F55A9C}" type="pres">
      <dgm:prSet presAssocID="{2C6BBED3-A80F-4ACC-94AD-13F8B4C40F97}" presName="compNode" presStyleCnt="0"/>
      <dgm:spPr/>
    </dgm:pt>
    <dgm:pt modelId="{CF0F5C64-503B-48C2-9935-61AAE9AB666F}" type="pres">
      <dgm:prSet presAssocID="{2C6BBED3-A80F-4ACC-94AD-13F8B4C40F97}" presName="iconRect" presStyleLbl="node1" presStyleIdx="0" presStyleCnt="2"/>
      <dgm:spPr>
        <a:blipFill>
          <a:blip xmlns:r="http://schemas.openxmlformats.org/officeDocument/2006/relationships" r:embed="rId1" cstate="print">
            <a:extLst>
              <a:ext uri="{28A0092B-C50C-407E-A947-70E740481C1C}">
                <a14:useLocalDpi xmlns:a14="http://schemas.microsoft.com/office/drawing/2010/main" val="0"/>
              </a:ext>
            </a:extLst>
          </a:blip>
          <a:stretch>
            <a:fillRect/>
          </a:stretch>
        </a:blipFill>
        <a:ln>
          <a:noFill/>
        </a:ln>
      </dgm:spPr>
      <dgm:extLst>
        <a:ext uri="{E40237B7-FDA0-4F09-8148-C483321AD2D9}">
          <dgm14:cNvPr xmlns:dgm14="http://schemas.microsoft.com/office/drawing/2010/diagram" id="0" name="" descr="Head with Gears"/>
        </a:ext>
      </dgm:extLst>
    </dgm:pt>
    <dgm:pt modelId="{1BC34FD7-3712-47B0-ABB0-0959774DF6E9}" type="pres">
      <dgm:prSet presAssocID="{2C6BBED3-A80F-4ACC-94AD-13F8B4C40F97}" presName="iconSpace" presStyleCnt="0"/>
      <dgm:spPr/>
    </dgm:pt>
    <dgm:pt modelId="{31F3CFE6-2258-4C5B-95CE-766BCCE51A8B}" type="pres">
      <dgm:prSet presAssocID="{2C6BBED3-A80F-4ACC-94AD-13F8B4C40F97}" presName="parTx" presStyleLbl="revTx" presStyleIdx="0" presStyleCnt="4">
        <dgm:presLayoutVars>
          <dgm:chMax val="0"/>
          <dgm:chPref val="0"/>
        </dgm:presLayoutVars>
      </dgm:prSet>
      <dgm:spPr/>
    </dgm:pt>
    <dgm:pt modelId="{96B71A2D-850D-4E05-8122-3D4A981EB12C}" type="pres">
      <dgm:prSet presAssocID="{2C6BBED3-A80F-4ACC-94AD-13F8B4C40F97}" presName="txSpace" presStyleCnt="0"/>
      <dgm:spPr/>
    </dgm:pt>
    <dgm:pt modelId="{8C69A6A2-AB19-4472-A551-D0A8970AC9E2}" type="pres">
      <dgm:prSet presAssocID="{2C6BBED3-A80F-4ACC-94AD-13F8B4C40F97}" presName="desTx" presStyleLbl="revTx" presStyleIdx="1" presStyleCnt="4">
        <dgm:presLayoutVars/>
      </dgm:prSet>
      <dgm:spPr/>
    </dgm:pt>
    <dgm:pt modelId="{A55DB9F0-BBEE-45E6-9E54-15D3697AEA8B}" type="pres">
      <dgm:prSet presAssocID="{8FF16DD6-12FC-4203-82AD-25985BED4415}" presName="sibTrans" presStyleCnt="0"/>
      <dgm:spPr/>
    </dgm:pt>
    <dgm:pt modelId="{6F3AB254-D7CA-45B2-B6E4-D4E6BB04E17B}" type="pres">
      <dgm:prSet presAssocID="{9B5FC76C-6C3D-4796-9BEA-61A3F75D93EB}" presName="compNode" presStyleCnt="0"/>
      <dgm:spPr/>
    </dgm:pt>
    <dgm:pt modelId="{70F40E8D-9685-4EC5-934C-052F62A219B8}" type="pres">
      <dgm:prSet presAssocID="{9B5FC76C-6C3D-4796-9BEA-61A3F75D93EB}" presName="iconRect" presStyleLbl="node1" presStyleIdx="1" presStyleCnt="2" custScaleY="89238"/>
      <dgm:spPr>
        <a:blipFill>
          <a:blip xmlns:r="http://schemas.openxmlformats.org/officeDocument/2006/relationships" r:embed="rId2" cstate="print">
            <a:extLst>
              <a:ext uri="{28A0092B-C50C-407E-A947-70E740481C1C}">
                <a14:useLocalDpi xmlns:a14="http://schemas.microsoft.com/office/drawing/2010/main" val="0"/>
              </a:ext>
            </a:extLst>
          </a:blip>
          <a:stretch>
            <a:fillRect/>
          </a:stretch>
        </a:blipFill>
        <a:ln>
          <a:noFill/>
        </a:ln>
      </dgm:spPr>
      <dgm:extLst>
        <a:ext uri="{E40237B7-FDA0-4F09-8148-C483321AD2D9}">
          <dgm14:cNvPr xmlns:dgm14="http://schemas.microsoft.com/office/drawing/2010/diagram" id="0" name="" descr="Robot"/>
        </a:ext>
      </dgm:extLst>
    </dgm:pt>
    <dgm:pt modelId="{6F36A8F9-8BF2-47DE-89BC-7BA4DF449C99}" type="pres">
      <dgm:prSet presAssocID="{9B5FC76C-6C3D-4796-9BEA-61A3F75D93EB}" presName="iconSpace" presStyleCnt="0"/>
      <dgm:spPr/>
    </dgm:pt>
    <dgm:pt modelId="{86E90E5B-1156-4CA1-BE43-D3DB45BADBAC}" type="pres">
      <dgm:prSet presAssocID="{9B5FC76C-6C3D-4796-9BEA-61A3F75D93EB}" presName="parTx" presStyleLbl="revTx" presStyleIdx="2" presStyleCnt="4">
        <dgm:presLayoutVars>
          <dgm:chMax val="0"/>
          <dgm:chPref val="0"/>
        </dgm:presLayoutVars>
      </dgm:prSet>
      <dgm:spPr/>
    </dgm:pt>
    <dgm:pt modelId="{77E6D5F4-6DEF-4418-8BE3-11B7E7A93B4A}" type="pres">
      <dgm:prSet presAssocID="{9B5FC76C-6C3D-4796-9BEA-61A3F75D93EB}" presName="txSpace" presStyleCnt="0"/>
      <dgm:spPr/>
    </dgm:pt>
    <dgm:pt modelId="{B3961DD0-571D-425C-813B-035DE2B7092E}" type="pres">
      <dgm:prSet presAssocID="{9B5FC76C-6C3D-4796-9BEA-61A3F75D93EB}" presName="desTx" presStyleLbl="revTx" presStyleIdx="3" presStyleCnt="4" custScaleY="124474">
        <dgm:presLayoutVars/>
      </dgm:prSet>
      <dgm:spPr/>
    </dgm:pt>
  </dgm:ptLst>
  <dgm:cxnLst>
    <dgm:cxn modelId="{2E207E01-4ED2-4AD7-A220-9F9627B031DB}" type="presOf" srcId="{9962F514-89B3-4E76-81C6-88DF6E98FF8E}" destId="{B3961DD0-571D-425C-813B-035DE2B7092E}" srcOrd="0" destOrd="2" presId="urn:microsoft.com/office/officeart/2018/2/layout/IconLabelDescriptionList"/>
    <dgm:cxn modelId="{049EFF08-0F0B-4BD8-BD91-639A3CF5636E}" srcId="{9B5FC76C-6C3D-4796-9BEA-61A3F75D93EB}" destId="{666EB543-A999-4427-BFD9-353E80FA8AB9}" srcOrd="1" destOrd="0" parTransId="{77D28C1D-2921-49E1-9F07-37D52842054E}" sibTransId="{F491D422-7E28-4F43-B361-DE1CD8164CA6}"/>
    <dgm:cxn modelId="{F4CBFE19-D43F-4940-8661-E21B641B7363}" srcId="{9C9A4A9E-8DF5-4FAC-BC06-026B0A224D15}" destId="{9B5FC76C-6C3D-4796-9BEA-61A3F75D93EB}" srcOrd="1" destOrd="0" parTransId="{B2A5B3C9-22EA-4A2A-BDAC-62B43260E39F}" sibTransId="{0BFC06A2-8A3B-4A7D-BF7D-64F8E62FF155}"/>
    <dgm:cxn modelId="{1209CC25-171E-49ED-AA76-5FD46A369BB2}" type="presOf" srcId="{37BB3AA5-FF32-4458-8B18-96EA3A21155F}" destId="{8C69A6A2-AB19-4472-A551-D0A8970AC9E2}" srcOrd="0" destOrd="2" presId="urn:microsoft.com/office/officeart/2018/2/layout/IconLabelDescriptionList"/>
    <dgm:cxn modelId="{FF54D026-E1D8-43C1-BA91-58AB98C35DBA}" srcId="{2C6BBED3-A80F-4ACC-94AD-13F8B4C40F97}" destId="{721BC169-E020-4D29-9B86-353E8BEBF40E}" srcOrd="0" destOrd="0" parTransId="{C1FAB41B-6331-45A7-ADF3-627910C68C66}" sibTransId="{7E9A8127-13AA-4A30-9885-AD91E8A56995}"/>
    <dgm:cxn modelId="{C93DD832-832A-4571-B9F8-FB3CA033A36D}" srcId="{9B5FC76C-6C3D-4796-9BEA-61A3F75D93EB}" destId="{9962F514-89B3-4E76-81C6-88DF6E98FF8E}" srcOrd="2" destOrd="0" parTransId="{365F65D0-6616-47B7-9236-966623802732}" sibTransId="{105F1194-2454-4C13-AD1A-AB6FF4071C49}"/>
    <dgm:cxn modelId="{89551838-13DB-416C-9B5E-D1DA5F38FB3A}" type="presOf" srcId="{2C10D862-ADAB-46DC-9B23-9EAA118CFCC2}" destId="{8C69A6A2-AB19-4472-A551-D0A8970AC9E2}" srcOrd="0" destOrd="3" presId="urn:microsoft.com/office/officeart/2018/2/layout/IconLabelDescriptionList"/>
    <dgm:cxn modelId="{08E36447-920F-497D-ADE7-576D8681E54B}" srcId="{9B5FC76C-6C3D-4796-9BEA-61A3F75D93EB}" destId="{5B2E94E8-7752-4F30-83A2-DB2A2F23E4BF}" srcOrd="3" destOrd="0" parTransId="{5903DA94-E4AB-4CD0-8AD6-3F6DB9A36B40}" sibTransId="{C9B8C1EA-E23F-4A3B-853C-72E11A82DB2C}"/>
    <dgm:cxn modelId="{EB3D106D-175D-46A9-9E08-9F79E01C4BB1}" srcId="{2C6BBED3-A80F-4ACC-94AD-13F8B4C40F97}" destId="{D2B1DF16-1AD2-4FAB-9064-D94826275327}" srcOrd="1" destOrd="0" parTransId="{4B059B7A-3520-474D-828D-FE331812DDDD}" sibTransId="{3BE9B076-DA8D-4075-A0AC-6D6B115B307C}"/>
    <dgm:cxn modelId="{51EA056F-F9DC-46F8-B3E5-B09F58E6AD75}" srcId="{2C6BBED3-A80F-4ACC-94AD-13F8B4C40F97}" destId="{7B95C5DA-BE82-4082-9F17-8B7AD7C1EA1E}" srcOrd="4" destOrd="0" parTransId="{57485644-1508-4805-B21A-EDFFA0FA786A}" sibTransId="{246FCEB4-19AD-403B-AF64-3B096F2BE5E6}"/>
    <dgm:cxn modelId="{83143487-EF4E-47CD-AA93-07BA5A442675}" srcId="{2C6BBED3-A80F-4ACC-94AD-13F8B4C40F97}" destId="{2C10D862-ADAB-46DC-9B23-9EAA118CFCC2}" srcOrd="3" destOrd="0" parTransId="{EE8548AF-E1D8-4A0E-8016-ADD8520B6807}" sibTransId="{C5A28EE0-0B88-4206-BD48-498C7D7D09BC}"/>
    <dgm:cxn modelId="{F7BD4F87-0257-436C-B068-FFFA203DB5E8}" srcId="{9B5FC76C-6C3D-4796-9BEA-61A3F75D93EB}" destId="{EE3A4E1C-A986-46BF-9ADF-5D1689C6D7FE}" srcOrd="0" destOrd="0" parTransId="{143FCC26-EA17-4032-A78A-D212CACA7644}" sibTransId="{3E7284D2-82DF-42D0-A150-24D6F1AA4246}"/>
    <dgm:cxn modelId="{A946358B-E2DC-459F-9229-DF229C9A021D}" type="presOf" srcId="{7B95C5DA-BE82-4082-9F17-8B7AD7C1EA1E}" destId="{8C69A6A2-AB19-4472-A551-D0A8970AC9E2}" srcOrd="0" destOrd="4" presId="urn:microsoft.com/office/officeart/2018/2/layout/IconLabelDescriptionList"/>
    <dgm:cxn modelId="{CCB89EA0-5DBF-48FE-98F3-DF364F0E7953}" srcId="{9C9A4A9E-8DF5-4FAC-BC06-026B0A224D15}" destId="{2C6BBED3-A80F-4ACC-94AD-13F8B4C40F97}" srcOrd="0" destOrd="0" parTransId="{41AFCAF8-6EEA-4FD1-8B22-F169B9F3E7CA}" sibTransId="{8FF16DD6-12FC-4203-82AD-25985BED4415}"/>
    <dgm:cxn modelId="{375345A3-B43C-4DCE-8037-CE22E9BC93DE}" type="presOf" srcId="{5B2E94E8-7752-4F30-83A2-DB2A2F23E4BF}" destId="{B3961DD0-571D-425C-813B-035DE2B7092E}" srcOrd="0" destOrd="3" presId="urn:microsoft.com/office/officeart/2018/2/layout/IconLabelDescriptionList"/>
    <dgm:cxn modelId="{C36D48BB-CD5E-4F41-826B-95FBBFF117A9}" type="presOf" srcId="{9B5FC76C-6C3D-4796-9BEA-61A3F75D93EB}" destId="{86E90E5B-1156-4CA1-BE43-D3DB45BADBAC}" srcOrd="0" destOrd="0" presId="urn:microsoft.com/office/officeart/2018/2/layout/IconLabelDescriptionList"/>
    <dgm:cxn modelId="{880429BC-5BE3-45A6-90A2-88FD85B7170A}" type="presOf" srcId="{EE3A4E1C-A986-46BF-9ADF-5D1689C6D7FE}" destId="{B3961DD0-571D-425C-813B-035DE2B7092E}" srcOrd="0" destOrd="0" presId="urn:microsoft.com/office/officeart/2018/2/layout/IconLabelDescriptionList"/>
    <dgm:cxn modelId="{2CA360C0-4D84-420E-A423-EDC9A385F88A}" type="presOf" srcId="{9C9A4A9E-8DF5-4FAC-BC06-026B0A224D15}" destId="{12D17415-1397-46AD-9921-BF203F2DC437}" srcOrd="0" destOrd="0" presId="urn:microsoft.com/office/officeart/2018/2/layout/IconLabelDescriptionList"/>
    <dgm:cxn modelId="{5EE55BC5-7629-4C04-99DA-E19F099509DA}" type="presOf" srcId="{D2B1DF16-1AD2-4FAB-9064-D94826275327}" destId="{8C69A6A2-AB19-4472-A551-D0A8970AC9E2}" srcOrd="0" destOrd="1" presId="urn:microsoft.com/office/officeart/2018/2/layout/IconLabelDescriptionList"/>
    <dgm:cxn modelId="{8284C0D1-F267-440B-A665-976FC278DA83}" type="presOf" srcId="{2C6BBED3-A80F-4ACC-94AD-13F8B4C40F97}" destId="{31F3CFE6-2258-4C5B-95CE-766BCCE51A8B}" srcOrd="0" destOrd="0" presId="urn:microsoft.com/office/officeart/2018/2/layout/IconLabelDescriptionList"/>
    <dgm:cxn modelId="{EAFC48D6-9B15-409D-962D-48844188F9F2}" type="presOf" srcId="{666EB543-A999-4427-BFD9-353E80FA8AB9}" destId="{B3961DD0-571D-425C-813B-035DE2B7092E}" srcOrd="0" destOrd="1" presId="urn:microsoft.com/office/officeart/2018/2/layout/IconLabelDescriptionList"/>
    <dgm:cxn modelId="{61E40DF4-790A-4BF5-89E1-2F2F8B625F0E}" srcId="{2C6BBED3-A80F-4ACC-94AD-13F8B4C40F97}" destId="{37BB3AA5-FF32-4458-8B18-96EA3A21155F}" srcOrd="2" destOrd="0" parTransId="{B052EE1E-5025-4BB0-A2EF-25B806049B08}" sibTransId="{FBDDD03F-D7E3-4C62-8DC3-70CB4C33283D}"/>
    <dgm:cxn modelId="{974F40FF-1755-41A2-A174-6571F41B9DD2}" type="presOf" srcId="{721BC169-E020-4D29-9B86-353E8BEBF40E}" destId="{8C69A6A2-AB19-4472-A551-D0A8970AC9E2}" srcOrd="0" destOrd="0" presId="urn:microsoft.com/office/officeart/2018/2/layout/IconLabelDescriptionList"/>
    <dgm:cxn modelId="{9E0A0FD8-92A1-43D7-A25F-FCD3B82DAE0F}" type="presParOf" srcId="{12D17415-1397-46AD-9921-BF203F2DC437}" destId="{196E63C5-384B-481C-A089-AE9AF0F55A9C}" srcOrd="0" destOrd="0" presId="urn:microsoft.com/office/officeart/2018/2/layout/IconLabelDescriptionList"/>
    <dgm:cxn modelId="{931FA503-D2DA-4091-83DD-F5286CF7D998}" type="presParOf" srcId="{196E63C5-384B-481C-A089-AE9AF0F55A9C}" destId="{CF0F5C64-503B-48C2-9935-61AAE9AB666F}" srcOrd="0" destOrd="0" presId="urn:microsoft.com/office/officeart/2018/2/layout/IconLabelDescriptionList"/>
    <dgm:cxn modelId="{8461A340-63AF-4E89-882C-5AE567F312F6}" type="presParOf" srcId="{196E63C5-384B-481C-A089-AE9AF0F55A9C}" destId="{1BC34FD7-3712-47B0-ABB0-0959774DF6E9}" srcOrd="1" destOrd="0" presId="urn:microsoft.com/office/officeart/2018/2/layout/IconLabelDescriptionList"/>
    <dgm:cxn modelId="{3BC95880-7843-433D-9CC0-E85B5D854FD1}" type="presParOf" srcId="{196E63C5-384B-481C-A089-AE9AF0F55A9C}" destId="{31F3CFE6-2258-4C5B-95CE-766BCCE51A8B}" srcOrd="2" destOrd="0" presId="urn:microsoft.com/office/officeart/2018/2/layout/IconLabelDescriptionList"/>
    <dgm:cxn modelId="{80E076DA-D776-4458-9DC7-6D425409DFF7}" type="presParOf" srcId="{196E63C5-384B-481C-A089-AE9AF0F55A9C}" destId="{96B71A2D-850D-4E05-8122-3D4A981EB12C}" srcOrd="3" destOrd="0" presId="urn:microsoft.com/office/officeart/2018/2/layout/IconLabelDescriptionList"/>
    <dgm:cxn modelId="{62CCE23A-DAEB-44E8-BC47-C9BBCDAB31C9}" type="presParOf" srcId="{196E63C5-384B-481C-A089-AE9AF0F55A9C}" destId="{8C69A6A2-AB19-4472-A551-D0A8970AC9E2}" srcOrd="4" destOrd="0" presId="urn:microsoft.com/office/officeart/2018/2/layout/IconLabelDescriptionList"/>
    <dgm:cxn modelId="{66C21E55-A677-426E-8960-01DACAEEC50E}" type="presParOf" srcId="{12D17415-1397-46AD-9921-BF203F2DC437}" destId="{A55DB9F0-BBEE-45E6-9E54-15D3697AEA8B}" srcOrd="1" destOrd="0" presId="urn:microsoft.com/office/officeart/2018/2/layout/IconLabelDescriptionList"/>
    <dgm:cxn modelId="{0E18441C-5FC7-4418-A43B-2898FC249B95}" type="presParOf" srcId="{12D17415-1397-46AD-9921-BF203F2DC437}" destId="{6F3AB254-D7CA-45B2-B6E4-D4E6BB04E17B}" srcOrd="2" destOrd="0" presId="urn:microsoft.com/office/officeart/2018/2/layout/IconLabelDescriptionList"/>
    <dgm:cxn modelId="{EE5A96A9-6F96-43A5-B364-90DE3997F01C}" type="presParOf" srcId="{6F3AB254-D7CA-45B2-B6E4-D4E6BB04E17B}" destId="{70F40E8D-9685-4EC5-934C-052F62A219B8}" srcOrd="0" destOrd="0" presId="urn:microsoft.com/office/officeart/2018/2/layout/IconLabelDescriptionList"/>
    <dgm:cxn modelId="{136627F0-7A5A-4320-B8EE-A3CB09086211}" type="presParOf" srcId="{6F3AB254-D7CA-45B2-B6E4-D4E6BB04E17B}" destId="{6F36A8F9-8BF2-47DE-89BC-7BA4DF449C99}" srcOrd="1" destOrd="0" presId="urn:microsoft.com/office/officeart/2018/2/layout/IconLabelDescriptionList"/>
    <dgm:cxn modelId="{6E3C5AD2-1C3C-4865-8FBA-0D2570F6B89A}" type="presParOf" srcId="{6F3AB254-D7CA-45B2-B6E4-D4E6BB04E17B}" destId="{86E90E5B-1156-4CA1-BE43-D3DB45BADBAC}" srcOrd="2" destOrd="0" presId="urn:microsoft.com/office/officeart/2018/2/layout/IconLabelDescriptionList"/>
    <dgm:cxn modelId="{949BAD0F-64CF-4C0A-9DA1-650A613BE524}" type="presParOf" srcId="{6F3AB254-D7CA-45B2-B6E4-D4E6BB04E17B}" destId="{77E6D5F4-6DEF-4418-8BE3-11B7E7A93B4A}" srcOrd="3" destOrd="0" presId="urn:microsoft.com/office/officeart/2018/2/layout/IconLabelDescriptionList"/>
    <dgm:cxn modelId="{DE6A89BF-FE5C-4CE7-B26C-C5C45E3C6165}" type="presParOf" srcId="{6F3AB254-D7CA-45B2-B6E4-D4E6BB04E17B}" destId="{B3961DD0-571D-425C-813B-035DE2B7092E}" srcOrd="4" destOrd="0" presId="urn:microsoft.com/office/officeart/2018/2/layout/IconLabelDescription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0F5C64-503B-48C2-9935-61AAE9AB666F}">
      <dsp:nvSpPr>
        <dsp:cNvPr id="0" name=""/>
        <dsp:cNvSpPr/>
      </dsp:nvSpPr>
      <dsp:spPr>
        <a:xfrm>
          <a:off x="568971" y="67857"/>
          <a:ext cx="1509048" cy="1125335"/>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1F3CFE6-2258-4C5B-95CE-766BCCE51A8B}">
      <dsp:nvSpPr>
        <dsp:cNvPr id="0" name=""/>
        <dsp:cNvSpPr/>
      </dsp:nvSpPr>
      <dsp:spPr>
        <a:xfrm>
          <a:off x="568971" y="1368236"/>
          <a:ext cx="4311566" cy="605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33450">
            <a:lnSpc>
              <a:spcPct val="90000"/>
            </a:lnSpc>
            <a:spcBef>
              <a:spcPct val="0"/>
            </a:spcBef>
            <a:spcAft>
              <a:spcPct val="35000"/>
            </a:spcAft>
            <a:buNone/>
            <a:defRPr b="1"/>
          </a:pPr>
          <a:r>
            <a:rPr lang="en-US" sz="2100" kern="1200" dirty="0">
              <a:solidFill>
                <a:srgbClr val="FF0000"/>
              </a:solidFill>
            </a:rPr>
            <a:t>Machines with in-built intellectual/cognitive ability to:</a:t>
          </a:r>
        </a:p>
      </dsp:txBody>
      <dsp:txXfrm>
        <a:off x="568971" y="1368236"/>
        <a:ext cx="4311566" cy="605627"/>
      </dsp:txXfrm>
    </dsp:sp>
    <dsp:sp modelId="{8C69A6A2-AB19-4472-A551-D0A8970AC9E2}">
      <dsp:nvSpPr>
        <dsp:cNvPr id="0" name=""/>
        <dsp:cNvSpPr/>
      </dsp:nvSpPr>
      <dsp:spPr>
        <a:xfrm>
          <a:off x="568971" y="2055279"/>
          <a:ext cx="4311566" cy="22282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11200">
            <a:lnSpc>
              <a:spcPct val="90000"/>
            </a:lnSpc>
            <a:spcBef>
              <a:spcPct val="0"/>
            </a:spcBef>
            <a:spcAft>
              <a:spcPct val="35000"/>
            </a:spcAft>
            <a:buNone/>
          </a:pPr>
          <a:r>
            <a:rPr lang="en-US" sz="1600" b="1" kern="1200" dirty="0">
              <a:solidFill>
                <a:srgbClr val="FF0000"/>
              </a:solidFill>
            </a:rPr>
            <a:t>Think</a:t>
          </a:r>
        </a:p>
        <a:p>
          <a:pPr marL="0" lvl="0" indent="0" algn="l" defTabSz="711200">
            <a:lnSpc>
              <a:spcPct val="90000"/>
            </a:lnSpc>
            <a:spcBef>
              <a:spcPct val="0"/>
            </a:spcBef>
            <a:spcAft>
              <a:spcPct val="35000"/>
            </a:spcAft>
            <a:buNone/>
          </a:pPr>
          <a:r>
            <a:rPr lang="en-US" sz="1600" b="1" kern="1200" dirty="0">
              <a:solidFill>
                <a:srgbClr val="FF0000"/>
              </a:solidFill>
            </a:rPr>
            <a:t>Learn</a:t>
          </a:r>
        </a:p>
        <a:p>
          <a:pPr marL="0" lvl="0" indent="0" algn="l" defTabSz="711200">
            <a:lnSpc>
              <a:spcPct val="90000"/>
            </a:lnSpc>
            <a:spcBef>
              <a:spcPct val="0"/>
            </a:spcBef>
            <a:spcAft>
              <a:spcPct val="35000"/>
            </a:spcAft>
            <a:buNone/>
          </a:pPr>
          <a:r>
            <a:rPr lang="en-US" sz="1600" b="1" kern="1200" dirty="0">
              <a:solidFill>
                <a:srgbClr val="FF0000"/>
              </a:solidFill>
            </a:rPr>
            <a:t>Reason</a:t>
          </a:r>
        </a:p>
        <a:p>
          <a:pPr marL="0" lvl="0" indent="0" algn="l" defTabSz="711200">
            <a:lnSpc>
              <a:spcPct val="90000"/>
            </a:lnSpc>
            <a:spcBef>
              <a:spcPct val="0"/>
            </a:spcBef>
            <a:spcAft>
              <a:spcPct val="35000"/>
            </a:spcAft>
            <a:buNone/>
          </a:pPr>
          <a:r>
            <a:rPr lang="en-US" sz="1600" b="1" kern="1200" dirty="0">
              <a:solidFill>
                <a:srgbClr val="FF0000"/>
              </a:solidFill>
            </a:rPr>
            <a:t>Problem-solve</a:t>
          </a:r>
        </a:p>
        <a:p>
          <a:pPr marL="0" lvl="0" indent="0" algn="l" defTabSz="711200">
            <a:lnSpc>
              <a:spcPct val="90000"/>
            </a:lnSpc>
            <a:spcBef>
              <a:spcPct val="0"/>
            </a:spcBef>
            <a:spcAft>
              <a:spcPct val="35000"/>
            </a:spcAft>
            <a:buNone/>
          </a:pPr>
          <a:r>
            <a:rPr lang="en-US" sz="1600" b="1" kern="1200" dirty="0">
              <a:solidFill>
                <a:srgbClr val="FF0000"/>
              </a:solidFill>
            </a:rPr>
            <a:t>Use language</a:t>
          </a:r>
        </a:p>
        <a:p>
          <a:pPr marL="0" lvl="0" indent="0" algn="l" defTabSz="711200">
            <a:lnSpc>
              <a:spcPct val="90000"/>
            </a:lnSpc>
            <a:spcBef>
              <a:spcPct val="0"/>
            </a:spcBef>
            <a:spcAft>
              <a:spcPct val="35000"/>
            </a:spcAft>
            <a:buNone/>
          </a:pPr>
          <a:r>
            <a:rPr lang="en-US" sz="1600" b="1" kern="1200" dirty="0">
              <a:solidFill>
                <a:srgbClr val="FF0000"/>
              </a:solidFill>
            </a:rPr>
            <a:t>Originate ideas</a:t>
          </a:r>
        </a:p>
        <a:p>
          <a:pPr marL="0" lvl="0" indent="0" algn="l" defTabSz="711200">
            <a:lnSpc>
              <a:spcPct val="90000"/>
            </a:lnSpc>
            <a:spcBef>
              <a:spcPct val="0"/>
            </a:spcBef>
            <a:spcAft>
              <a:spcPct val="35000"/>
            </a:spcAft>
            <a:buNone/>
          </a:pPr>
          <a:r>
            <a:rPr lang="en-US" sz="1600" b="1" kern="1200" dirty="0">
              <a:solidFill>
                <a:srgbClr val="FF0000"/>
              </a:solidFill>
            </a:rPr>
            <a:t>Augment human intelligence</a:t>
          </a:r>
        </a:p>
      </dsp:txBody>
      <dsp:txXfrm>
        <a:off x="568971" y="2055279"/>
        <a:ext cx="4311566" cy="2228201"/>
      </dsp:txXfrm>
    </dsp:sp>
    <dsp:sp modelId="{70F40E8D-9685-4EC5-934C-052F62A219B8}">
      <dsp:nvSpPr>
        <dsp:cNvPr id="0" name=""/>
        <dsp:cNvSpPr/>
      </dsp:nvSpPr>
      <dsp:spPr>
        <a:xfrm>
          <a:off x="5635062" y="-38198"/>
          <a:ext cx="1509048" cy="1004227"/>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6E90E5B-1156-4CA1-BE43-D3DB45BADBAC}">
      <dsp:nvSpPr>
        <dsp:cNvPr id="0" name=""/>
        <dsp:cNvSpPr/>
      </dsp:nvSpPr>
      <dsp:spPr>
        <a:xfrm>
          <a:off x="5635062" y="1201626"/>
          <a:ext cx="4311566" cy="6056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933450">
            <a:lnSpc>
              <a:spcPct val="90000"/>
            </a:lnSpc>
            <a:spcBef>
              <a:spcPct val="0"/>
            </a:spcBef>
            <a:spcAft>
              <a:spcPct val="35000"/>
            </a:spcAft>
            <a:buNone/>
            <a:defRPr b="1"/>
          </a:pPr>
          <a:r>
            <a:rPr lang="en-US" sz="2100" kern="1200" dirty="0">
              <a:solidFill>
                <a:srgbClr val="FF0000"/>
              </a:solidFill>
            </a:rPr>
            <a:t>Levels of AI and Robotics</a:t>
          </a:r>
        </a:p>
      </dsp:txBody>
      <dsp:txXfrm>
        <a:off x="5635062" y="1201626"/>
        <a:ext cx="4311566" cy="605627"/>
      </dsp:txXfrm>
    </dsp:sp>
    <dsp:sp modelId="{B3961DD0-571D-425C-813B-035DE2B7092E}">
      <dsp:nvSpPr>
        <dsp:cNvPr id="0" name=""/>
        <dsp:cNvSpPr/>
      </dsp:nvSpPr>
      <dsp:spPr>
        <a:xfrm>
          <a:off x="5635062" y="1616004"/>
          <a:ext cx="4311566" cy="2773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11200">
            <a:lnSpc>
              <a:spcPct val="90000"/>
            </a:lnSpc>
            <a:spcBef>
              <a:spcPct val="0"/>
            </a:spcBef>
            <a:spcAft>
              <a:spcPct val="35000"/>
            </a:spcAft>
            <a:buNone/>
          </a:pPr>
          <a:r>
            <a:rPr lang="en-US" sz="1600" b="1" kern="1200" dirty="0">
              <a:solidFill>
                <a:srgbClr val="FF0000"/>
              </a:solidFill>
            </a:rPr>
            <a:t>Automated Intelligence - automation of manual, routine tasks</a:t>
          </a:r>
        </a:p>
        <a:p>
          <a:pPr marL="0" lvl="0" indent="0" algn="l" defTabSz="711200">
            <a:lnSpc>
              <a:spcPct val="90000"/>
            </a:lnSpc>
            <a:spcBef>
              <a:spcPct val="0"/>
            </a:spcBef>
            <a:spcAft>
              <a:spcPct val="35000"/>
            </a:spcAft>
            <a:buNone/>
          </a:pPr>
          <a:r>
            <a:rPr lang="en-US" sz="1600" b="1" kern="1200" dirty="0">
              <a:solidFill>
                <a:srgbClr val="FF0000"/>
              </a:solidFill>
            </a:rPr>
            <a:t>Assisted intelligence - helping to perform tasks better &amp; faster, but no learning</a:t>
          </a:r>
        </a:p>
        <a:p>
          <a:pPr marL="0" lvl="0" indent="0" algn="l" defTabSz="711200">
            <a:lnSpc>
              <a:spcPct val="90000"/>
            </a:lnSpc>
            <a:spcBef>
              <a:spcPct val="0"/>
            </a:spcBef>
            <a:spcAft>
              <a:spcPct val="35000"/>
            </a:spcAft>
            <a:buNone/>
          </a:pPr>
          <a:r>
            <a:rPr lang="en-US" sz="1600" b="1" kern="1200" dirty="0">
              <a:solidFill>
                <a:srgbClr val="FF0000"/>
              </a:solidFill>
            </a:rPr>
            <a:t>Augmented intelligence - helping to make better decisions &amp; learning from human interaction</a:t>
          </a:r>
        </a:p>
        <a:p>
          <a:pPr marL="0" lvl="0" indent="0" algn="l" defTabSz="711200">
            <a:lnSpc>
              <a:spcPct val="90000"/>
            </a:lnSpc>
            <a:spcBef>
              <a:spcPct val="0"/>
            </a:spcBef>
            <a:spcAft>
              <a:spcPct val="35000"/>
            </a:spcAft>
            <a:buNone/>
          </a:pPr>
          <a:r>
            <a:rPr lang="en-US" sz="1600" b="1" kern="1200" dirty="0">
              <a:solidFill>
                <a:srgbClr val="FF0000"/>
              </a:solidFill>
            </a:rPr>
            <a:t>Autonomous intelligence - automated decision-making without human intervention</a:t>
          </a:r>
        </a:p>
      </dsp:txBody>
      <dsp:txXfrm>
        <a:off x="5635062" y="1616004"/>
        <a:ext cx="4311566" cy="2773531"/>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A66378D-496D-4C6B-91E8-98DE59240DC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x-none"/>
          </a:p>
        </p:txBody>
      </p:sp>
      <p:sp>
        <p:nvSpPr>
          <p:cNvPr id="3" name="Date Placeholder 2">
            <a:extLst>
              <a:ext uri="{FF2B5EF4-FFF2-40B4-BE49-F238E27FC236}">
                <a16:creationId xmlns:a16="http://schemas.microsoft.com/office/drawing/2014/main" id="{59A0AF10-720E-2D27-F6EA-73C564F425DF}"/>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A433837F-47EE-4626-B22C-B65D7169E3C8}" type="datetimeFigureOut">
              <a:rPr lang="en-US"/>
              <a:pPr>
                <a:defRPr/>
              </a:pPr>
              <a:t>5/23/2023</a:t>
            </a:fld>
            <a:endParaRPr lang="x-none"/>
          </a:p>
        </p:txBody>
      </p:sp>
      <p:sp>
        <p:nvSpPr>
          <p:cNvPr id="4" name="Slide Image Placeholder 3">
            <a:extLst>
              <a:ext uri="{FF2B5EF4-FFF2-40B4-BE49-F238E27FC236}">
                <a16:creationId xmlns:a16="http://schemas.microsoft.com/office/drawing/2014/main" id="{9805484F-BCC7-E524-13DB-5A13505DD54E}"/>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x-none" noProof="0"/>
          </a:p>
        </p:txBody>
      </p:sp>
      <p:sp>
        <p:nvSpPr>
          <p:cNvPr id="5" name="Notes Placeholder 4">
            <a:extLst>
              <a:ext uri="{FF2B5EF4-FFF2-40B4-BE49-F238E27FC236}">
                <a16:creationId xmlns:a16="http://schemas.microsoft.com/office/drawing/2014/main" id="{A7897787-5764-3AE0-2FD8-8EF79B2776A5}"/>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x-none" noProof="0"/>
          </a:p>
        </p:txBody>
      </p:sp>
      <p:sp>
        <p:nvSpPr>
          <p:cNvPr id="6" name="Footer Placeholder 5">
            <a:extLst>
              <a:ext uri="{FF2B5EF4-FFF2-40B4-BE49-F238E27FC236}">
                <a16:creationId xmlns:a16="http://schemas.microsoft.com/office/drawing/2014/main" id="{B22DD59A-1B72-498C-B06D-F302DDF5E79D}"/>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x-none"/>
          </a:p>
        </p:txBody>
      </p:sp>
      <p:sp>
        <p:nvSpPr>
          <p:cNvPr id="7" name="Slide Number Placeholder 6">
            <a:extLst>
              <a:ext uri="{FF2B5EF4-FFF2-40B4-BE49-F238E27FC236}">
                <a16:creationId xmlns:a16="http://schemas.microsoft.com/office/drawing/2014/main" id="{AB208555-212B-CA32-0299-23EB75A69F97}"/>
              </a:ext>
            </a:extLst>
          </p:cNvPr>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9E35B39C-C194-456A-8A52-4A99A983657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5EB8C383-9098-666E-2731-462EBCD800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7AC70819-F434-86C5-627D-55BCBB0D5E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5364" name="Slide Number Placeholder 3">
            <a:extLst>
              <a:ext uri="{FF2B5EF4-FFF2-40B4-BE49-F238E27FC236}">
                <a16:creationId xmlns:a16="http://schemas.microsoft.com/office/drawing/2014/main" id="{04C72E56-5E85-42F2-3E10-1BAF186A65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fld id="{003EBA6F-666E-419A-BE42-714CB00CC1E7}" type="slidenum">
              <a:rPr lang="en-US" altLang="en-US">
                <a:latin typeface="Calibri" panose="020F0502020204030204" pitchFamily="34" charset="0"/>
              </a:rPr>
              <a:pPr/>
              <a:t>8</a:t>
            </a:fld>
            <a:endParaRPr lang="en-US" altLang="en-US">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9C2B5F87-02D8-D0C3-6B48-C942721519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9F03EEC3-9075-5CCE-988A-3BFFEB60AB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3556" name="Slide Number Placeholder 3">
            <a:extLst>
              <a:ext uri="{FF2B5EF4-FFF2-40B4-BE49-F238E27FC236}">
                <a16:creationId xmlns:a16="http://schemas.microsoft.com/office/drawing/2014/main" id="{DBABEBA9-84C9-2D99-2DA6-E111747D380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fld id="{E2DEE87A-155A-426A-B304-27A005789358}" type="slidenum">
              <a:rPr lang="en-US" altLang="en-US">
                <a:latin typeface="Calibri" panose="020F0502020204030204" pitchFamily="34" charset="0"/>
              </a:rPr>
              <a:pPr/>
              <a:t>15</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C3E07BA0-9187-C3B2-8FF7-D7E204F25ED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EEC36383-CB32-BB59-AFA7-86D76E4F9E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6868" name="Slide Number Placeholder 3">
            <a:extLst>
              <a:ext uri="{FF2B5EF4-FFF2-40B4-BE49-F238E27FC236}">
                <a16:creationId xmlns:a16="http://schemas.microsoft.com/office/drawing/2014/main" id="{2839106F-40E2-A6AD-08B2-2B62461344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fld id="{5A8F741A-4072-40E4-96D9-C229DC8FF2E9}" type="slidenum">
              <a:rPr lang="en-US" altLang="en-US">
                <a:latin typeface="Calibri" panose="020F0502020204030204" pitchFamily="34" charset="0"/>
              </a:rPr>
              <a:pPr/>
              <a:t>27</a:t>
            </a:fld>
            <a:endParaRPr lang="en-US"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326CD8EE-12AC-BE4D-DE7C-570E92E8E5A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4F2EFA4B-FE83-E2DD-5EF7-50A428993C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9940" name="Slide Number Placeholder 3">
            <a:extLst>
              <a:ext uri="{FF2B5EF4-FFF2-40B4-BE49-F238E27FC236}">
                <a16:creationId xmlns:a16="http://schemas.microsoft.com/office/drawing/2014/main" id="{93F64343-C0E1-0872-A8C6-B674B7DD672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fld id="{BEFF757B-A8CD-41C2-9808-555664F5806B}" type="slidenum">
              <a:rPr lang="en-US" altLang="en-US">
                <a:latin typeface="Calibri" panose="020F0502020204030204" pitchFamily="34" charset="0"/>
              </a:rPr>
              <a:pPr/>
              <a:t>29</a:t>
            </a:fld>
            <a:endParaRPr lang="en-US" altLang="en-U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4018875-A7E8-1CBB-1BCF-7F366AE90533}"/>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useBgFill="1">
        <p:nvSpPr>
          <p:cNvPr id="5" name="Rectangle 4">
            <a:extLst>
              <a:ext uri="{FF2B5EF4-FFF2-40B4-BE49-F238E27FC236}">
                <a16:creationId xmlns:a16="http://schemas.microsoft.com/office/drawing/2014/main" id="{9058030F-C911-D316-538A-3A859C1E13B2}"/>
              </a:ext>
            </a:extLst>
          </p:cNvPr>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6" name="Rectangle 5">
            <a:extLst>
              <a:ext uri="{FF2B5EF4-FFF2-40B4-BE49-F238E27FC236}">
                <a16:creationId xmlns:a16="http://schemas.microsoft.com/office/drawing/2014/main" id="{3E47DFDF-0521-3253-4712-9285413CA95A}"/>
              </a:ext>
            </a:extLst>
          </p:cNvPr>
          <p:cNvSpPr/>
          <p:nvPr/>
        </p:nvSpPr>
        <p:spPr>
          <a:xfrm>
            <a:off x="1447800" y="1411288"/>
            <a:ext cx="9296400" cy="4035425"/>
          </a:xfrm>
          <a:prstGeom prst="rect">
            <a:avLst/>
          </a:prstGeom>
          <a:noFill/>
          <a:ln w="6350" cap="sq" cmpd="sng" algn="ctr">
            <a:solidFill>
              <a:schemeClr val="tx1">
                <a:lumMod val="75000"/>
                <a:lumOff val="25000"/>
              </a:schemeClr>
            </a:solidFill>
            <a:prstDash val="solid"/>
            <a:miter lim="800000"/>
          </a:ln>
          <a:effectLst/>
        </p:spPr>
      </p:sp>
      <p:sp>
        <p:nvSpPr>
          <p:cNvPr id="7" name="Rectangle 6">
            <a:extLst>
              <a:ext uri="{FF2B5EF4-FFF2-40B4-BE49-F238E27FC236}">
                <a16:creationId xmlns:a16="http://schemas.microsoft.com/office/drawing/2014/main" id="{3DA039ED-4918-3861-E786-62AB09780FC1}"/>
              </a:ext>
            </a:extLst>
          </p:cNvPr>
          <p:cNvSpPr/>
          <p:nvPr/>
        </p:nvSpPr>
        <p:spPr>
          <a:xfrm>
            <a:off x="5135563" y="1268413"/>
            <a:ext cx="1920875" cy="7302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 name="Group 13">
            <a:extLst>
              <a:ext uri="{FF2B5EF4-FFF2-40B4-BE49-F238E27FC236}">
                <a16:creationId xmlns:a16="http://schemas.microsoft.com/office/drawing/2014/main" id="{D2A81E2C-6014-3716-FFC0-F5584495614A}"/>
              </a:ext>
            </a:extLst>
          </p:cNvPr>
          <p:cNvGrpSpPr>
            <a:grpSpLocks/>
          </p:cNvGrpSpPr>
          <p:nvPr/>
        </p:nvGrpSpPr>
        <p:grpSpPr bwMode="auto">
          <a:xfrm>
            <a:off x="5249863" y="1268413"/>
            <a:ext cx="1692275" cy="615950"/>
            <a:chOff x="5250180" y="1267730"/>
            <a:chExt cx="1691640" cy="615934"/>
          </a:xfrm>
        </p:grpSpPr>
        <p:cxnSp>
          <p:nvCxnSpPr>
            <p:cNvPr id="9" name="Straight Connector 8">
              <a:extLst>
                <a:ext uri="{FF2B5EF4-FFF2-40B4-BE49-F238E27FC236}">
                  <a16:creationId xmlns:a16="http://schemas.microsoft.com/office/drawing/2014/main" id="{0019CC27-47F4-D727-CE6C-2344F2794943}"/>
                </a:ext>
              </a:extLst>
            </p:cNvPr>
            <p:cNvCxnSpPr/>
            <p:nvPr/>
          </p:nvCxnSpPr>
          <p:spPr>
            <a:xfrm>
              <a:off x="5250180" y="1267730"/>
              <a:ext cx="0" cy="612759"/>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5B538E1-0D6D-FB62-7B51-4838B50EA175}"/>
                </a:ext>
              </a:extLst>
            </p:cNvPr>
            <p:cNvCxnSpPr/>
            <p:nvPr/>
          </p:nvCxnSpPr>
          <p:spPr>
            <a:xfrm>
              <a:off x="6941820" y="1267730"/>
              <a:ext cx="0" cy="612759"/>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3A28D1A-C52E-F3B4-2FC4-DF3B7E96D9C8}"/>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a:normAutofit/>
          </a:bodyPr>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2" name="Date Placeholder 19">
            <a:extLst>
              <a:ext uri="{FF2B5EF4-FFF2-40B4-BE49-F238E27FC236}">
                <a16:creationId xmlns:a16="http://schemas.microsoft.com/office/drawing/2014/main" id="{C0783629-61EB-2A20-C178-F8EA57C373C2}"/>
              </a:ext>
            </a:extLst>
          </p:cNvPr>
          <p:cNvSpPr>
            <a:spLocks noGrp="1"/>
          </p:cNvSpPr>
          <p:nvPr>
            <p:ph type="dt" sz="half" idx="10"/>
          </p:nvPr>
        </p:nvSpPr>
        <p:spPr>
          <a:xfrm>
            <a:off x="5318125" y="1341438"/>
            <a:ext cx="1555750" cy="485775"/>
          </a:xfrm>
        </p:spPr>
        <p:txBody>
          <a:bodyPr/>
          <a:lstStyle>
            <a:lvl1pPr algn="ctr">
              <a:defRPr sz="1300" spc="0" baseline="0">
                <a:solidFill>
                  <a:srgbClr val="FFFFFF"/>
                </a:solidFill>
                <a:latin typeface="+mn-lt"/>
              </a:defRPr>
            </a:lvl1pPr>
          </a:lstStyle>
          <a:p>
            <a:pPr>
              <a:defRPr/>
            </a:pPr>
            <a:fld id="{C1E02D68-F0EF-4B1F-AE7D-F8471BFFA6D6}" type="datetime1">
              <a:rPr lang="en-US"/>
              <a:pPr>
                <a:defRPr/>
              </a:pPr>
              <a:t>5/23/2023</a:t>
            </a:fld>
            <a:endParaRPr lang="en-US" dirty="0"/>
          </a:p>
        </p:txBody>
      </p:sp>
      <p:sp>
        <p:nvSpPr>
          <p:cNvPr id="13" name="Footer Placeholder 20">
            <a:extLst>
              <a:ext uri="{FF2B5EF4-FFF2-40B4-BE49-F238E27FC236}">
                <a16:creationId xmlns:a16="http://schemas.microsoft.com/office/drawing/2014/main" id="{98D08006-9323-EF1E-DF09-E0E7F24F91F5}"/>
              </a:ext>
            </a:extLst>
          </p:cNvPr>
          <p:cNvSpPr>
            <a:spLocks noGrp="1"/>
          </p:cNvSpPr>
          <p:nvPr>
            <p:ph type="ftr" sz="quarter" idx="11"/>
          </p:nvPr>
        </p:nvSpPr>
        <p:spPr>
          <a:xfrm>
            <a:off x="1628775" y="5176838"/>
            <a:ext cx="5730875" cy="228600"/>
          </a:xfrm>
        </p:spPr>
        <p:txBody>
          <a:bodyPr/>
          <a:lstStyle>
            <a:lvl1pPr algn="l">
              <a:defRPr>
                <a:solidFill>
                  <a:schemeClr val="tx1">
                    <a:lumMod val="85000"/>
                    <a:lumOff val="15000"/>
                  </a:schemeClr>
                </a:solidFill>
              </a:defRPr>
            </a:lvl1pPr>
          </a:lstStyle>
          <a:p>
            <a:pPr>
              <a:defRPr/>
            </a:pPr>
            <a:endParaRPr lang="en-US"/>
          </a:p>
        </p:txBody>
      </p:sp>
      <p:sp>
        <p:nvSpPr>
          <p:cNvPr id="14" name="Slide Number Placeholder 21">
            <a:extLst>
              <a:ext uri="{FF2B5EF4-FFF2-40B4-BE49-F238E27FC236}">
                <a16:creationId xmlns:a16="http://schemas.microsoft.com/office/drawing/2014/main" id="{D6A993C6-8408-3CA8-D5ED-D5B5281EEA3D}"/>
              </a:ext>
            </a:extLst>
          </p:cNvPr>
          <p:cNvSpPr>
            <a:spLocks noGrp="1"/>
          </p:cNvSpPr>
          <p:nvPr>
            <p:ph type="sldNum" sz="quarter" idx="12"/>
          </p:nvPr>
        </p:nvSpPr>
        <p:spPr>
          <a:xfrm>
            <a:off x="8607425" y="5176838"/>
            <a:ext cx="1955800" cy="228600"/>
          </a:xfrm>
        </p:spPr>
        <p:txBody>
          <a:bodyPr/>
          <a:lstStyle>
            <a:lvl1pPr>
              <a:defRPr>
                <a:solidFill>
                  <a:srgbClr val="262626"/>
                </a:solidFill>
              </a:defRPr>
            </a:lvl1pPr>
          </a:lstStyle>
          <a:p>
            <a:fld id="{D71A0084-50C3-4DDE-9260-C8FE5815AA30}" type="slidenum">
              <a:rPr lang="en-US" altLang="en-US"/>
              <a:pPr/>
              <a:t>‹#›</a:t>
            </a:fld>
            <a:endParaRPr lang="en-US" altLang="en-US"/>
          </a:p>
        </p:txBody>
      </p:sp>
    </p:spTree>
    <p:extLst>
      <p:ext uri="{BB962C8B-B14F-4D97-AF65-F5344CB8AC3E}">
        <p14:creationId xmlns:p14="http://schemas.microsoft.com/office/powerpoint/2010/main" val="1009145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2A5CAE1-0249-6026-899A-9ED7C14B3C43}"/>
              </a:ext>
            </a:extLst>
          </p:cNvPr>
          <p:cNvSpPr>
            <a:spLocks noGrp="1"/>
          </p:cNvSpPr>
          <p:nvPr>
            <p:ph type="dt" sz="half" idx="10"/>
          </p:nvPr>
        </p:nvSpPr>
        <p:spPr/>
        <p:txBody>
          <a:bodyPr/>
          <a:lstStyle>
            <a:lvl1pPr>
              <a:defRPr/>
            </a:lvl1pPr>
          </a:lstStyle>
          <a:p>
            <a:pPr>
              <a:defRPr/>
            </a:pPr>
            <a:fld id="{3D2D4AF3-3855-41D4-9B89-53A33E4DEB1F}" type="datetime1">
              <a:rPr lang="en-US"/>
              <a:pPr>
                <a:defRPr/>
              </a:pPr>
              <a:t>5/23/2023</a:t>
            </a:fld>
            <a:endParaRPr lang="en-US"/>
          </a:p>
        </p:txBody>
      </p:sp>
      <p:sp>
        <p:nvSpPr>
          <p:cNvPr id="5" name="Footer Placeholder 4">
            <a:extLst>
              <a:ext uri="{FF2B5EF4-FFF2-40B4-BE49-F238E27FC236}">
                <a16:creationId xmlns:a16="http://schemas.microsoft.com/office/drawing/2014/main" id="{CBB37366-0F1A-E58B-BA69-91BFC07A12B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D92130F-BF30-A199-B75C-E37540B7A436}"/>
              </a:ext>
            </a:extLst>
          </p:cNvPr>
          <p:cNvSpPr>
            <a:spLocks noGrp="1"/>
          </p:cNvSpPr>
          <p:nvPr>
            <p:ph type="sldNum" sz="quarter" idx="12"/>
          </p:nvPr>
        </p:nvSpPr>
        <p:spPr/>
        <p:txBody>
          <a:bodyPr/>
          <a:lstStyle>
            <a:lvl1pPr>
              <a:defRPr/>
            </a:lvl1pPr>
          </a:lstStyle>
          <a:p>
            <a:fld id="{BAA73E5A-0800-4E62-A966-CDB58BDCB7B8}" type="slidenum">
              <a:rPr lang="en-US" altLang="en-US"/>
              <a:pPr/>
              <a:t>‹#›</a:t>
            </a:fld>
            <a:endParaRPr lang="en-US" altLang="en-US"/>
          </a:p>
        </p:txBody>
      </p:sp>
    </p:spTree>
    <p:extLst>
      <p:ext uri="{BB962C8B-B14F-4D97-AF65-F5344CB8AC3E}">
        <p14:creationId xmlns:p14="http://schemas.microsoft.com/office/powerpoint/2010/main" val="3863129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D051288-1E8B-37CD-43D7-10C396CDBD05}"/>
              </a:ext>
            </a:extLst>
          </p:cNvPr>
          <p:cNvSpPr>
            <a:spLocks noGrp="1"/>
          </p:cNvSpPr>
          <p:nvPr>
            <p:ph type="dt" sz="half" idx="10"/>
          </p:nvPr>
        </p:nvSpPr>
        <p:spPr/>
        <p:txBody>
          <a:bodyPr/>
          <a:lstStyle>
            <a:lvl1pPr>
              <a:defRPr/>
            </a:lvl1pPr>
          </a:lstStyle>
          <a:p>
            <a:pPr>
              <a:defRPr/>
            </a:pPr>
            <a:fld id="{FDA4DEDA-3ED9-4A1B-9FEB-E40CA0ECA127}" type="datetime1">
              <a:rPr lang="en-US"/>
              <a:pPr>
                <a:defRPr/>
              </a:pPr>
              <a:t>5/23/2023</a:t>
            </a:fld>
            <a:endParaRPr lang="en-US"/>
          </a:p>
        </p:txBody>
      </p:sp>
      <p:sp>
        <p:nvSpPr>
          <p:cNvPr id="5" name="Footer Placeholder 4">
            <a:extLst>
              <a:ext uri="{FF2B5EF4-FFF2-40B4-BE49-F238E27FC236}">
                <a16:creationId xmlns:a16="http://schemas.microsoft.com/office/drawing/2014/main" id="{75337A72-63C5-3BF4-4C63-63D6731E602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4098952-9BC8-8E6C-BEE1-325BCAF7D85D}"/>
              </a:ext>
            </a:extLst>
          </p:cNvPr>
          <p:cNvSpPr>
            <a:spLocks noGrp="1"/>
          </p:cNvSpPr>
          <p:nvPr>
            <p:ph type="sldNum" sz="quarter" idx="12"/>
          </p:nvPr>
        </p:nvSpPr>
        <p:spPr/>
        <p:txBody>
          <a:bodyPr/>
          <a:lstStyle>
            <a:lvl1pPr>
              <a:defRPr/>
            </a:lvl1pPr>
          </a:lstStyle>
          <a:p>
            <a:fld id="{3AD86A2D-A276-4741-9DA8-60B587478519}" type="slidenum">
              <a:rPr lang="en-US" altLang="en-US"/>
              <a:pPr/>
              <a:t>‹#›</a:t>
            </a:fld>
            <a:endParaRPr lang="en-US" altLang="en-US"/>
          </a:p>
        </p:txBody>
      </p:sp>
    </p:spTree>
    <p:extLst>
      <p:ext uri="{BB962C8B-B14F-4D97-AF65-F5344CB8AC3E}">
        <p14:creationId xmlns:p14="http://schemas.microsoft.com/office/powerpoint/2010/main" val="2742776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8ABFEB-A6A8-7842-ACCA-9CE999754F53}"/>
              </a:ext>
            </a:extLst>
          </p:cNvPr>
          <p:cNvSpPr>
            <a:spLocks noGrp="1"/>
          </p:cNvSpPr>
          <p:nvPr>
            <p:ph type="dt" sz="half" idx="10"/>
          </p:nvPr>
        </p:nvSpPr>
        <p:spPr/>
        <p:txBody>
          <a:bodyPr/>
          <a:lstStyle>
            <a:lvl1pPr>
              <a:defRPr/>
            </a:lvl1pPr>
          </a:lstStyle>
          <a:p>
            <a:pPr>
              <a:defRPr/>
            </a:pPr>
            <a:fld id="{033D059F-47AB-424B-9DF3-0C154C00DCAB}" type="datetime1">
              <a:rPr lang="en-US"/>
              <a:pPr>
                <a:defRPr/>
              </a:pPr>
              <a:t>5/23/2023</a:t>
            </a:fld>
            <a:endParaRPr lang="en-US"/>
          </a:p>
        </p:txBody>
      </p:sp>
      <p:sp>
        <p:nvSpPr>
          <p:cNvPr id="5" name="Footer Placeholder 4">
            <a:extLst>
              <a:ext uri="{FF2B5EF4-FFF2-40B4-BE49-F238E27FC236}">
                <a16:creationId xmlns:a16="http://schemas.microsoft.com/office/drawing/2014/main" id="{87C220F6-6819-4050-2659-B3CA4F25191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4DAE6CD-0497-03E1-CB18-04D8871ACC99}"/>
              </a:ext>
            </a:extLst>
          </p:cNvPr>
          <p:cNvSpPr>
            <a:spLocks noGrp="1"/>
          </p:cNvSpPr>
          <p:nvPr>
            <p:ph type="sldNum" sz="quarter" idx="12"/>
          </p:nvPr>
        </p:nvSpPr>
        <p:spPr/>
        <p:txBody>
          <a:bodyPr/>
          <a:lstStyle>
            <a:lvl1pPr>
              <a:defRPr/>
            </a:lvl1pPr>
          </a:lstStyle>
          <a:p>
            <a:fld id="{A5DF8251-F981-4369-BD22-F6BCB3E58CEC}" type="slidenum">
              <a:rPr lang="en-US" altLang="en-US"/>
              <a:pPr/>
              <a:t>‹#›</a:t>
            </a:fld>
            <a:endParaRPr lang="en-US" altLang="en-US"/>
          </a:p>
        </p:txBody>
      </p:sp>
    </p:spTree>
    <p:extLst>
      <p:ext uri="{BB962C8B-B14F-4D97-AF65-F5344CB8AC3E}">
        <p14:creationId xmlns:p14="http://schemas.microsoft.com/office/powerpoint/2010/main" val="3766951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FAA035B-8077-BFE4-BDB3-728FB20CF888}"/>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useBgFill="1">
        <p:nvSpPr>
          <p:cNvPr id="5" name="Rectangle 4">
            <a:extLst>
              <a:ext uri="{FF2B5EF4-FFF2-40B4-BE49-F238E27FC236}">
                <a16:creationId xmlns:a16="http://schemas.microsoft.com/office/drawing/2014/main" id="{53959521-D39C-ED89-3A95-AEADA5588935}"/>
              </a:ext>
            </a:extLst>
          </p:cNvPr>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6" name="Rectangle 5">
            <a:extLst>
              <a:ext uri="{FF2B5EF4-FFF2-40B4-BE49-F238E27FC236}">
                <a16:creationId xmlns:a16="http://schemas.microsoft.com/office/drawing/2014/main" id="{39B5F601-9984-FAC0-F563-19279E274AED}"/>
              </a:ext>
            </a:extLst>
          </p:cNvPr>
          <p:cNvSpPr/>
          <p:nvPr/>
        </p:nvSpPr>
        <p:spPr>
          <a:xfrm>
            <a:off x="1447800" y="1411288"/>
            <a:ext cx="9296400" cy="4035425"/>
          </a:xfrm>
          <a:prstGeom prst="rect">
            <a:avLst/>
          </a:prstGeom>
          <a:noFill/>
          <a:ln w="6350" cap="sq" cmpd="sng" algn="ctr">
            <a:solidFill>
              <a:schemeClr val="tx1">
                <a:lumMod val="75000"/>
                <a:lumOff val="25000"/>
              </a:schemeClr>
            </a:solidFill>
            <a:prstDash val="solid"/>
            <a:miter lim="800000"/>
          </a:ln>
          <a:effectLst/>
        </p:spPr>
      </p:sp>
      <p:sp>
        <p:nvSpPr>
          <p:cNvPr id="7" name="Rectangle 6">
            <a:extLst>
              <a:ext uri="{FF2B5EF4-FFF2-40B4-BE49-F238E27FC236}">
                <a16:creationId xmlns:a16="http://schemas.microsoft.com/office/drawing/2014/main" id="{08C72780-A68D-DB34-B165-2CA89356EEF0}"/>
              </a:ext>
            </a:extLst>
          </p:cNvPr>
          <p:cNvSpPr/>
          <p:nvPr/>
        </p:nvSpPr>
        <p:spPr>
          <a:xfrm>
            <a:off x="5135563" y="1268413"/>
            <a:ext cx="1920875" cy="7302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8" name="Group 13">
            <a:extLst>
              <a:ext uri="{FF2B5EF4-FFF2-40B4-BE49-F238E27FC236}">
                <a16:creationId xmlns:a16="http://schemas.microsoft.com/office/drawing/2014/main" id="{C7502AC7-F679-79C8-78E7-8371CE7017E4}"/>
              </a:ext>
            </a:extLst>
          </p:cNvPr>
          <p:cNvGrpSpPr>
            <a:grpSpLocks/>
          </p:cNvGrpSpPr>
          <p:nvPr/>
        </p:nvGrpSpPr>
        <p:grpSpPr bwMode="auto">
          <a:xfrm>
            <a:off x="5249863" y="1268413"/>
            <a:ext cx="1692275" cy="615950"/>
            <a:chOff x="5250180" y="1267730"/>
            <a:chExt cx="1691640" cy="615934"/>
          </a:xfrm>
        </p:grpSpPr>
        <p:cxnSp>
          <p:nvCxnSpPr>
            <p:cNvPr id="9" name="Straight Connector 8">
              <a:extLst>
                <a:ext uri="{FF2B5EF4-FFF2-40B4-BE49-F238E27FC236}">
                  <a16:creationId xmlns:a16="http://schemas.microsoft.com/office/drawing/2014/main" id="{35AA9844-AC63-0283-5D26-E3BA6BB437DA}"/>
                </a:ext>
              </a:extLst>
            </p:cNvPr>
            <p:cNvCxnSpPr/>
            <p:nvPr/>
          </p:nvCxnSpPr>
          <p:spPr>
            <a:xfrm>
              <a:off x="5250180" y="1267730"/>
              <a:ext cx="0" cy="612759"/>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93574E3-23FD-3FF7-8A3E-FE1D9E9E000B}"/>
                </a:ext>
              </a:extLst>
            </p:cNvPr>
            <p:cNvCxnSpPr/>
            <p:nvPr/>
          </p:nvCxnSpPr>
          <p:spPr>
            <a:xfrm>
              <a:off x="6941820" y="1267730"/>
              <a:ext cx="0" cy="612759"/>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952EEE2-226E-1573-1327-985C23D5941E}"/>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629156" y="2275165"/>
            <a:ext cx="8933688" cy="2406895"/>
          </a:xfrm>
        </p:spPr>
        <p:txBody>
          <a:bodyP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629156" y="4682062"/>
            <a:ext cx="8939784" cy="457200"/>
          </a:xfrm>
        </p:spPr>
        <p:txBody>
          <a:bodyPr>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2" name="Date Placeholder 3">
            <a:extLst>
              <a:ext uri="{FF2B5EF4-FFF2-40B4-BE49-F238E27FC236}">
                <a16:creationId xmlns:a16="http://schemas.microsoft.com/office/drawing/2014/main" id="{AEDA2668-1C42-1097-5D0C-0ADA007EB43A}"/>
              </a:ext>
            </a:extLst>
          </p:cNvPr>
          <p:cNvSpPr>
            <a:spLocks noGrp="1"/>
          </p:cNvSpPr>
          <p:nvPr>
            <p:ph type="dt" sz="half" idx="10"/>
          </p:nvPr>
        </p:nvSpPr>
        <p:spPr>
          <a:xfrm>
            <a:off x="5318125" y="1344613"/>
            <a:ext cx="1555750" cy="498475"/>
          </a:xfrm>
        </p:spPr>
        <p:txBody>
          <a:bodyPr/>
          <a:lstStyle>
            <a:lvl1pPr algn="ctr">
              <a:defRPr lang="en-US" sz="1300" kern="1200" spc="0" baseline="0">
                <a:solidFill>
                  <a:srgbClr val="FFFFFF"/>
                </a:solidFill>
                <a:latin typeface="+mn-lt"/>
                <a:ea typeface="+mn-ea"/>
                <a:cs typeface="+mn-cs"/>
              </a:defRPr>
            </a:lvl1pPr>
          </a:lstStyle>
          <a:p>
            <a:pPr>
              <a:defRPr/>
            </a:pPr>
            <a:fld id="{63A4659F-BC31-43BD-97C8-CC144A957F26}" type="datetime1">
              <a:rPr/>
              <a:pPr>
                <a:defRPr/>
              </a:pPr>
              <a:t>5/23/2023</a:t>
            </a:fld>
            <a:endParaRPr dirty="0"/>
          </a:p>
        </p:txBody>
      </p:sp>
      <p:sp>
        <p:nvSpPr>
          <p:cNvPr id="13" name="Footer Placeholder 4">
            <a:extLst>
              <a:ext uri="{FF2B5EF4-FFF2-40B4-BE49-F238E27FC236}">
                <a16:creationId xmlns:a16="http://schemas.microsoft.com/office/drawing/2014/main" id="{3C614720-8405-0BD7-CBFE-5C3B2F461930}"/>
              </a:ext>
            </a:extLst>
          </p:cNvPr>
          <p:cNvSpPr>
            <a:spLocks noGrp="1"/>
          </p:cNvSpPr>
          <p:nvPr>
            <p:ph type="ftr" sz="quarter" idx="11"/>
          </p:nvPr>
        </p:nvSpPr>
        <p:spPr>
          <a:xfrm>
            <a:off x="1628775" y="5176838"/>
            <a:ext cx="5661025" cy="228600"/>
          </a:xfrm>
        </p:spPr>
        <p:txBody>
          <a:bodyPr/>
          <a:lstStyle>
            <a:lvl1pPr algn="l">
              <a:defRPr>
                <a:solidFill>
                  <a:schemeClr val="tx1">
                    <a:lumMod val="85000"/>
                    <a:lumOff val="15000"/>
                  </a:schemeClr>
                </a:solidFill>
              </a:defRPr>
            </a:lvl1pPr>
          </a:lstStyle>
          <a:p>
            <a:pPr>
              <a:defRPr/>
            </a:pPr>
            <a:endParaRPr lang="en-US"/>
          </a:p>
        </p:txBody>
      </p:sp>
      <p:sp>
        <p:nvSpPr>
          <p:cNvPr id="14" name="Slide Number Placeholder 5">
            <a:extLst>
              <a:ext uri="{FF2B5EF4-FFF2-40B4-BE49-F238E27FC236}">
                <a16:creationId xmlns:a16="http://schemas.microsoft.com/office/drawing/2014/main" id="{05335B5C-7568-88AD-68B8-C15F1840D384}"/>
              </a:ext>
            </a:extLst>
          </p:cNvPr>
          <p:cNvSpPr>
            <a:spLocks noGrp="1"/>
          </p:cNvSpPr>
          <p:nvPr>
            <p:ph type="sldNum" sz="quarter" idx="12"/>
          </p:nvPr>
        </p:nvSpPr>
        <p:spPr>
          <a:xfrm>
            <a:off x="8604250" y="5176838"/>
            <a:ext cx="1958975" cy="228600"/>
          </a:xfrm>
        </p:spPr>
        <p:txBody>
          <a:bodyPr/>
          <a:lstStyle>
            <a:lvl1pPr>
              <a:defRPr>
                <a:solidFill>
                  <a:srgbClr val="262626"/>
                </a:solidFill>
              </a:defRPr>
            </a:lvl1pPr>
          </a:lstStyle>
          <a:p>
            <a:fld id="{CAF61E10-15DA-40E0-8251-E4C13C61A21D}" type="slidenum">
              <a:rPr lang="en-US" altLang="en-US"/>
              <a:pPr/>
              <a:t>‹#›</a:t>
            </a:fld>
            <a:endParaRPr lang="en-US" altLang="en-US"/>
          </a:p>
        </p:txBody>
      </p:sp>
    </p:spTree>
    <p:extLst>
      <p:ext uri="{BB962C8B-B14F-4D97-AF65-F5344CB8AC3E}">
        <p14:creationId xmlns:p14="http://schemas.microsoft.com/office/powerpoint/2010/main" val="3471643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3">
            <a:extLst>
              <a:ext uri="{FF2B5EF4-FFF2-40B4-BE49-F238E27FC236}">
                <a16:creationId xmlns:a16="http://schemas.microsoft.com/office/drawing/2014/main" id="{A45F2AAB-593D-1F8C-ADD1-19E6861A2291}"/>
              </a:ext>
            </a:extLst>
          </p:cNvPr>
          <p:cNvSpPr>
            <a:spLocks noGrp="1"/>
          </p:cNvSpPr>
          <p:nvPr>
            <p:ph type="dt" sz="half" idx="10"/>
          </p:nvPr>
        </p:nvSpPr>
        <p:spPr/>
        <p:txBody>
          <a:bodyPr/>
          <a:lstStyle>
            <a:lvl1pPr>
              <a:defRPr/>
            </a:lvl1pPr>
          </a:lstStyle>
          <a:p>
            <a:pPr>
              <a:defRPr/>
            </a:pPr>
            <a:fld id="{29B122A7-5BF7-43EB-BD70-0B6BC488F3AE}" type="datetime1">
              <a:rPr lang="en-US"/>
              <a:pPr>
                <a:defRPr/>
              </a:pPr>
              <a:t>5/23/2023</a:t>
            </a:fld>
            <a:endParaRPr lang="en-US"/>
          </a:p>
        </p:txBody>
      </p:sp>
      <p:sp>
        <p:nvSpPr>
          <p:cNvPr id="5" name="Footer Placeholder 4">
            <a:extLst>
              <a:ext uri="{FF2B5EF4-FFF2-40B4-BE49-F238E27FC236}">
                <a16:creationId xmlns:a16="http://schemas.microsoft.com/office/drawing/2014/main" id="{F536CB2E-3B05-DD6B-B813-8FC41298D91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BFC9114-0C73-F283-41F9-FC8649B73766}"/>
              </a:ext>
            </a:extLst>
          </p:cNvPr>
          <p:cNvSpPr>
            <a:spLocks noGrp="1"/>
          </p:cNvSpPr>
          <p:nvPr>
            <p:ph type="sldNum" sz="quarter" idx="12"/>
          </p:nvPr>
        </p:nvSpPr>
        <p:spPr/>
        <p:txBody>
          <a:bodyPr/>
          <a:lstStyle>
            <a:lvl1pPr>
              <a:defRPr/>
            </a:lvl1pPr>
          </a:lstStyle>
          <a:p>
            <a:fld id="{4A4C509B-3934-45F8-AC53-45EB17707E15}" type="slidenum">
              <a:rPr lang="en-US" altLang="en-US"/>
              <a:pPr/>
              <a:t>‹#›</a:t>
            </a:fld>
            <a:endParaRPr lang="en-US" altLang="en-US"/>
          </a:p>
        </p:txBody>
      </p:sp>
    </p:spTree>
    <p:extLst>
      <p:ext uri="{BB962C8B-B14F-4D97-AF65-F5344CB8AC3E}">
        <p14:creationId xmlns:p14="http://schemas.microsoft.com/office/powerpoint/2010/main" val="746354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9A872326-750B-99C6-0294-0E8848FE2C6C}"/>
              </a:ext>
            </a:extLst>
          </p:cNvPr>
          <p:cNvSpPr>
            <a:spLocks noGrp="1"/>
          </p:cNvSpPr>
          <p:nvPr>
            <p:ph type="dt" sz="half" idx="10"/>
          </p:nvPr>
        </p:nvSpPr>
        <p:spPr/>
        <p:txBody>
          <a:bodyPr/>
          <a:lstStyle>
            <a:lvl1pPr>
              <a:defRPr/>
            </a:lvl1pPr>
          </a:lstStyle>
          <a:p>
            <a:pPr>
              <a:defRPr/>
            </a:pPr>
            <a:fld id="{49EB4F1D-2759-48B7-B8CB-5A4D816BBC59}" type="datetime1">
              <a:rPr lang="en-US"/>
              <a:pPr>
                <a:defRPr/>
              </a:pPr>
              <a:t>5/23/2023</a:t>
            </a:fld>
            <a:endParaRPr lang="en-US"/>
          </a:p>
        </p:txBody>
      </p:sp>
      <p:sp>
        <p:nvSpPr>
          <p:cNvPr id="8" name="Footer Placeholder 4">
            <a:extLst>
              <a:ext uri="{FF2B5EF4-FFF2-40B4-BE49-F238E27FC236}">
                <a16:creationId xmlns:a16="http://schemas.microsoft.com/office/drawing/2014/main" id="{226143A7-86B3-83E9-4309-F2FA2B32A3E3}"/>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063C22C9-2BC8-9EF6-C274-C8B041972068}"/>
              </a:ext>
            </a:extLst>
          </p:cNvPr>
          <p:cNvSpPr>
            <a:spLocks noGrp="1"/>
          </p:cNvSpPr>
          <p:nvPr>
            <p:ph type="sldNum" sz="quarter" idx="12"/>
          </p:nvPr>
        </p:nvSpPr>
        <p:spPr/>
        <p:txBody>
          <a:bodyPr/>
          <a:lstStyle>
            <a:lvl1pPr>
              <a:defRPr/>
            </a:lvl1pPr>
          </a:lstStyle>
          <a:p>
            <a:fld id="{BEA684AF-6D48-4C9C-809A-F2565A9C56CF}" type="slidenum">
              <a:rPr lang="en-US" altLang="en-US"/>
              <a:pPr/>
              <a:t>‹#›</a:t>
            </a:fld>
            <a:endParaRPr lang="en-US" altLang="en-US"/>
          </a:p>
        </p:txBody>
      </p:sp>
    </p:spTree>
    <p:extLst>
      <p:ext uri="{BB962C8B-B14F-4D97-AF65-F5344CB8AC3E}">
        <p14:creationId xmlns:p14="http://schemas.microsoft.com/office/powerpoint/2010/main" val="2348162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742FB543-40BB-8D1A-6D51-54F1B13D8AC4}"/>
              </a:ext>
            </a:extLst>
          </p:cNvPr>
          <p:cNvSpPr>
            <a:spLocks noGrp="1"/>
          </p:cNvSpPr>
          <p:nvPr>
            <p:ph type="dt" sz="half" idx="10"/>
          </p:nvPr>
        </p:nvSpPr>
        <p:spPr/>
        <p:txBody>
          <a:bodyPr/>
          <a:lstStyle>
            <a:lvl1pPr>
              <a:defRPr/>
            </a:lvl1pPr>
          </a:lstStyle>
          <a:p>
            <a:pPr>
              <a:defRPr/>
            </a:pPr>
            <a:fld id="{F00EBB02-BB18-47B3-B52C-FCEBC0BCDA00}" type="datetime1">
              <a:rPr lang="en-US"/>
              <a:pPr>
                <a:defRPr/>
              </a:pPr>
              <a:t>5/23/2023</a:t>
            </a:fld>
            <a:endParaRPr lang="en-US"/>
          </a:p>
        </p:txBody>
      </p:sp>
      <p:sp>
        <p:nvSpPr>
          <p:cNvPr id="4" name="Footer Placeholder 4">
            <a:extLst>
              <a:ext uri="{FF2B5EF4-FFF2-40B4-BE49-F238E27FC236}">
                <a16:creationId xmlns:a16="http://schemas.microsoft.com/office/drawing/2014/main" id="{F37A4039-78FF-CFB4-CBB2-09BA8FCF9A35}"/>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FB347E61-8F5B-6B6C-5D1E-5F77AD49D033}"/>
              </a:ext>
            </a:extLst>
          </p:cNvPr>
          <p:cNvSpPr>
            <a:spLocks noGrp="1"/>
          </p:cNvSpPr>
          <p:nvPr>
            <p:ph type="sldNum" sz="quarter" idx="12"/>
          </p:nvPr>
        </p:nvSpPr>
        <p:spPr/>
        <p:txBody>
          <a:bodyPr/>
          <a:lstStyle>
            <a:lvl1pPr>
              <a:defRPr/>
            </a:lvl1pPr>
          </a:lstStyle>
          <a:p>
            <a:fld id="{79F9F0F7-A681-472A-A071-A5FE42D2A1C0}" type="slidenum">
              <a:rPr lang="en-US" altLang="en-US"/>
              <a:pPr/>
              <a:t>‹#›</a:t>
            </a:fld>
            <a:endParaRPr lang="en-US" altLang="en-US"/>
          </a:p>
        </p:txBody>
      </p:sp>
    </p:spTree>
    <p:extLst>
      <p:ext uri="{BB962C8B-B14F-4D97-AF65-F5344CB8AC3E}">
        <p14:creationId xmlns:p14="http://schemas.microsoft.com/office/powerpoint/2010/main" val="4088038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3E262DD-8051-B37D-190E-32A259A004E5}"/>
              </a:ext>
            </a:extLst>
          </p:cNvPr>
          <p:cNvSpPr>
            <a:spLocks noGrp="1"/>
          </p:cNvSpPr>
          <p:nvPr>
            <p:ph type="dt" sz="half" idx="10"/>
          </p:nvPr>
        </p:nvSpPr>
        <p:spPr/>
        <p:txBody>
          <a:bodyPr/>
          <a:lstStyle>
            <a:lvl1pPr>
              <a:defRPr/>
            </a:lvl1pPr>
          </a:lstStyle>
          <a:p>
            <a:pPr>
              <a:defRPr/>
            </a:pPr>
            <a:fld id="{AA088C3F-27FD-4C72-93DA-B0291113EC9A}" type="datetime1">
              <a:rPr lang="en-US"/>
              <a:pPr>
                <a:defRPr/>
              </a:pPr>
              <a:t>5/23/2023</a:t>
            </a:fld>
            <a:endParaRPr lang="en-US"/>
          </a:p>
        </p:txBody>
      </p:sp>
      <p:sp>
        <p:nvSpPr>
          <p:cNvPr id="3" name="Footer Placeholder 4">
            <a:extLst>
              <a:ext uri="{FF2B5EF4-FFF2-40B4-BE49-F238E27FC236}">
                <a16:creationId xmlns:a16="http://schemas.microsoft.com/office/drawing/2014/main" id="{7813B340-02E0-A384-2492-1BF2004E97B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FEB7356A-499F-4D71-0073-487FF3A4EB99}"/>
              </a:ext>
            </a:extLst>
          </p:cNvPr>
          <p:cNvSpPr>
            <a:spLocks noGrp="1"/>
          </p:cNvSpPr>
          <p:nvPr>
            <p:ph type="sldNum" sz="quarter" idx="12"/>
          </p:nvPr>
        </p:nvSpPr>
        <p:spPr/>
        <p:txBody>
          <a:bodyPr/>
          <a:lstStyle>
            <a:lvl1pPr>
              <a:defRPr/>
            </a:lvl1pPr>
          </a:lstStyle>
          <a:p>
            <a:fld id="{55FD7B16-B693-4109-9FAC-685591F1F609}" type="slidenum">
              <a:rPr lang="en-US" altLang="en-US"/>
              <a:pPr/>
              <a:t>‹#›</a:t>
            </a:fld>
            <a:endParaRPr lang="en-US" altLang="en-US"/>
          </a:p>
        </p:txBody>
      </p:sp>
    </p:spTree>
    <p:extLst>
      <p:ext uri="{BB962C8B-B14F-4D97-AF65-F5344CB8AC3E}">
        <p14:creationId xmlns:p14="http://schemas.microsoft.com/office/powerpoint/2010/main" val="260907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42DF544-D7BF-F6B5-B96B-0C82297AF532}"/>
              </a:ext>
            </a:extLst>
          </p:cNvPr>
          <p:cNvSpPr/>
          <p:nvPr/>
        </p:nvSpPr>
        <p:spPr>
          <a:xfrm>
            <a:off x="8120063" y="238125"/>
            <a:ext cx="3825875" cy="6381750"/>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AF29DBC1-4E59-9184-DDEB-91DE4A2A0AAB}"/>
              </a:ext>
            </a:extLst>
          </p:cNvPr>
          <p:cNvSpPr/>
          <p:nvPr/>
        </p:nvSpPr>
        <p:spPr>
          <a:xfrm>
            <a:off x="8255000" y="374650"/>
            <a:ext cx="3556000" cy="6108700"/>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7">
            <a:extLst>
              <a:ext uri="{FF2B5EF4-FFF2-40B4-BE49-F238E27FC236}">
                <a16:creationId xmlns:a16="http://schemas.microsoft.com/office/drawing/2014/main" id="{1B5CDBF9-50B5-0F27-E699-17E62867B667}"/>
              </a:ext>
            </a:extLst>
          </p:cNvPr>
          <p:cNvSpPr>
            <a:spLocks noGrp="1"/>
          </p:cNvSpPr>
          <p:nvPr>
            <p:ph type="dt" sz="half" idx="10"/>
          </p:nvPr>
        </p:nvSpPr>
        <p:spPr>
          <a:xfrm>
            <a:off x="5588000" y="6035675"/>
            <a:ext cx="1955800" cy="365125"/>
          </a:xfrm>
        </p:spPr>
        <p:txBody>
          <a:bodyPr/>
          <a:lstStyle>
            <a:lvl1pPr>
              <a:defRPr>
                <a:solidFill>
                  <a:schemeClr val="tx1">
                    <a:lumMod val="85000"/>
                    <a:lumOff val="15000"/>
                  </a:schemeClr>
                </a:solidFill>
              </a:defRPr>
            </a:lvl1pPr>
          </a:lstStyle>
          <a:p>
            <a:pPr>
              <a:defRPr/>
            </a:pPr>
            <a:fld id="{AF161763-BB9F-4B1A-888D-5A9119C74162}" type="datetime1">
              <a:rPr lang="en-US"/>
              <a:pPr>
                <a:defRPr/>
              </a:pPr>
              <a:t>5/23/2023</a:t>
            </a:fld>
            <a:endParaRPr lang="en-US"/>
          </a:p>
        </p:txBody>
      </p:sp>
      <p:sp>
        <p:nvSpPr>
          <p:cNvPr id="8" name="Footer Placeholder 8">
            <a:extLst>
              <a:ext uri="{FF2B5EF4-FFF2-40B4-BE49-F238E27FC236}">
                <a16:creationId xmlns:a16="http://schemas.microsoft.com/office/drawing/2014/main" id="{5E1245B3-28B1-CF52-AF6D-192CCB111A60}"/>
              </a:ext>
            </a:extLst>
          </p:cNvPr>
          <p:cNvSpPr>
            <a:spLocks noGrp="1"/>
          </p:cNvSpPr>
          <p:nvPr>
            <p:ph type="ftr" sz="quarter" idx="11"/>
          </p:nvPr>
        </p:nvSpPr>
        <p:spPr>
          <a:xfrm>
            <a:off x="685800" y="6035675"/>
            <a:ext cx="4584700" cy="365125"/>
          </a:xfrm>
        </p:spPr>
        <p:txBody>
          <a:bodyPr/>
          <a:lstStyle>
            <a:lvl1pPr algn="l">
              <a:defRPr/>
            </a:lvl1pPr>
          </a:lstStyle>
          <a:p>
            <a:pPr>
              <a:defRPr/>
            </a:pPr>
            <a:endParaRPr lang="en-US"/>
          </a:p>
        </p:txBody>
      </p:sp>
      <p:sp>
        <p:nvSpPr>
          <p:cNvPr id="9" name="Slide Number Placeholder 10">
            <a:extLst>
              <a:ext uri="{FF2B5EF4-FFF2-40B4-BE49-F238E27FC236}">
                <a16:creationId xmlns:a16="http://schemas.microsoft.com/office/drawing/2014/main" id="{616142FD-68B6-6934-70D9-BBC53BB13318}"/>
              </a:ext>
            </a:extLst>
          </p:cNvPr>
          <p:cNvSpPr>
            <a:spLocks noGrp="1"/>
          </p:cNvSpPr>
          <p:nvPr>
            <p:ph type="sldNum" sz="quarter" idx="12"/>
          </p:nvPr>
        </p:nvSpPr>
        <p:spPr>
          <a:xfrm>
            <a:off x="10396538" y="6035675"/>
            <a:ext cx="1223962" cy="365125"/>
          </a:xfrm>
        </p:spPr>
        <p:txBody>
          <a:bodyPr/>
          <a:lstStyle>
            <a:lvl1pPr>
              <a:defRPr>
                <a:solidFill>
                  <a:srgbClr val="262626"/>
                </a:solidFill>
              </a:defRPr>
            </a:lvl1pPr>
          </a:lstStyle>
          <a:p>
            <a:fld id="{C53854A9-E23A-45ED-802E-64BDFA38E356}" type="slidenum">
              <a:rPr lang="en-US" altLang="en-US"/>
              <a:pPr/>
              <a:t>‹#›</a:t>
            </a:fld>
            <a:endParaRPr lang="en-US" altLang="en-US"/>
          </a:p>
        </p:txBody>
      </p:sp>
    </p:spTree>
    <p:extLst>
      <p:ext uri="{BB962C8B-B14F-4D97-AF65-F5344CB8AC3E}">
        <p14:creationId xmlns:p14="http://schemas.microsoft.com/office/powerpoint/2010/main" val="3546798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FC70AC7-E4A1-0CE8-119B-588E04C2F524}"/>
              </a:ext>
            </a:extLst>
          </p:cNvPr>
          <p:cNvSpPr/>
          <p:nvPr/>
        </p:nvSpPr>
        <p:spPr>
          <a:xfrm>
            <a:off x="8120063" y="238125"/>
            <a:ext cx="3825875" cy="6381750"/>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A4E54B46-AB1B-C0BE-7D27-3D69635688C4}"/>
              </a:ext>
            </a:extLst>
          </p:cNvPr>
          <p:cNvSpPr/>
          <p:nvPr/>
        </p:nvSpPr>
        <p:spPr>
          <a:xfrm>
            <a:off x="8255000" y="374650"/>
            <a:ext cx="3556000" cy="6108700"/>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E684C286-1388-59C4-C690-522E443E3B56}"/>
              </a:ext>
            </a:extLst>
          </p:cNvPr>
          <p:cNvSpPr>
            <a:spLocks noGrp="1"/>
          </p:cNvSpPr>
          <p:nvPr>
            <p:ph type="dt" sz="half" idx="10"/>
          </p:nvPr>
        </p:nvSpPr>
        <p:spPr>
          <a:xfrm>
            <a:off x="5662613" y="6035675"/>
            <a:ext cx="2071687" cy="365125"/>
          </a:xfrm>
        </p:spPr>
        <p:txBody>
          <a:bodyPr/>
          <a:lstStyle>
            <a:lvl1pPr>
              <a:defRPr b="1">
                <a:solidFill>
                  <a:srgbClr val="FFFFFF"/>
                </a:solidFill>
                <a:effectLst>
                  <a:outerShdw blurRad="19050" dist="6350" dir="2700000" algn="tl" rotWithShape="0">
                    <a:prstClr val="black">
                      <a:alpha val="40000"/>
                    </a:prstClr>
                  </a:outerShdw>
                </a:effectLst>
              </a:defRPr>
            </a:lvl1pPr>
          </a:lstStyle>
          <a:p>
            <a:pPr>
              <a:defRPr/>
            </a:pPr>
            <a:fld id="{ECC59B30-3FD3-4759-972F-EBA804600F23}" type="datetime1">
              <a:rPr lang="en-US"/>
              <a:pPr>
                <a:defRPr/>
              </a:pPr>
              <a:t>5/23/2023</a:t>
            </a:fld>
            <a:endParaRPr lang="en-US" dirty="0"/>
          </a:p>
        </p:txBody>
      </p:sp>
      <p:sp>
        <p:nvSpPr>
          <p:cNvPr id="8" name="Footer Placeholder 5">
            <a:extLst>
              <a:ext uri="{FF2B5EF4-FFF2-40B4-BE49-F238E27FC236}">
                <a16:creationId xmlns:a16="http://schemas.microsoft.com/office/drawing/2014/main" id="{2154B046-B729-2DF4-4D05-EC5A2B5A8610}"/>
              </a:ext>
            </a:extLst>
          </p:cNvPr>
          <p:cNvSpPr>
            <a:spLocks noGrp="1"/>
          </p:cNvSpPr>
          <p:nvPr>
            <p:ph type="ftr" sz="quarter" idx="11"/>
          </p:nvPr>
        </p:nvSpPr>
        <p:spPr>
          <a:xfrm>
            <a:off x="612775" y="6035675"/>
            <a:ext cx="4587875" cy="365125"/>
          </a:xfrm>
        </p:spPr>
        <p:txBody>
          <a:bodyPr/>
          <a:lstStyle>
            <a:lvl1pPr marL="0" algn="l" defTabSz="914400" rtl="0" eaLnBrk="1" latinLnBrk="0" hangingPunct="1">
              <a:defRPr lang="en-US" sz="1000" b="1" kern="1200">
                <a:solidFill>
                  <a:srgbClr val="FFFFFF"/>
                </a:solidFill>
                <a:effectLst>
                  <a:outerShdw blurRad="19050" dist="6350" dir="2700000" algn="tl" rotWithShape="0">
                    <a:prstClr val="black">
                      <a:alpha val="40000"/>
                    </a:prstClr>
                  </a:outerShdw>
                </a:effectLst>
                <a:latin typeface="+mn-lt"/>
                <a:ea typeface="+mn-ea"/>
                <a:cs typeface="+mn-cs"/>
              </a:defRPr>
            </a:lvl1pPr>
          </a:lstStyle>
          <a:p>
            <a:pPr>
              <a:defRPr/>
            </a:pPr>
            <a:endParaRPr/>
          </a:p>
        </p:txBody>
      </p:sp>
      <p:sp>
        <p:nvSpPr>
          <p:cNvPr id="9" name="Slide Number Placeholder 6">
            <a:extLst>
              <a:ext uri="{FF2B5EF4-FFF2-40B4-BE49-F238E27FC236}">
                <a16:creationId xmlns:a16="http://schemas.microsoft.com/office/drawing/2014/main" id="{8CC1202A-83DB-29A8-543A-8AD54CE2A0D9}"/>
              </a:ext>
            </a:extLst>
          </p:cNvPr>
          <p:cNvSpPr>
            <a:spLocks noGrp="1"/>
          </p:cNvSpPr>
          <p:nvPr>
            <p:ph type="sldNum" sz="quarter" idx="12"/>
          </p:nvPr>
        </p:nvSpPr>
        <p:spPr>
          <a:xfrm>
            <a:off x="10396538" y="6035675"/>
            <a:ext cx="1225550" cy="365125"/>
          </a:xfrm>
        </p:spPr>
        <p:txBody>
          <a:bodyPr/>
          <a:lstStyle>
            <a:lvl1pPr>
              <a:defRPr/>
            </a:lvl1pPr>
          </a:lstStyle>
          <a:p>
            <a:fld id="{E83F4765-DA97-425E-B39F-471F77BCF192}" type="slidenum">
              <a:rPr lang="en-US" altLang="en-US"/>
              <a:pPr/>
              <a:t>‹#›</a:t>
            </a:fld>
            <a:endParaRPr lang="en-US" altLang="en-US"/>
          </a:p>
        </p:txBody>
      </p:sp>
    </p:spTree>
    <p:extLst>
      <p:ext uri="{BB962C8B-B14F-4D97-AF65-F5344CB8AC3E}">
        <p14:creationId xmlns:p14="http://schemas.microsoft.com/office/powerpoint/2010/main" val="2303743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E01FAF2-C084-63EE-12D0-42EBB454F3EB}"/>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a:extLst>
              <a:ext uri="{FF2B5EF4-FFF2-40B4-BE49-F238E27FC236}">
                <a16:creationId xmlns:a16="http://schemas.microsoft.com/office/drawing/2014/main" id="{2F371F30-A886-57AB-624C-CCAA62BDB19B}"/>
              </a:ext>
            </a:extLst>
          </p:cNvPr>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a:extLst>
              <a:ext uri="{FF2B5EF4-FFF2-40B4-BE49-F238E27FC236}">
                <a16:creationId xmlns:a16="http://schemas.microsoft.com/office/drawing/2014/main" id="{A18529BB-1B0F-AE6D-2038-80F9D7CC8A10}"/>
              </a:ext>
            </a:extLst>
          </p:cNvPr>
          <p:cNvSpPr/>
          <p:nvPr/>
        </p:nvSpPr>
        <p:spPr>
          <a:xfrm>
            <a:off x="371475" y="374650"/>
            <a:ext cx="11449050" cy="6108700"/>
          </a:xfrm>
          <a:prstGeom prst="rect">
            <a:avLst/>
          </a:prstGeom>
          <a:noFill/>
          <a:ln w="6350" cap="sq" cmpd="sng" algn="ctr">
            <a:solidFill>
              <a:schemeClr val="tx1">
                <a:lumMod val="85000"/>
                <a:lumOff val="15000"/>
              </a:schemeClr>
            </a:solidFill>
            <a:prstDash val="solid"/>
            <a:miter lim="800000"/>
          </a:ln>
          <a:effectLst/>
        </p:spPr>
      </p:sp>
      <p:sp>
        <p:nvSpPr>
          <p:cNvPr id="1031" name="Title Placeholder 1">
            <a:extLst>
              <a:ext uri="{FF2B5EF4-FFF2-40B4-BE49-F238E27FC236}">
                <a16:creationId xmlns:a16="http://schemas.microsoft.com/office/drawing/2014/main" id="{7A5D1374-3ED3-A72C-66A7-C6BD3E6C2279}"/>
              </a:ext>
            </a:extLst>
          </p:cNvPr>
          <p:cNvSpPr>
            <a:spLocks noGrp="1"/>
          </p:cNvSpPr>
          <p:nvPr>
            <p:ph type="title"/>
          </p:nvPr>
        </p:nvSpPr>
        <p:spPr bwMode="auto">
          <a:xfrm>
            <a:off x="1066800" y="642938"/>
            <a:ext cx="10058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32" name="Text Placeholder 2">
            <a:extLst>
              <a:ext uri="{FF2B5EF4-FFF2-40B4-BE49-F238E27FC236}">
                <a16:creationId xmlns:a16="http://schemas.microsoft.com/office/drawing/2014/main" id="{70C7FEED-9A78-CAD6-168B-16961C6BBBDB}"/>
              </a:ext>
            </a:extLst>
          </p:cNvPr>
          <p:cNvSpPr>
            <a:spLocks noGrp="1"/>
          </p:cNvSpPr>
          <p:nvPr>
            <p:ph type="body" idx="1"/>
          </p:nvPr>
        </p:nvSpPr>
        <p:spPr bwMode="auto">
          <a:xfrm>
            <a:off x="1066800" y="2103438"/>
            <a:ext cx="10058400" cy="384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36F5368-75B2-91F2-0114-94F3C52756A1}"/>
              </a:ext>
            </a:extLst>
          </p:cNvPr>
          <p:cNvSpPr>
            <a:spLocks noGrp="1"/>
          </p:cNvSpPr>
          <p:nvPr>
            <p:ph type="dt" sz="half" idx="2"/>
          </p:nvPr>
        </p:nvSpPr>
        <p:spPr>
          <a:xfrm>
            <a:off x="7256463" y="6035675"/>
            <a:ext cx="2894012" cy="365125"/>
          </a:xfrm>
          <a:prstGeom prst="rect">
            <a:avLst/>
          </a:prstGeom>
        </p:spPr>
        <p:txBody>
          <a:bodyPr vert="horz" lIns="91440" tIns="45720" rIns="91440" bIns="45720" rtlCol="0" anchor="b"/>
          <a:lstStyle>
            <a:lvl1pPr algn="r" eaLnBrk="1" fontAlgn="auto" hangingPunct="1">
              <a:spcBef>
                <a:spcPts val="0"/>
              </a:spcBef>
              <a:spcAft>
                <a:spcPts val="0"/>
              </a:spcAft>
              <a:defRPr sz="800">
                <a:solidFill>
                  <a:schemeClr val="tx1">
                    <a:lumMod val="75000"/>
                    <a:lumOff val="25000"/>
                  </a:schemeClr>
                </a:solidFill>
                <a:latin typeface="+mn-lt"/>
              </a:defRPr>
            </a:lvl1pPr>
          </a:lstStyle>
          <a:p>
            <a:pPr>
              <a:defRPr/>
            </a:pPr>
            <a:fld id="{D8FB5285-B1E0-4DE2-BE49-30A7AB8E808A}" type="datetime1">
              <a:rPr lang="en-US"/>
              <a:pPr>
                <a:defRPr/>
              </a:pPr>
              <a:t>5/23/2023</a:t>
            </a:fld>
            <a:endParaRPr lang="en-US"/>
          </a:p>
        </p:txBody>
      </p:sp>
      <p:sp>
        <p:nvSpPr>
          <p:cNvPr id="5" name="Footer Placeholder 4">
            <a:extLst>
              <a:ext uri="{FF2B5EF4-FFF2-40B4-BE49-F238E27FC236}">
                <a16:creationId xmlns:a16="http://schemas.microsoft.com/office/drawing/2014/main" id="{DAA02F50-1F24-5986-E4EF-4EC57DE8872A}"/>
              </a:ext>
            </a:extLst>
          </p:cNvPr>
          <p:cNvSpPr>
            <a:spLocks noGrp="1"/>
          </p:cNvSpPr>
          <p:nvPr>
            <p:ph type="ftr" sz="quarter" idx="3"/>
          </p:nvPr>
        </p:nvSpPr>
        <p:spPr>
          <a:xfrm>
            <a:off x="1066800" y="6035675"/>
            <a:ext cx="5816600" cy="365125"/>
          </a:xfrm>
          <a:prstGeom prst="rect">
            <a:avLst/>
          </a:prstGeom>
        </p:spPr>
        <p:txBody>
          <a:bodyPr vert="horz" lIns="91440" tIns="45720" rIns="91440" bIns="45720" rtlCol="0" anchor="b"/>
          <a:lstStyle>
            <a:lvl1pPr algn="l" eaLnBrk="1" fontAlgn="auto" hangingPunct="1">
              <a:spcBef>
                <a:spcPts val="0"/>
              </a:spcBef>
              <a:spcAft>
                <a:spcPts val="0"/>
              </a:spcAft>
              <a:defRPr sz="800">
                <a:solidFill>
                  <a:schemeClr val="tx1">
                    <a:lumMod val="85000"/>
                    <a:lumOff val="1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27475C9E-353F-25A1-7218-E4F069B311AD}"/>
              </a:ext>
            </a:extLst>
          </p:cNvPr>
          <p:cNvSpPr>
            <a:spLocks noGrp="1"/>
          </p:cNvSpPr>
          <p:nvPr>
            <p:ph type="sldNum" sz="quarter" idx="4"/>
          </p:nvPr>
        </p:nvSpPr>
        <p:spPr>
          <a:xfrm>
            <a:off x="10287000" y="6035675"/>
            <a:ext cx="838200"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800">
                <a:solidFill>
                  <a:srgbClr val="404040"/>
                </a:solidFill>
              </a:defRPr>
            </a:lvl1pPr>
          </a:lstStyle>
          <a:p>
            <a:fld id="{7E7233CC-F90B-4314-B01F-CBDFF438830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90" r:id="rId1"/>
    <p:sldLayoutId id="2147483783" r:id="rId2"/>
    <p:sldLayoutId id="2147483791" r:id="rId3"/>
    <p:sldLayoutId id="2147483784" r:id="rId4"/>
    <p:sldLayoutId id="2147483785" r:id="rId5"/>
    <p:sldLayoutId id="2147483786" r:id="rId6"/>
    <p:sldLayoutId id="2147483787" r:id="rId7"/>
    <p:sldLayoutId id="2147483792" r:id="rId8"/>
    <p:sldLayoutId id="2147483793" r:id="rId9"/>
    <p:sldLayoutId id="2147483788" r:id="rId10"/>
    <p:sldLayoutId id="2147483789" r:id="rId11"/>
  </p:sldLayoutIdLst>
  <p:hf sldNum="0" hdr="0" ftr="0" dt="0"/>
  <p:txStyles>
    <p:titleStyle>
      <a:lvl1pPr algn="l" rtl="0" eaLnBrk="0" fontAlgn="base" hangingPunct="0">
        <a:lnSpc>
          <a:spcPct val="90000"/>
        </a:lnSpc>
        <a:spcBef>
          <a:spcPct val="0"/>
        </a:spcBef>
        <a:spcAft>
          <a:spcPct val="0"/>
        </a:spcAft>
        <a:defRPr lang="en-US" sz="4000" kern="1200" dirty="0">
          <a:solidFill>
            <a:srgbClr val="262626"/>
          </a:solidFill>
          <a:latin typeface="+mj-lt"/>
          <a:ea typeface="+mn-ea"/>
          <a:cs typeface="+mn-cs"/>
        </a:defRPr>
      </a:lvl1pPr>
      <a:lvl2pPr algn="l" rtl="0" eaLnBrk="0" fontAlgn="base" hangingPunct="0">
        <a:lnSpc>
          <a:spcPct val="90000"/>
        </a:lnSpc>
        <a:spcBef>
          <a:spcPct val="0"/>
        </a:spcBef>
        <a:spcAft>
          <a:spcPct val="0"/>
        </a:spcAft>
        <a:defRPr sz="4000">
          <a:solidFill>
            <a:srgbClr val="262626"/>
          </a:solidFill>
          <a:latin typeface="Century Gothic" panose="020B0502020202020204" pitchFamily="34" charset="0"/>
        </a:defRPr>
      </a:lvl2pPr>
      <a:lvl3pPr algn="l" rtl="0" eaLnBrk="0" fontAlgn="base" hangingPunct="0">
        <a:lnSpc>
          <a:spcPct val="90000"/>
        </a:lnSpc>
        <a:spcBef>
          <a:spcPct val="0"/>
        </a:spcBef>
        <a:spcAft>
          <a:spcPct val="0"/>
        </a:spcAft>
        <a:defRPr sz="4000">
          <a:solidFill>
            <a:srgbClr val="262626"/>
          </a:solidFill>
          <a:latin typeface="Century Gothic" panose="020B0502020202020204" pitchFamily="34" charset="0"/>
        </a:defRPr>
      </a:lvl3pPr>
      <a:lvl4pPr algn="l" rtl="0" eaLnBrk="0" fontAlgn="base" hangingPunct="0">
        <a:lnSpc>
          <a:spcPct val="90000"/>
        </a:lnSpc>
        <a:spcBef>
          <a:spcPct val="0"/>
        </a:spcBef>
        <a:spcAft>
          <a:spcPct val="0"/>
        </a:spcAft>
        <a:defRPr sz="4000">
          <a:solidFill>
            <a:srgbClr val="262626"/>
          </a:solidFill>
          <a:latin typeface="Century Gothic" panose="020B0502020202020204" pitchFamily="34" charset="0"/>
        </a:defRPr>
      </a:lvl4pPr>
      <a:lvl5pPr algn="l" rtl="0" eaLnBrk="0" fontAlgn="base" hangingPunct="0">
        <a:lnSpc>
          <a:spcPct val="90000"/>
        </a:lnSpc>
        <a:spcBef>
          <a:spcPct val="0"/>
        </a:spcBef>
        <a:spcAft>
          <a:spcPct val="0"/>
        </a:spcAft>
        <a:defRPr sz="4000">
          <a:solidFill>
            <a:srgbClr val="262626"/>
          </a:solidFill>
          <a:latin typeface="Century Gothic" panose="020B0502020202020204" pitchFamily="34" charset="0"/>
        </a:defRPr>
      </a:lvl5pPr>
      <a:lvl6pPr marL="457200" algn="l" rtl="0" fontAlgn="base">
        <a:lnSpc>
          <a:spcPct val="90000"/>
        </a:lnSpc>
        <a:spcBef>
          <a:spcPct val="0"/>
        </a:spcBef>
        <a:spcAft>
          <a:spcPct val="0"/>
        </a:spcAft>
        <a:defRPr sz="4000">
          <a:solidFill>
            <a:srgbClr val="262626"/>
          </a:solidFill>
          <a:latin typeface="Century Gothic" panose="020B0502020202020204" pitchFamily="34" charset="0"/>
        </a:defRPr>
      </a:lvl6pPr>
      <a:lvl7pPr marL="914400" algn="l" rtl="0" fontAlgn="base">
        <a:lnSpc>
          <a:spcPct val="90000"/>
        </a:lnSpc>
        <a:spcBef>
          <a:spcPct val="0"/>
        </a:spcBef>
        <a:spcAft>
          <a:spcPct val="0"/>
        </a:spcAft>
        <a:defRPr sz="4000">
          <a:solidFill>
            <a:srgbClr val="262626"/>
          </a:solidFill>
          <a:latin typeface="Century Gothic" panose="020B0502020202020204" pitchFamily="34" charset="0"/>
        </a:defRPr>
      </a:lvl7pPr>
      <a:lvl8pPr marL="1371600" algn="l" rtl="0" fontAlgn="base">
        <a:lnSpc>
          <a:spcPct val="90000"/>
        </a:lnSpc>
        <a:spcBef>
          <a:spcPct val="0"/>
        </a:spcBef>
        <a:spcAft>
          <a:spcPct val="0"/>
        </a:spcAft>
        <a:defRPr sz="4000">
          <a:solidFill>
            <a:srgbClr val="262626"/>
          </a:solidFill>
          <a:latin typeface="Century Gothic" panose="020B0502020202020204" pitchFamily="34" charset="0"/>
        </a:defRPr>
      </a:lvl8pPr>
      <a:lvl9pPr marL="1828800" algn="l" rtl="0" fontAlgn="base">
        <a:lnSpc>
          <a:spcPct val="90000"/>
        </a:lnSpc>
        <a:spcBef>
          <a:spcPct val="0"/>
        </a:spcBef>
        <a:spcAft>
          <a:spcPct val="0"/>
        </a:spcAft>
        <a:defRPr sz="4000">
          <a:solidFill>
            <a:srgbClr val="262626"/>
          </a:solidFill>
          <a:latin typeface="Century Gothic" panose="020B0502020202020204" pitchFamily="34" charset="0"/>
        </a:defRPr>
      </a:lvl9pPr>
    </p:titleStyle>
    <p:bodyStyle>
      <a:lvl1pPr marL="182563" indent="-182563" algn="l" rtl="0" eaLnBrk="0" fontAlgn="base" hangingPunct="0">
        <a:lnSpc>
          <a:spcPct val="110000"/>
        </a:lnSpc>
        <a:spcBef>
          <a:spcPts val="900"/>
        </a:spcBef>
        <a:spcAft>
          <a:spcPct val="0"/>
        </a:spcAft>
        <a:buClr>
          <a:srgbClr val="262626"/>
        </a:buClr>
        <a:buFont typeface="Garamond" panose="02020404030301010803" pitchFamily="18" charset="0"/>
        <a:buChar char="◦"/>
        <a:defRPr sz="1500" kern="1200">
          <a:solidFill>
            <a:schemeClr val="tx1"/>
          </a:solidFill>
          <a:latin typeface="+mn-lt"/>
          <a:ea typeface="+mn-ea"/>
          <a:cs typeface="+mn-cs"/>
        </a:defRPr>
      </a:lvl1pPr>
      <a:lvl2pPr marL="457200" indent="-182563" algn="l" rtl="0" eaLnBrk="0" fontAlgn="base" hangingPunct="0">
        <a:spcBef>
          <a:spcPts val="500"/>
        </a:spcBef>
        <a:spcAft>
          <a:spcPct val="0"/>
        </a:spcAft>
        <a:buClr>
          <a:srgbClr val="262626"/>
        </a:buClr>
        <a:buFont typeface="Garamond" panose="02020404030301010803" pitchFamily="18" charset="0"/>
        <a:buChar char="◦"/>
        <a:defRPr sz="1300" kern="1200">
          <a:solidFill>
            <a:schemeClr val="tx1"/>
          </a:solidFill>
          <a:latin typeface="+mn-lt"/>
          <a:ea typeface="+mn-ea"/>
          <a:cs typeface="+mn-cs"/>
        </a:defRPr>
      </a:lvl2pPr>
      <a:lvl3pPr marL="730250" indent="-182563" algn="l" rtl="0" eaLnBrk="0" fontAlgn="base" hangingPunct="0">
        <a:spcBef>
          <a:spcPts val="500"/>
        </a:spcBef>
        <a:spcAft>
          <a:spcPct val="0"/>
        </a:spcAft>
        <a:buClr>
          <a:srgbClr val="262626"/>
        </a:buClr>
        <a:buFont typeface="Garamond" panose="02020404030301010803" pitchFamily="18" charset="0"/>
        <a:buChar char="◦"/>
        <a:defRPr sz="1200" kern="1200">
          <a:solidFill>
            <a:schemeClr val="tx1"/>
          </a:solidFill>
          <a:latin typeface="+mn-lt"/>
          <a:ea typeface="+mn-ea"/>
          <a:cs typeface="+mn-cs"/>
        </a:defRPr>
      </a:lvl3pPr>
      <a:lvl4pPr marL="1004888" indent="-182563" algn="l" rtl="0" eaLnBrk="0" fontAlgn="base" hangingPunct="0">
        <a:spcBef>
          <a:spcPts val="500"/>
        </a:spcBef>
        <a:spcAft>
          <a:spcPct val="0"/>
        </a:spcAft>
        <a:buClr>
          <a:srgbClr val="262626"/>
        </a:buClr>
        <a:buFont typeface="Garamond" panose="02020404030301010803" pitchFamily="18" charset="0"/>
        <a:buChar char="◦"/>
        <a:defRPr sz="1200" kern="1200">
          <a:solidFill>
            <a:schemeClr val="tx1"/>
          </a:solidFill>
          <a:latin typeface="+mn-lt"/>
          <a:ea typeface="+mn-ea"/>
          <a:cs typeface="+mn-cs"/>
        </a:defRPr>
      </a:lvl4pPr>
      <a:lvl5pPr marL="1279525" indent="-182563" algn="l" rtl="0" eaLnBrk="0" fontAlgn="base" hangingPunct="0">
        <a:spcBef>
          <a:spcPts val="500"/>
        </a:spcBef>
        <a:spcAft>
          <a:spcPct val="0"/>
        </a:spcAft>
        <a:buClr>
          <a:srgbClr val="262626"/>
        </a:buClr>
        <a:buFont typeface="Garamond" panose="02020404030301010803"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jpeg"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3" Type="http://schemas.openxmlformats.org/officeDocument/2006/relationships/image" Target="../media/image11.jpeg" /><Relationship Id="rId2" Type="http://schemas.openxmlformats.org/officeDocument/2006/relationships/image" Target="../media/image10.jpeg" /><Relationship Id="rId1" Type="http://schemas.openxmlformats.org/officeDocument/2006/relationships/slideLayout" Target="../slideLayouts/slideLayout6.xml" /></Relationships>
</file>

<file path=ppt/slides/_rels/slide11.xml.rels><?xml version="1.0" encoding="UTF-8" standalone="yes"?>
<Relationships xmlns="http://schemas.openxmlformats.org/package/2006/relationships"><Relationship Id="rId3" Type="http://schemas.openxmlformats.org/officeDocument/2006/relationships/image" Target="../media/image13.jpeg" /><Relationship Id="rId2" Type="http://schemas.openxmlformats.org/officeDocument/2006/relationships/image" Target="../media/image12.png" /><Relationship Id="rId1" Type="http://schemas.openxmlformats.org/officeDocument/2006/relationships/slideLayout" Target="../slideLayouts/slideLayout6.xml" /></Relationships>
</file>

<file path=ppt/slides/_rels/slide12.xml.rels><?xml version="1.0" encoding="UTF-8" standalone="yes"?>
<Relationships xmlns="http://schemas.openxmlformats.org/package/2006/relationships"><Relationship Id="rId2" Type="http://schemas.openxmlformats.org/officeDocument/2006/relationships/image" Target="../media/image14.png" /><Relationship Id="rId1" Type="http://schemas.openxmlformats.org/officeDocument/2006/relationships/slideLayout" Target="../slideLayouts/slideLayout7.xml" /></Relationships>
</file>

<file path=ppt/slides/_rels/slide13.xml.rels><?xml version="1.0" encoding="UTF-8" standalone="yes"?>
<Relationships xmlns="http://schemas.openxmlformats.org/package/2006/relationships"><Relationship Id="rId2" Type="http://schemas.openxmlformats.org/officeDocument/2006/relationships/image" Target="../media/image15.png" /><Relationship Id="rId1" Type="http://schemas.openxmlformats.org/officeDocument/2006/relationships/slideLayout" Target="../slideLayouts/slideLayout6.xml" /></Relationships>
</file>

<file path=ppt/slides/_rels/slide14.xml.rels><?xml version="1.0" encoding="UTF-8" standalone="yes"?>
<Relationships xmlns="http://schemas.openxmlformats.org/package/2006/relationships"><Relationship Id="rId2" Type="http://schemas.openxmlformats.org/officeDocument/2006/relationships/image" Target="../media/image16.jpeg" /><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2" Type="http://schemas.openxmlformats.org/officeDocument/2006/relationships/image" Target="../media/image17.jpeg" /><Relationship Id="rId1" Type="http://schemas.openxmlformats.org/officeDocument/2006/relationships/slideLayout" Target="../slideLayouts/slideLayout7.xml" /></Relationships>
</file>

<file path=ppt/slides/_rels/slide17.xml.rels><?xml version="1.0" encoding="UTF-8" standalone="yes"?>
<Relationships xmlns="http://schemas.openxmlformats.org/package/2006/relationships"><Relationship Id="rId2" Type="http://schemas.openxmlformats.org/officeDocument/2006/relationships/image" Target="../media/image18.jpeg" /><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2" Type="http://schemas.openxmlformats.org/officeDocument/2006/relationships/image" Target="../media/image19.jpeg" /><Relationship Id="rId1" Type="http://schemas.openxmlformats.org/officeDocument/2006/relationships/slideLayout" Target="../slideLayouts/slideLayout7.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6.xml.rels><?xml version="1.0" encoding="UTF-8" standalone="yes"?>
<Relationships xmlns="http://schemas.openxmlformats.org/package/2006/relationships"><Relationship Id="rId3" Type="http://schemas.openxmlformats.org/officeDocument/2006/relationships/image" Target="../media/image21.jpeg" /><Relationship Id="rId2" Type="http://schemas.openxmlformats.org/officeDocument/2006/relationships/image" Target="../media/image20.jpeg" /><Relationship Id="rId1" Type="http://schemas.openxmlformats.org/officeDocument/2006/relationships/slideLayout" Target="../slideLayouts/slideLayout4.xml" /><Relationship Id="rId4" Type="http://schemas.openxmlformats.org/officeDocument/2006/relationships/image" Target="../media/image22.jpeg" /></Relationships>
</file>

<file path=ppt/slides/_rels/slide27.xml.rels><?xml version="1.0" encoding="UTF-8" standalone="yes"?>
<Relationships xmlns="http://schemas.openxmlformats.org/package/2006/relationships"><Relationship Id="rId3" Type="http://schemas.openxmlformats.org/officeDocument/2006/relationships/image" Target="../media/image23.jpeg" /><Relationship Id="rId2" Type="http://schemas.openxmlformats.org/officeDocument/2006/relationships/notesSlide" Target="../notesSlides/notesSlide3.xml" /><Relationship Id="rId1" Type="http://schemas.openxmlformats.org/officeDocument/2006/relationships/slideLayout" Target="../slideLayouts/slideLayout7.xml" /></Relationships>
</file>

<file path=ppt/slides/_rels/slide28.xml.rels><?xml version="1.0" encoding="UTF-8" standalone="yes"?>
<Relationships xmlns="http://schemas.openxmlformats.org/package/2006/relationships"><Relationship Id="rId2" Type="http://schemas.openxmlformats.org/officeDocument/2006/relationships/image" Target="../media/image24.png" /><Relationship Id="rId1" Type="http://schemas.openxmlformats.org/officeDocument/2006/relationships/slideLayout" Target="../slideLayouts/slideLayout7.xml" /></Relationships>
</file>

<file path=ppt/slides/_rels/slide29.xml.rels><?xml version="1.0" encoding="UTF-8" standalone="yes"?>
<Relationships xmlns="http://schemas.openxmlformats.org/package/2006/relationships"><Relationship Id="rId3" Type="http://schemas.openxmlformats.org/officeDocument/2006/relationships/image" Target="../media/image25.png" /><Relationship Id="rId2" Type="http://schemas.openxmlformats.org/officeDocument/2006/relationships/notesSlide" Target="../notesSlides/notesSlide4.xml"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6.xml" /></Relationships>
</file>

<file path=ppt/slides/_rels/slide30.xml.rels><?xml version="1.0" encoding="UTF-8" standalone="yes"?>
<Relationships xmlns="http://schemas.openxmlformats.org/package/2006/relationships"><Relationship Id="rId2" Type="http://schemas.openxmlformats.org/officeDocument/2006/relationships/image" Target="../media/image26.jpeg" /><Relationship Id="rId1" Type="http://schemas.openxmlformats.org/officeDocument/2006/relationships/slideLayout" Target="../slideLayouts/slideLayout7.xml" /></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7.xml.rels><?xml version="1.0" encoding="UTF-8" standalone="yes"?>
<Relationships xmlns="http://schemas.openxmlformats.org/package/2006/relationships"><Relationship Id="rId2" Type="http://schemas.openxmlformats.org/officeDocument/2006/relationships/image" Target="../media/image27.jpeg" /><Relationship Id="rId1" Type="http://schemas.openxmlformats.org/officeDocument/2006/relationships/slideLayout" Target="../slideLayouts/slideLayout7.xml" /></Relationships>
</file>

<file path=ppt/slides/_rels/slide38.xml.rels><?xml version="1.0" encoding="UTF-8" standalone="yes"?>
<Relationships xmlns="http://schemas.openxmlformats.org/package/2006/relationships"><Relationship Id="rId2" Type="http://schemas.openxmlformats.org/officeDocument/2006/relationships/image" Target="../media/image28.jpeg" /><Relationship Id="rId1" Type="http://schemas.openxmlformats.org/officeDocument/2006/relationships/slideLayout" Target="../slideLayouts/slideLayout7.xml" /></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7.xml" /></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2.xml.rels><?xml version="1.0" encoding="UTF-8" standalone="yes"?>
<Relationships xmlns="http://schemas.openxmlformats.org/package/2006/relationships"><Relationship Id="rId2" Type="http://schemas.openxmlformats.org/officeDocument/2006/relationships/image" Target="../media/image29.jpeg" /><Relationship Id="rId1" Type="http://schemas.openxmlformats.org/officeDocument/2006/relationships/slideLayout" Target="../slideLayouts/slideLayout7.xml" /></Relationships>
</file>

<file path=ppt/slides/_rels/slide43.xml.rels><?xml version="1.0" encoding="UTF-8" standalone="yes"?>
<Relationships xmlns="http://schemas.openxmlformats.org/package/2006/relationships"><Relationship Id="rId2" Type="http://schemas.openxmlformats.org/officeDocument/2006/relationships/image" Target="../media/image30.png" /><Relationship Id="rId1" Type="http://schemas.openxmlformats.org/officeDocument/2006/relationships/slideLayout" Target="../slideLayouts/slideLayout6.xml" /></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 /></Relationships>
</file>

<file path=ppt/slides/_rels/slide47.xml.rels><?xml version="1.0" encoding="UTF-8" standalone="yes"?>
<Relationships xmlns="http://schemas.openxmlformats.org/package/2006/relationships"><Relationship Id="rId3" Type="http://schemas.openxmlformats.org/officeDocument/2006/relationships/image" Target="../media/image3.jpeg" /><Relationship Id="rId2" Type="http://schemas.openxmlformats.org/officeDocument/2006/relationships/image" Target="../media/image2.jpeg"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8.xml.rels><?xml version="1.0" encoding="UTF-8" standalone="yes"?>
<Relationships xmlns="http://schemas.openxmlformats.org/package/2006/relationships"><Relationship Id="rId8" Type="http://schemas.microsoft.com/office/2007/relationships/diagramDrawing" Target="../diagrams/drawing1.xml" /><Relationship Id="rId3" Type="http://schemas.openxmlformats.org/officeDocument/2006/relationships/image" Target="../media/image6.jpeg" /><Relationship Id="rId7" Type="http://schemas.openxmlformats.org/officeDocument/2006/relationships/diagramColors" Target="../diagrams/colors1.xml" /><Relationship Id="rId2" Type="http://schemas.openxmlformats.org/officeDocument/2006/relationships/notesSlide" Target="../notesSlides/notesSlide1.xml" /><Relationship Id="rId1" Type="http://schemas.openxmlformats.org/officeDocument/2006/relationships/slideLayout" Target="../slideLayouts/slideLayout7.xml" /><Relationship Id="rId6" Type="http://schemas.openxmlformats.org/officeDocument/2006/relationships/diagramQuickStyle" Target="../diagrams/quickStyle1.xml" /><Relationship Id="rId5" Type="http://schemas.openxmlformats.org/officeDocument/2006/relationships/diagramLayout" Target="../diagrams/layout1.xml" /><Relationship Id="rId4" Type="http://schemas.openxmlformats.org/officeDocument/2006/relationships/diagramData" Target="../diagrams/data1.xml" /></Relationships>
</file>

<file path=ppt/slides/_rels/slide9.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6.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5" descr="A close up of a logo&#10;&#10;Description automatically generated">
            <a:extLst>
              <a:ext uri="{FF2B5EF4-FFF2-40B4-BE49-F238E27FC236}">
                <a16:creationId xmlns:a16="http://schemas.microsoft.com/office/drawing/2014/main" id="{0ECD0E9D-0C15-A460-63CA-B4294AB330B3}"/>
              </a:ext>
            </a:extLst>
          </p:cNvPr>
          <p:cNvPicPr>
            <a:picLocks noChangeAspect="1"/>
          </p:cNvPicPr>
          <p:nvPr/>
        </p:nvPicPr>
        <p:blipFill>
          <a:blip r:embed="rId2">
            <a:extLst>
              <a:ext uri="{28A0092B-C50C-407E-A947-70E740481C1C}">
                <a14:useLocalDpi xmlns:a14="http://schemas.microsoft.com/office/drawing/2010/main" val="0"/>
              </a:ext>
            </a:extLst>
          </a:blip>
          <a:srcRect r="-2"/>
          <a:stretch>
            <a:fillRect/>
          </a:stretch>
        </p:blipFill>
        <p:spPr bwMode="auto">
          <a:xfrm>
            <a:off x="0" y="166688"/>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Rectangle 81">
            <a:extLst>
              <a:ext uri="{FF2B5EF4-FFF2-40B4-BE49-F238E27FC236}">
                <a16:creationId xmlns:a16="http://schemas.microsoft.com/office/drawing/2014/main" id="{0808C29F-EF9F-DABF-A42C-9EC306E6A9B7}"/>
              </a:ext>
            </a:extLst>
          </p:cNvPr>
          <p:cNvSpPr>
            <a:spLocks noGrp="1" noRot="1" noChangeAspect="1" noMove="1" noResize="1" noEditPoints="1" noAdjustHandles="1" noChangeArrowheads="1" noChangeShapeType="1" noTextEdit="1"/>
          </p:cNvSpPr>
          <p:nvPr/>
        </p:nvSpPr>
        <p:spPr>
          <a:xfrm>
            <a:off x="5694363" y="1808163"/>
            <a:ext cx="5453062" cy="3241675"/>
          </a:xfrm>
          <a:prstGeom prst="rect">
            <a:avLst/>
          </a:prstGeom>
          <a:solidFill>
            <a:schemeClr val="bg1">
              <a:lumMod val="75000"/>
              <a:lumOff val="25000"/>
            </a:schemeClr>
          </a:solidFill>
          <a:ln w="6350" cap="sq" cmpd="sng" algn="ctr">
            <a:noFill/>
            <a:prstDash val="solid"/>
            <a:miter lim="800000"/>
          </a:ln>
          <a:effectLst/>
        </p:spPr>
      </p:sp>
      <p:sp>
        <p:nvSpPr>
          <p:cNvPr id="84" name="Rectangle 83">
            <a:extLst>
              <a:ext uri="{FF2B5EF4-FFF2-40B4-BE49-F238E27FC236}">
                <a16:creationId xmlns:a16="http://schemas.microsoft.com/office/drawing/2014/main" id="{3E61EA8D-B3D2-4655-C40D-34563FF2D9EB}"/>
              </a:ext>
            </a:extLst>
          </p:cNvPr>
          <p:cNvSpPr>
            <a:spLocks noGrp="1" noRot="1" noChangeAspect="1" noMove="1" noResize="1" noEditPoints="1" noAdjustHandles="1" noChangeArrowheads="1" noChangeShapeType="1" noTextEdit="1"/>
          </p:cNvSpPr>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2CABEF63-D595-4128-3FB7-199118CB8FFD}"/>
              </a:ext>
            </a:extLst>
          </p:cNvPr>
          <p:cNvSpPr>
            <a:spLocks noGrp="1"/>
          </p:cNvSpPr>
          <p:nvPr>
            <p:ph type="ctrTitle"/>
          </p:nvPr>
        </p:nvSpPr>
        <p:spPr>
          <a:xfrm>
            <a:off x="5694363" y="1974850"/>
            <a:ext cx="5453062" cy="1060450"/>
          </a:xfrm>
        </p:spPr>
        <p:txBody>
          <a:bodyPr rtlCol="0"/>
          <a:lstStyle/>
          <a:p>
            <a:pPr eaLnBrk="1" fontAlgn="auto" hangingPunct="1">
              <a:spcAft>
                <a:spcPts val="0"/>
              </a:spcAft>
              <a:defRPr/>
            </a:pPr>
            <a:r>
              <a:rPr sz="2400" b="1"/>
              <a:t>ARTIFICIAL INTELLIGENCE AND LIBRARY DEVELOPMENT IN THE 21ST CENTURY</a:t>
            </a:r>
            <a:endParaRPr sz="2400" b="1">
              <a:solidFill>
                <a:schemeClr val="tx1"/>
              </a:solidFill>
            </a:endParaRPr>
          </a:p>
        </p:txBody>
      </p:sp>
      <p:sp>
        <p:nvSpPr>
          <p:cNvPr id="3" name="Subtitle 2">
            <a:extLst>
              <a:ext uri="{FF2B5EF4-FFF2-40B4-BE49-F238E27FC236}">
                <a16:creationId xmlns:a16="http://schemas.microsoft.com/office/drawing/2014/main" id="{4DF6AFD1-7BF6-C73D-7410-5035CAEF1381}"/>
              </a:ext>
            </a:extLst>
          </p:cNvPr>
          <p:cNvSpPr>
            <a:spLocks noGrp="1"/>
          </p:cNvSpPr>
          <p:nvPr>
            <p:ph type="subTitle" idx="1"/>
          </p:nvPr>
        </p:nvSpPr>
        <p:spPr>
          <a:xfrm>
            <a:off x="5861050" y="3035300"/>
            <a:ext cx="5121275" cy="1847850"/>
          </a:xfrm>
        </p:spPr>
        <p:txBody>
          <a:bodyPr rtlCol="0">
            <a:normAutofit fontScale="85000" lnSpcReduction="10000"/>
          </a:bodyPr>
          <a:lstStyle/>
          <a:p>
            <a:pPr eaLnBrk="1" fontAlgn="auto" hangingPunct="1">
              <a:spcAft>
                <a:spcPts val="600"/>
              </a:spcAft>
              <a:buClr>
                <a:schemeClr val="tx1">
                  <a:lumMod val="85000"/>
                  <a:lumOff val="15000"/>
                </a:schemeClr>
              </a:buClr>
              <a:defRPr/>
            </a:pPr>
            <a:endParaRPr lang="en-US" b="1" dirty="0">
              <a:solidFill>
                <a:schemeClr val="tx1"/>
              </a:solidFill>
            </a:endParaRPr>
          </a:p>
          <a:p>
            <a:pPr eaLnBrk="1" fontAlgn="auto" hangingPunct="1">
              <a:lnSpc>
                <a:spcPct val="120000"/>
              </a:lnSpc>
              <a:spcAft>
                <a:spcPts val="0"/>
              </a:spcAft>
              <a:buClr>
                <a:schemeClr val="tx1">
                  <a:lumMod val="85000"/>
                  <a:lumOff val="15000"/>
                </a:schemeClr>
              </a:buClr>
              <a:defRPr/>
            </a:pPr>
            <a:r>
              <a:rPr lang="en-US" b="1" dirty="0">
                <a:solidFill>
                  <a:schemeClr val="tx1"/>
                </a:solidFill>
              </a:rPr>
              <a:t>Presented by</a:t>
            </a:r>
          </a:p>
          <a:p>
            <a:pPr eaLnBrk="1" fontAlgn="auto" hangingPunct="1">
              <a:lnSpc>
                <a:spcPct val="120000"/>
              </a:lnSpc>
              <a:spcAft>
                <a:spcPts val="0"/>
              </a:spcAft>
              <a:buClr>
                <a:schemeClr val="tx1">
                  <a:lumMod val="85000"/>
                  <a:lumOff val="15000"/>
                </a:schemeClr>
              </a:buClr>
              <a:defRPr/>
            </a:pPr>
            <a:r>
              <a:rPr lang="en-US" b="1" dirty="0">
                <a:solidFill>
                  <a:schemeClr val="tx1"/>
                </a:solidFill>
              </a:rPr>
              <a:t>Professor </a:t>
            </a:r>
            <a:r>
              <a:rPr lang="en-US" b="1" dirty="0" err="1">
                <a:solidFill>
                  <a:schemeClr val="tx1"/>
                </a:solidFill>
              </a:rPr>
              <a:t>Wole</a:t>
            </a:r>
            <a:r>
              <a:rPr lang="en-US" b="1" dirty="0">
                <a:solidFill>
                  <a:schemeClr val="tx1"/>
                </a:solidFill>
              </a:rPr>
              <a:t> Michael OLATOKUN</a:t>
            </a:r>
          </a:p>
          <a:p>
            <a:pPr eaLnBrk="1" fontAlgn="auto" hangingPunct="1">
              <a:lnSpc>
                <a:spcPct val="120000"/>
              </a:lnSpc>
              <a:spcAft>
                <a:spcPts val="0"/>
              </a:spcAft>
              <a:buClr>
                <a:schemeClr val="tx1">
                  <a:lumMod val="85000"/>
                  <a:lumOff val="15000"/>
                </a:schemeClr>
              </a:buClr>
              <a:defRPr/>
            </a:pPr>
            <a:r>
              <a:rPr lang="en-US" b="1" dirty="0">
                <a:solidFill>
                  <a:schemeClr val="tx1"/>
                </a:solidFill>
              </a:rPr>
              <a:t>Department of Data and Information Science</a:t>
            </a:r>
          </a:p>
          <a:p>
            <a:pPr eaLnBrk="1" fontAlgn="auto" hangingPunct="1">
              <a:lnSpc>
                <a:spcPct val="120000"/>
              </a:lnSpc>
              <a:spcAft>
                <a:spcPts val="0"/>
              </a:spcAft>
              <a:buClr>
                <a:schemeClr val="tx1">
                  <a:lumMod val="85000"/>
                  <a:lumOff val="15000"/>
                </a:schemeClr>
              </a:buClr>
              <a:defRPr/>
            </a:pPr>
            <a:r>
              <a:rPr lang="en-US" b="1" dirty="0">
                <a:solidFill>
                  <a:schemeClr val="tx1"/>
                </a:solidFill>
              </a:rPr>
              <a:t>University of Ibadan, Nigeria</a:t>
            </a:r>
          </a:p>
          <a:p>
            <a:pPr eaLnBrk="1" fontAlgn="auto" hangingPunct="1">
              <a:lnSpc>
                <a:spcPct val="120000"/>
              </a:lnSpc>
              <a:spcAft>
                <a:spcPts val="0"/>
              </a:spcAft>
              <a:buClr>
                <a:schemeClr val="tx1">
                  <a:lumMod val="85000"/>
                  <a:lumOff val="15000"/>
                </a:schemeClr>
              </a:buClr>
              <a:defRPr/>
            </a:pPr>
            <a:r>
              <a:rPr lang="en-US" b="1" dirty="0">
                <a:solidFill>
                  <a:schemeClr val="tx1"/>
                </a:solidFill>
              </a:rPr>
              <a:t>Email: woleabbeyolatokun@yahoo.co.uk</a:t>
            </a:r>
            <a:endParaRPr lang="en-US" dirty="0">
              <a:solidFill>
                <a:schemeClr val="tx1"/>
              </a:solidFill>
            </a:endParaRPr>
          </a:p>
          <a:p>
            <a:pPr eaLnBrk="1" fontAlgn="auto" hangingPunct="1">
              <a:spcAft>
                <a:spcPts val="600"/>
              </a:spcAft>
              <a:buClr>
                <a:schemeClr val="tx1">
                  <a:lumMod val="85000"/>
                  <a:lumOff val="15000"/>
                </a:schemeClr>
              </a:buClr>
              <a:defRPr/>
            </a:pPr>
            <a:endParaRPr lang="en-US" dirty="0">
              <a:solidFill>
                <a:schemeClr val="tx1"/>
              </a:solidFill>
            </a:endParaRPr>
          </a:p>
          <a:p>
            <a:pPr eaLnBrk="1" fontAlgn="auto" hangingPunct="1">
              <a:spcAft>
                <a:spcPts val="600"/>
              </a:spcAft>
              <a:buClr>
                <a:schemeClr val="tx1">
                  <a:lumMod val="85000"/>
                  <a:lumOff val="15000"/>
                </a:schemeClr>
              </a:buClr>
              <a:defRPr/>
            </a:pPr>
            <a:endParaRPr lang="en-US" dirty="0">
              <a:solidFill>
                <a:schemeClr val="tx1"/>
              </a:solidFill>
            </a:endParaRPr>
          </a:p>
        </p:txBody>
      </p:sp>
      <p:sp>
        <p:nvSpPr>
          <p:cNvPr id="4" name="TextBox 3">
            <a:extLst>
              <a:ext uri="{FF2B5EF4-FFF2-40B4-BE49-F238E27FC236}">
                <a16:creationId xmlns:a16="http://schemas.microsoft.com/office/drawing/2014/main" id="{63213344-DD64-3F84-CE18-9AC5023CBEF9}"/>
              </a:ext>
            </a:extLst>
          </p:cNvPr>
          <p:cNvSpPr txBox="1">
            <a:spLocks noChangeArrowheads="1"/>
          </p:cNvSpPr>
          <p:nvPr/>
        </p:nvSpPr>
        <p:spPr bwMode="auto">
          <a:xfrm>
            <a:off x="720725" y="5551488"/>
            <a:ext cx="11012488" cy="1016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r>
              <a:rPr lang="en-US" altLang="en-US" sz="2000" b="1"/>
              <a:t>Lead Paper presented at the 2</a:t>
            </a:r>
            <a:r>
              <a:rPr lang="en-US" altLang="en-US" sz="2000" b="1" baseline="30000"/>
              <a:t>ND</a:t>
            </a:r>
            <a:r>
              <a:rPr lang="en-US" altLang="en-US" sz="2000" b="1"/>
              <a:t> Virtual Conference on Artificial Intelligence, Digitalization, Publishing and Reference Services as Panacea to Library Development in the 21ST Century on 23 May, 2023 at Kwara State University, Malete, Kwara State, Nigeria</a:t>
            </a:r>
          </a:p>
        </p:txBody>
      </p:sp>
      <p:pic>
        <p:nvPicPr>
          <p:cNvPr id="7178" name="Picture 2" descr="University of Ibadan (@UniIbadan) / Twitter">
            <a:extLst>
              <a:ext uri="{FF2B5EF4-FFF2-40B4-BE49-F238E27FC236}">
                <a16:creationId xmlns:a16="http://schemas.microsoft.com/office/drawing/2014/main" id="{FC49EB67-CA69-2440-FA9A-4182EF1B22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817688"/>
            <a:ext cx="328295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dk1" tx1="lt1" bg2="dk2" tx2="lt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500"/>
                                        <p:tgtEl>
                                          <p:spTgt spid="3">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down)">
                                      <p:cBhvr>
                                        <p:cTn id="16" dur="500"/>
                                        <p:tgtEl>
                                          <p:spTgt spid="3">
                                            <p:txEl>
                                              <p:pRg st="2" end="2"/>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4"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down)">
                                      <p:cBhvr>
                                        <p:cTn id="26" dur="500"/>
                                        <p:tgtEl>
                                          <p:spTgt spid="3">
                                            <p:txEl>
                                              <p:pRg st="4" end="4"/>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down)">
                                      <p:cBhvr>
                                        <p:cTn id="31" dur="500"/>
                                        <p:tgtEl>
                                          <p:spTgt spid="3">
                                            <p:txEl>
                                              <p:pRg st="5" end="5"/>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0F536FA9-A114-F640-4679-E9BF9B5699A7}"/>
              </a:ext>
            </a:extLst>
          </p:cNvPr>
          <p:cNvSpPr>
            <a:spLocks noGrp="1"/>
          </p:cNvSpPr>
          <p:nvPr>
            <p:ph type="title"/>
          </p:nvPr>
        </p:nvSpPr>
        <p:spPr>
          <a:xfrm>
            <a:off x="398463" y="450850"/>
            <a:ext cx="10058400" cy="717550"/>
          </a:xfrm>
        </p:spPr>
        <p:txBody>
          <a:bodyPr/>
          <a:lstStyle/>
          <a:p>
            <a:r>
              <a:rPr altLang="en-US" b="1"/>
              <a:t>AI SUB-FIELDS…</a:t>
            </a:r>
          </a:p>
        </p:txBody>
      </p:sp>
      <p:sp>
        <p:nvSpPr>
          <p:cNvPr id="17411" name="TextBox 2">
            <a:extLst>
              <a:ext uri="{FF2B5EF4-FFF2-40B4-BE49-F238E27FC236}">
                <a16:creationId xmlns:a16="http://schemas.microsoft.com/office/drawing/2014/main" id="{C13CAE43-3BA8-E9EE-7E71-0C19B51C6255}"/>
              </a:ext>
            </a:extLst>
          </p:cNvPr>
          <p:cNvSpPr txBox="1">
            <a:spLocks noChangeArrowheads="1"/>
          </p:cNvSpPr>
          <p:nvPr/>
        </p:nvSpPr>
        <p:spPr bwMode="auto">
          <a:xfrm>
            <a:off x="504825" y="1225550"/>
            <a:ext cx="7329488" cy="535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2400" b="1">
                <a:solidFill>
                  <a:srgbClr val="FF0000"/>
                </a:solidFill>
              </a:rPr>
              <a:t>Machine learning</a:t>
            </a:r>
            <a:r>
              <a:rPr lang="en-US" altLang="en-US" sz="2400"/>
              <a:t> is the science of training a device or software to perform tasks. </a:t>
            </a:r>
          </a:p>
          <a:p>
            <a:endParaRPr lang="en-US" altLang="en-US" sz="1000"/>
          </a:p>
          <a:p>
            <a:r>
              <a:rPr lang="en-US" altLang="en-US" sz="2400" b="1"/>
              <a:t>Deep learning</a:t>
            </a:r>
            <a:r>
              <a:rPr lang="en-US" altLang="en-US" sz="2400"/>
              <a:t> is a subset of machine learning. Several layers of neural networks are connected in order to make a prediction. Deep learning is used in areas from autonomous cars to robotics. </a:t>
            </a:r>
          </a:p>
          <a:p>
            <a:endParaRPr lang="en-US" altLang="en-US" sz="1000"/>
          </a:p>
          <a:p>
            <a:r>
              <a:rPr lang="en-US" altLang="en-US" sz="2400" b="1">
                <a:solidFill>
                  <a:srgbClr val="0070C0"/>
                </a:solidFill>
              </a:rPr>
              <a:t>Computer vision (CV)</a:t>
            </a:r>
            <a:r>
              <a:rPr lang="en-US" altLang="en-US" sz="2400"/>
              <a:t> is the process of analyzing visual images, so that computers can ‘see’. CV can be used to analyze sound, as the sound chart is also a visual image.</a:t>
            </a:r>
          </a:p>
          <a:p>
            <a:endParaRPr lang="en-US" altLang="en-US" sz="1000"/>
          </a:p>
          <a:p>
            <a:r>
              <a:rPr lang="en-US" altLang="en-US" sz="2400" b="1">
                <a:solidFill>
                  <a:srgbClr val="FF0000"/>
                </a:solidFill>
              </a:rPr>
              <a:t>Speech Recognition or speech-to-text,</a:t>
            </a:r>
            <a:r>
              <a:rPr lang="en-US" altLang="en-US" sz="2400"/>
              <a:t> is a capability which enables a program to process human speech into a written format. </a:t>
            </a:r>
          </a:p>
        </p:txBody>
      </p:sp>
      <p:pic>
        <p:nvPicPr>
          <p:cNvPr id="17412" name="Picture 2" descr="What is the Difference Between Supervised and Unsupervised Learning? - The  Genius Blog">
            <a:extLst>
              <a:ext uri="{FF2B5EF4-FFF2-40B4-BE49-F238E27FC236}">
                <a16:creationId xmlns:a16="http://schemas.microsoft.com/office/drawing/2014/main" id="{7AC4757F-6E83-D819-395E-6190AB9E2F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4313" y="450850"/>
            <a:ext cx="3916362" cy="361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4" descr="Computer vision">
            <a:extLst>
              <a:ext uri="{FF2B5EF4-FFF2-40B4-BE49-F238E27FC236}">
                <a16:creationId xmlns:a16="http://schemas.microsoft.com/office/drawing/2014/main" id="{5082F70A-DCE0-655B-BF01-673EC2838F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4313" y="4065588"/>
            <a:ext cx="3916362"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51DFF405-AF5E-BE74-0D82-FBAE11DEB28D}"/>
              </a:ext>
            </a:extLst>
          </p:cNvPr>
          <p:cNvSpPr>
            <a:spLocks noGrp="1"/>
          </p:cNvSpPr>
          <p:nvPr>
            <p:ph type="title"/>
          </p:nvPr>
        </p:nvSpPr>
        <p:spPr>
          <a:xfrm>
            <a:off x="398463" y="423863"/>
            <a:ext cx="10058400" cy="777875"/>
          </a:xfrm>
        </p:spPr>
        <p:txBody>
          <a:bodyPr/>
          <a:lstStyle/>
          <a:p>
            <a:r>
              <a:rPr altLang="en-US" b="1"/>
              <a:t>AI SUB-FIELDS…</a:t>
            </a:r>
          </a:p>
        </p:txBody>
      </p:sp>
      <p:sp>
        <p:nvSpPr>
          <p:cNvPr id="18435" name="TextBox 2">
            <a:extLst>
              <a:ext uri="{FF2B5EF4-FFF2-40B4-BE49-F238E27FC236}">
                <a16:creationId xmlns:a16="http://schemas.microsoft.com/office/drawing/2014/main" id="{C9768904-7DE2-FE41-07C7-EE706C13582F}"/>
              </a:ext>
            </a:extLst>
          </p:cNvPr>
          <p:cNvSpPr txBox="1">
            <a:spLocks noChangeArrowheads="1"/>
          </p:cNvSpPr>
          <p:nvPr/>
        </p:nvSpPr>
        <p:spPr bwMode="auto">
          <a:xfrm>
            <a:off x="398463" y="1201738"/>
            <a:ext cx="6629400" cy="563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2200" b="1"/>
              <a:t>Natural Language Processing (NLP)</a:t>
            </a:r>
            <a:r>
              <a:rPr lang="en-US" altLang="en-US" sz="2200"/>
              <a:t> earlier focused on codifying word categories and syntax. NLP now uses statistical machine learning methods. For example, Google translate, Trados and DeepL step on big data – the official translations of documents, thus confirming existing rules and staying flexible to ‘learn’ </a:t>
            </a:r>
            <a:r>
              <a:rPr lang="en-US" altLang="en-US" sz="2200" b="1">
                <a:solidFill>
                  <a:srgbClr val="0070C0"/>
                </a:solidFill>
              </a:rPr>
              <a:t>NLP is used for indexing, creating summaries and answering questions</a:t>
            </a:r>
            <a:r>
              <a:rPr lang="en-US" altLang="en-US" sz="2200"/>
              <a:t>.</a:t>
            </a:r>
          </a:p>
          <a:p>
            <a:endParaRPr lang="en-US" altLang="en-US" sz="800"/>
          </a:p>
          <a:p>
            <a:r>
              <a:rPr lang="en-US" altLang="en-US" sz="2200" b="1">
                <a:solidFill>
                  <a:srgbClr val="FF0000"/>
                </a:solidFill>
              </a:rPr>
              <a:t>An artificial neural network</a:t>
            </a:r>
            <a:r>
              <a:rPr lang="en-US" altLang="en-US" sz="2200"/>
              <a:t> is a computer program inspired by certain principles of a real neural network, such as human brain. Multiple types of robots have been developed and have various uses in industry, social work, elderly care, police, libraries and even as composers of music.</a:t>
            </a:r>
          </a:p>
        </p:txBody>
      </p:sp>
      <p:pic>
        <p:nvPicPr>
          <p:cNvPr id="18436" name="Picture 2" descr="Natural Language Processing | Next Disruptive Technology Under AI - 1 |  Xoriant">
            <a:extLst>
              <a:ext uri="{FF2B5EF4-FFF2-40B4-BE49-F238E27FC236}">
                <a16:creationId xmlns:a16="http://schemas.microsoft.com/office/drawing/2014/main" id="{A276DA60-8D83-9A84-81C8-C8901DD7FA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7863" y="423863"/>
            <a:ext cx="459105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4" descr="What Is a Neural Network?">
            <a:extLst>
              <a:ext uri="{FF2B5EF4-FFF2-40B4-BE49-F238E27FC236}">
                <a16:creationId xmlns:a16="http://schemas.microsoft.com/office/drawing/2014/main" id="{E88F3133-8ABC-AA7E-841F-4078D6998C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4700" y="3643313"/>
            <a:ext cx="4648200" cy="297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PDF] Applications of Artificial Intelligence &amp; Associated Technologies |  Semantic Scholar">
            <a:extLst>
              <a:ext uri="{FF2B5EF4-FFF2-40B4-BE49-F238E27FC236}">
                <a16:creationId xmlns:a16="http://schemas.microsoft.com/office/drawing/2014/main" id="{CF93EF4B-C3E5-E13E-A86C-83D64D81E6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1813" y="546100"/>
            <a:ext cx="11272837" cy="584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Applications of Artificial Intelligence | Leverage Edu">
            <a:extLst>
              <a:ext uri="{FF2B5EF4-FFF2-40B4-BE49-F238E27FC236}">
                <a16:creationId xmlns:a16="http://schemas.microsoft.com/office/drawing/2014/main" id="{85C23E2E-051A-44B2-D8ED-9E4FCD5A52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588" y="417513"/>
            <a:ext cx="11409362"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9 Applications of Artificial Intelligence in Education">
            <a:extLst>
              <a:ext uri="{FF2B5EF4-FFF2-40B4-BE49-F238E27FC236}">
                <a16:creationId xmlns:a16="http://schemas.microsoft.com/office/drawing/2014/main" id="{88C656ED-1723-AD22-C667-473CB19DBE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588" y="409575"/>
            <a:ext cx="11463337" cy="603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a:extLst>
              <a:ext uri="{FF2B5EF4-FFF2-40B4-BE49-F238E27FC236}">
                <a16:creationId xmlns:a16="http://schemas.microsoft.com/office/drawing/2014/main" id="{158BF109-D8BF-DA5A-5DD9-0CF10E65DF01}"/>
              </a:ext>
            </a:extLst>
          </p:cNvPr>
          <p:cNvSpPr>
            <a:spLocks noChangeArrowheads="1"/>
          </p:cNvSpPr>
          <p:nvPr/>
        </p:nvSpPr>
        <p:spPr bwMode="auto">
          <a:xfrm>
            <a:off x="450850" y="1004888"/>
            <a:ext cx="11253788"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buFont typeface="Wingdings" panose="05000000000000000000" pitchFamily="2" charset="2"/>
              <a:buChar char="Ø"/>
            </a:pPr>
            <a:r>
              <a:rPr lang="en-US" altLang="en-US" sz="3600" b="1">
                <a:solidFill>
                  <a:srgbClr val="FF0000"/>
                </a:solidFill>
              </a:rPr>
              <a:t>ROLES OF LIBRARIES</a:t>
            </a:r>
          </a:p>
          <a:p>
            <a:pPr>
              <a:buFont typeface="Wingdings" panose="05000000000000000000" pitchFamily="2" charset="2"/>
              <a:buChar char="Ø"/>
            </a:pPr>
            <a:r>
              <a:rPr lang="en-US" altLang="en-US" sz="3600"/>
              <a:t>Facilitating access to Information</a:t>
            </a:r>
          </a:p>
          <a:p>
            <a:pPr>
              <a:buFont typeface="Wingdings" panose="05000000000000000000" pitchFamily="2" charset="2"/>
              <a:buChar char="Ø"/>
            </a:pPr>
            <a:r>
              <a:rPr lang="en-US" altLang="en-US" sz="3600"/>
              <a:t>Digital Inclusion</a:t>
            </a:r>
          </a:p>
          <a:p>
            <a:pPr>
              <a:buFont typeface="Wingdings" panose="05000000000000000000" pitchFamily="2" charset="2"/>
              <a:buChar char="Ø"/>
            </a:pPr>
            <a:r>
              <a:rPr lang="en-US" altLang="en-US" sz="3600"/>
              <a:t>Lifelong Learning: Hubs for lifelong learning</a:t>
            </a:r>
          </a:p>
          <a:p>
            <a:pPr>
              <a:buFont typeface="Wingdings" panose="05000000000000000000" pitchFamily="2" charset="2"/>
              <a:buChar char="Ø"/>
            </a:pPr>
            <a:r>
              <a:rPr lang="en-US" altLang="en-US" sz="3600"/>
              <a:t>Community Engagement</a:t>
            </a:r>
          </a:p>
          <a:p>
            <a:pPr>
              <a:buFont typeface="Wingdings" panose="05000000000000000000" pitchFamily="2" charset="2"/>
              <a:buChar char="Ø"/>
            </a:pPr>
            <a:r>
              <a:rPr lang="en-US" altLang="en-US" sz="3600"/>
              <a:t>Preservation of Culture and History</a:t>
            </a:r>
          </a:p>
          <a:p>
            <a:pPr>
              <a:buFont typeface="Wingdings" panose="05000000000000000000" pitchFamily="2" charset="2"/>
              <a:buChar char="Ø"/>
            </a:pPr>
            <a:r>
              <a:rPr lang="en-US" altLang="en-US" sz="3600"/>
              <a:t>Information Literacy </a:t>
            </a:r>
          </a:p>
          <a:p>
            <a:pPr>
              <a:buFont typeface="Wingdings" panose="05000000000000000000" pitchFamily="2" charset="2"/>
              <a:buChar char="Ø"/>
            </a:pPr>
            <a:r>
              <a:rPr lang="en-US" altLang="en-US" sz="3600"/>
              <a:t>Intellectual Freedom </a:t>
            </a:r>
          </a:p>
          <a:p>
            <a:pPr>
              <a:buFont typeface="Wingdings" panose="05000000000000000000" pitchFamily="2" charset="2"/>
              <a:buChar char="Ø"/>
            </a:pPr>
            <a:r>
              <a:rPr lang="en-US" altLang="en-US" sz="3600"/>
              <a:t>Support for Research and Innovation: Providing resources and access to scholarly literature</a:t>
            </a:r>
          </a:p>
        </p:txBody>
      </p:sp>
      <p:sp>
        <p:nvSpPr>
          <p:cNvPr id="22531" name="TextBox 2">
            <a:extLst>
              <a:ext uri="{FF2B5EF4-FFF2-40B4-BE49-F238E27FC236}">
                <a16:creationId xmlns:a16="http://schemas.microsoft.com/office/drawing/2014/main" id="{6157624C-3180-F3ED-AAD8-8C2FAB4F9365}"/>
              </a:ext>
            </a:extLst>
          </p:cNvPr>
          <p:cNvSpPr txBox="1">
            <a:spLocks noChangeArrowheads="1"/>
          </p:cNvSpPr>
          <p:nvPr/>
        </p:nvSpPr>
        <p:spPr bwMode="auto">
          <a:xfrm>
            <a:off x="450850" y="296863"/>
            <a:ext cx="112156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4000" b="1"/>
              <a:t>ARTIFICIAL INTELLIGENCE AND LIBRARIES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
            <a:extLst>
              <a:ext uri="{FF2B5EF4-FFF2-40B4-BE49-F238E27FC236}">
                <a16:creationId xmlns:a16="http://schemas.microsoft.com/office/drawing/2014/main" id="{85515F04-1057-F06C-79BB-4896FE5EBF93}"/>
              </a:ext>
            </a:extLst>
          </p:cNvPr>
          <p:cNvSpPr txBox="1">
            <a:spLocks noChangeArrowheads="1"/>
          </p:cNvSpPr>
          <p:nvPr/>
        </p:nvSpPr>
        <p:spPr bwMode="auto">
          <a:xfrm>
            <a:off x="668338" y="450850"/>
            <a:ext cx="109870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2800" b="1"/>
              <a:t>AI APPLICATIONS IN LIBRARIES</a:t>
            </a:r>
          </a:p>
        </p:txBody>
      </p:sp>
      <p:sp>
        <p:nvSpPr>
          <p:cNvPr id="24579" name="TextBox 2">
            <a:extLst>
              <a:ext uri="{FF2B5EF4-FFF2-40B4-BE49-F238E27FC236}">
                <a16:creationId xmlns:a16="http://schemas.microsoft.com/office/drawing/2014/main" id="{7771101C-095C-2FAB-554F-9DA7F08C5687}"/>
              </a:ext>
            </a:extLst>
          </p:cNvPr>
          <p:cNvSpPr txBox="1">
            <a:spLocks noChangeArrowheads="1"/>
          </p:cNvSpPr>
          <p:nvPr/>
        </p:nvSpPr>
        <p:spPr bwMode="auto">
          <a:xfrm>
            <a:off x="463550" y="919163"/>
            <a:ext cx="6278563"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600" b="1"/>
              <a:t>1. Application of AI to backend library operations</a:t>
            </a:r>
            <a:endParaRPr lang="en-US" altLang="en-US" sz="3600"/>
          </a:p>
          <a:p>
            <a:r>
              <a:rPr lang="en-US" altLang="en-US" sz="3600" b="1">
                <a:solidFill>
                  <a:srgbClr val="FF0000"/>
                </a:solidFill>
              </a:rPr>
              <a:t>e.g. Use of robotics in the manual tasks around sorting returned books or checking shelves for out of sequence books</a:t>
            </a:r>
          </a:p>
          <a:p>
            <a:endParaRPr lang="en-US" altLang="en-US" sz="2400"/>
          </a:p>
          <a:p>
            <a:endParaRPr lang="en-US" altLang="en-US" sz="2400"/>
          </a:p>
          <a:p>
            <a:endParaRPr lang="en-US" altLang="en-US" sz="2400"/>
          </a:p>
          <a:p>
            <a:endParaRPr lang="en-US" altLang="en-US" sz="2400"/>
          </a:p>
        </p:txBody>
      </p:sp>
      <p:pic>
        <p:nvPicPr>
          <p:cNvPr id="24580" name="Picture 4" descr="Meet Libby – the new robot library assistant at the University of  Pretoria's Hatfield campus | bluesyemre">
            <a:extLst>
              <a:ext uri="{FF2B5EF4-FFF2-40B4-BE49-F238E27FC236}">
                <a16:creationId xmlns:a16="http://schemas.microsoft.com/office/drawing/2014/main" id="{5471FC37-0B71-31CA-8956-CD55CC8E3A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42113" y="973138"/>
            <a:ext cx="5145087" cy="462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TextBox 5">
            <a:extLst>
              <a:ext uri="{FF2B5EF4-FFF2-40B4-BE49-F238E27FC236}">
                <a16:creationId xmlns:a16="http://schemas.microsoft.com/office/drawing/2014/main" id="{69776553-803F-35A8-B033-7BDB19BD5F36}"/>
              </a:ext>
            </a:extLst>
          </p:cNvPr>
          <p:cNvSpPr txBox="1">
            <a:spLocks noChangeArrowheads="1"/>
          </p:cNvSpPr>
          <p:nvPr/>
        </p:nvSpPr>
        <p:spPr bwMode="auto">
          <a:xfrm>
            <a:off x="6510338" y="5595938"/>
            <a:ext cx="514508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b="1"/>
              <a:t>Meet Libby – the new robot library assistant at the University of Pretoria's Hatfield campus | bluesyemre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descr="Robot takes stock of books at Akita public library | The Asahi Shimbun:  Breaking News, Japan News and Analysis">
            <a:extLst>
              <a:ext uri="{FF2B5EF4-FFF2-40B4-BE49-F238E27FC236}">
                <a16:creationId xmlns:a16="http://schemas.microsoft.com/office/drawing/2014/main" id="{3234E1A7-FBDD-3DB5-046C-80447A2A4A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563" y="463550"/>
            <a:ext cx="11328400" cy="515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Box 2">
            <a:extLst>
              <a:ext uri="{FF2B5EF4-FFF2-40B4-BE49-F238E27FC236}">
                <a16:creationId xmlns:a16="http://schemas.microsoft.com/office/drawing/2014/main" id="{2E1E2768-22CA-57B4-889B-680E7BCF1DB0}"/>
              </a:ext>
            </a:extLst>
          </p:cNvPr>
          <p:cNvSpPr txBox="1">
            <a:spLocks noChangeArrowheads="1"/>
          </p:cNvSpPr>
          <p:nvPr/>
        </p:nvSpPr>
        <p:spPr bwMode="auto">
          <a:xfrm>
            <a:off x="546100" y="5732463"/>
            <a:ext cx="113680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b="1"/>
              <a:t>Robot takes stock of books at Akita public library | The Asahi Shimbun: Breaking News, Japan News and Analysis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1">
            <a:extLst>
              <a:ext uri="{FF2B5EF4-FFF2-40B4-BE49-F238E27FC236}">
                <a16:creationId xmlns:a16="http://schemas.microsoft.com/office/drawing/2014/main" id="{312F0D2F-E76D-4D4D-D463-ADBA33329E67}"/>
              </a:ext>
            </a:extLst>
          </p:cNvPr>
          <p:cNvSpPr txBox="1">
            <a:spLocks noChangeArrowheads="1"/>
          </p:cNvSpPr>
          <p:nvPr/>
        </p:nvSpPr>
        <p:spPr bwMode="auto">
          <a:xfrm>
            <a:off x="409575" y="1133475"/>
            <a:ext cx="11518900" cy="569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marL="0" indent="0" eaLnBrk="1" hangingPunct="1">
              <a:defRPr/>
            </a:pPr>
            <a:r>
              <a:rPr lang="en-US" sz="3200" b="1" dirty="0"/>
              <a:t>2: Use of data to </a:t>
            </a:r>
            <a:r>
              <a:rPr lang="en-US" sz="3200" b="1" dirty="0" err="1"/>
              <a:t>analyse</a:t>
            </a:r>
            <a:r>
              <a:rPr lang="en-US" sz="3200" b="1" dirty="0"/>
              <a:t>, predict and influence user behavior</a:t>
            </a:r>
          </a:p>
          <a:p>
            <a:pPr eaLnBrk="1" hangingPunct="1">
              <a:buFont typeface="Wingdings" panose="05000000000000000000" pitchFamily="2" charset="2"/>
              <a:buChar char="q"/>
              <a:defRPr/>
            </a:pPr>
            <a:r>
              <a:rPr lang="en-US" sz="3000" dirty="0"/>
              <a:t>AI is about using data to identify patterns. Libraries have collections that can be treated as data, but they also have many forms of data about users. </a:t>
            </a:r>
          </a:p>
          <a:p>
            <a:pPr eaLnBrk="1" hangingPunct="1">
              <a:buFont typeface="Wingdings" panose="05000000000000000000" pitchFamily="2" charset="2"/>
              <a:buChar char="q"/>
              <a:defRPr/>
            </a:pPr>
            <a:r>
              <a:rPr lang="en-US" sz="3000" dirty="0"/>
              <a:t>AI techniques are highly relevant to </a:t>
            </a:r>
            <a:r>
              <a:rPr lang="en-US" sz="3000" dirty="0" err="1"/>
              <a:t>analysing</a:t>
            </a:r>
            <a:r>
              <a:rPr lang="en-US" sz="3000" dirty="0"/>
              <a:t> user data </a:t>
            </a:r>
          </a:p>
          <a:p>
            <a:pPr eaLnBrk="1" hangingPunct="1">
              <a:buFont typeface="Wingdings" panose="05000000000000000000" pitchFamily="2" charset="2"/>
              <a:buChar char="q"/>
              <a:defRPr/>
            </a:pPr>
            <a:r>
              <a:rPr lang="en-US" sz="3000" dirty="0"/>
              <a:t>Sentiment analysis is used to investigate positive or negative feelings towards service provision in an </a:t>
            </a:r>
            <a:r>
              <a:rPr lang="en-US" sz="3000" dirty="0" err="1"/>
              <a:t>organisation</a:t>
            </a:r>
            <a:endParaRPr lang="en-US" sz="3000" dirty="0"/>
          </a:p>
          <a:p>
            <a:pPr eaLnBrk="1" hangingPunct="1">
              <a:buFont typeface="Wingdings" panose="05000000000000000000" pitchFamily="2" charset="2"/>
              <a:buChar char="q"/>
              <a:defRPr/>
            </a:pPr>
            <a:r>
              <a:rPr lang="en-US" sz="3000" dirty="0"/>
              <a:t>Predictive modelling would seek to anticipate levels of use of the library at certain times of year or to predict book circulation</a:t>
            </a:r>
          </a:p>
        </p:txBody>
      </p:sp>
      <p:sp>
        <p:nvSpPr>
          <p:cNvPr id="26627" name="TextBox 2">
            <a:extLst>
              <a:ext uri="{FF2B5EF4-FFF2-40B4-BE49-F238E27FC236}">
                <a16:creationId xmlns:a16="http://schemas.microsoft.com/office/drawing/2014/main" id="{181F020D-C86B-1B8E-88B3-48E5DA43487F}"/>
              </a:ext>
            </a:extLst>
          </p:cNvPr>
          <p:cNvSpPr txBox="1">
            <a:spLocks noChangeArrowheads="1"/>
          </p:cNvSpPr>
          <p:nvPr/>
        </p:nvSpPr>
        <p:spPr bwMode="auto">
          <a:xfrm>
            <a:off x="1009650" y="446088"/>
            <a:ext cx="10072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3600" b="1"/>
              <a:t>AI Applications in Libraries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
            <a:extLst>
              <a:ext uri="{FF2B5EF4-FFF2-40B4-BE49-F238E27FC236}">
                <a16:creationId xmlns:a16="http://schemas.microsoft.com/office/drawing/2014/main" id="{414359F5-C52D-5F20-C55F-748EBD97C23F}"/>
              </a:ext>
            </a:extLst>
          </p:cNvPr>
          <p:cNvSpPr txBox="1">
            <a:spLocks noChangeArrowheads="1"/>
          </p:cNvSpPr>
          <p:nvPr/>
        </p:nvSpPr>
        <p:spPr bwMode="auto">
          <a:xfrm>
            <a:off x="490538" y="477838"/>
            <a:ext cx="11191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4000" b="1">
                <a:solidFill>
                  <a:srgbClr val="F03F2B"/>
                </a:solidFill>
              </a:rPr>
              <a:t>Areas of application of AI in libraries</a:t>
            </a:r>
          </a:p>
        </p:txBody>
      </p:sp>
      <p:sp>
        <p:nvSpPr>
          <p:cNvPr id="27651" name="TextBox 1">
            <a:extLst>
              <a:ext uri="{FF2B5EF4-FFF2-40B4-BE49-F238E27FC236}">
                <a16:creationId xmlns:a16="http://schemas.microsoft.com/office/drawing/2014/main" id="{8F614D1B-A97F-85E0-2341-BB21BC01655C}"/>
              </a:ext>
            </a:extLst>
          </p:cNvPr>
          <p:cNvSpPr txBox="1">
            <a:spLocks noChangeArrowheads="1"/>
          </p:cNvSpPr>
          <p:nvPr/>
        </p:nvSpPr>
        <p:spPr bwMode="auto">
          <a:xfrm>
            <a:off x="490538" y="1185863"/>
            <a:ext cx="11301412"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b="1"/>
              <a:t>3. </a:t>
            </a:r>
            <a:r>
              <a:rPr lang="en-US" altLang="en-US" sz="2200" b="1"/>
              <a:t>Cataloging and classification:</a:t>
            </a:r>
          </a:p>
          <a:p>
            <a:r>
              <a:rPr lang="en-US" altLang="en-US" sz="2200" b="1">
                <a:solidFill>
                  <a:srgbClr val="FF0000"/>
                </a:solidFill>
              </a:rPr>
              <a:t>Automated metadata generation and enrichment:</a:t>
            </a:r>
          </a:p>
          <a:p>
            <a:pPr lvl="1"/>
            <a:r>
              <a:rPr lang="en-US" altLang="en-US" sz="2200"/>
              <a:t>AI algorithms can analyze the content of digital resources and automatically generate descriptive metadata, including titles, authors, subjects, and keywords. This saves time for librarians and ensures consistent and accurate metadata.</a:t>
            </a:r>
          </a:p>
          <a:p>
            <a:pPr lvl="1"/>
            <a:r>
              <a:rPr lang="en-US" altLang="en-US" sz="2200" b="1"/>
              <a:t>Example: </a:t>
            </a:r>
            <a:r>
              <a:rPr lang="en-US" altLang="en-US" sz="2200"/>
              <a:t>The Library of Congress uses AI techniques to automate the generation of subject headings and classifications for digital resources, improving the efficiency of cataloging processes.</a:t>
            </a:r>
          </a:p>
          <a:p>
            <a:r>
              <a:rPr lang="en-US" altLang="en-US" sz="2200" b="1">
                <a:solidFill>
                  <a:srgbClr val="FF0000"/>
                </a:solidFill>
              </a:rPr>
              <a:t>Intelligent indexing and retrieval systems:</a:t>
            </a:r>
          </a:p>
          <a:p>
            <a:pPr lvl="1"/>
            <a:r>
              <a:rPr lang="en-US" altLang="en-US" sz="2200"/>
              <a:t>AI-powered indexing systems can analyze the content of documents and identify key terms and concepts, enabling more precise indexing for efficient retrieval.</a:t>
            </a:r>
          </a:p>
          <a:p>
            <a:pPr lvl="1"/>
            <a:r>
              <a:rPr lang="en-US" altLang="en-US" sz="2200" b="1"/>
              <a:t>Example: </a:t>
            </a:r>
            <a:r>
              <a:rPr lang="en-US" altLang="en-US" sz="2200"/>
              <a:t>The Internet Archive's BookReader utilizes AI algorithms to automatically identify and highlight relevant sections of books, enhancing the browsing and search experience for users.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A52C51FB-D839-6A79-DA98-AD5027B45E7B}"/>
              </a:ext>
            </a:extLst>
          </p:cNvPr>
          <p:cNvSpPr>
            <a:spLocks noGrp="1"/>
          </p:cNvSpPr>
          <p:nvPr>
            <p:ph type="title"/>
          </p:nvPr>
        </p:nvSpPr>
        <p:spPr>
          <a:xfrm>
            <a:off x="1066800" y="436563"/>
            <a:ext cx="10058400" cy="696912"/>
          </a:xfrm>
        </p:spPr>
        <p:txBody>
          <a:bodyPr/>
          <a:lstStyle/>
          <a:p>
            <a:pPr eaLnBrk="1" hangingPunct="1"/>
            <a:r>
              <a:rPr altLang="en-US" b="1"/>
              <a:t>INTRODUCTION</a:t>
            </a:r>
          </a:p>
        </p:txBody>
      </p:sp>
      <p:sp>
        <p:nvSpPr>
          <p:cNvPr id="3" name="TextBox 2">
            <a:extLst>
              <a:ext uri="{FF2B5EF4-FFF2-40B4-BE49-F238E27FC236}">
                <a16:creationId xmlns:a16="http://schemas.microsoft.com/office/drawing/2014/main" id="{7D6628D8-5CF7-4357-4C77-C780C5AFC0B1}"/>
              </a:ext>
            </a:extLst>
          </p:cNvPr>
          <p:cNvSpPr txBox="1"/>
          <p:nvPr/>
        </p:nvSpPr>
        <p:spPr>
          <a:xfrm>
            <a:off x="430213" y="982663"/>
            <a:ext cx="11331575" cy="5940425"/>
          </a:xfrm>
          <a:prstGeom prst="rect">
            <a:avLst/>
          </a:prstGeom>
          <a:noFill/>
        </p:spPr>
        <p:txBody>
          <a:bodyPr>
            <a:spAutoFit/>
          </a:bodyPr>
          <a:lstStyle/>
          <a:p>
            <a:pPr marL="342900" indent="-342900">
              <a:buFont typeface="Wingdings" panose="05000000000000000000" pitchFamily="2" charset="2"/>
              <a:buChar char="Ø"/>
              <a:defRPr/>
            </a:pPr>
            <a:r>
              <a:rPr lang="en-US" sz="3000" dirty="0"/>
              <a:t>The 21st century has witnessed a rapid proliferation of digital information, leading to unprecedented challenges and opportunities for libraries.</a:t>
            </a:r>
          </a:p>
          <a:p>
            <a:pPr marL="342900" indent="-342900">
              <a:buFont typeface="Wingdings" panose="05000000000000000000" pitchFamily="2" charset="2"/>
              <a:buChar char="Ø"/>
              <a:defRPr/>
            </a:pPr>
            <a:r>
              <a:rPr lang="en-US" sz="3000" dirty="0"/>
              <a:t>Libraries continue to play a crucial role in organizing, preserving, and providing access to vast amounts of knowledge. </a:t>
            </a:r>
          </a:p>
          <a:p>
            <a:pPr marL="342900" indent="-342900">
              <a:buFont typeface="Wingdings" panose="05000000000000000000" pitchFamily="2" charset="2"/>
              <a:buChar char="Ø"/>
              <a:defRPr/>
            </a:pPr>
            <a:r>
              <a:rPr lang="en-US" sz="3000" dirty="0"/>
              <a:t>The sheer volume and complexity of digital content pose significant challenges for traditional library systems and processes. </a:t>
            </a:r>
          </a:p>
          <a:p>
            <a:pPr marL="342900" indent="-342900">
              <a:buFont typeface="Wingdings" panose="05000000000000000000" pitchFamily="2" charset="2"/>
              <a:buChar char="Ø"/>
              <a:defRPr/>
            </a:pPr>
            <a:r>
              <a:rPr lang="en-US" sz="3000" dirty="0"/>
              <a:t>Libraries have thus begun to embrace artificial intelligence (AI) as a transformative tool for library development</a:t>
            </a:r>
            <a:r>
              <a:rPr lang="en-US" sz="2800" dirty="0"/>
              <a:t> </a:t>
            </a:r>
          </a:p>
          <a:p>
            <a:pPr marL="285750" indent="-285750" eaLnBrk="1" fontAlgn="auto" hangingPunct="1">
              <a:spcBef>
                <a:spcPts val="0"/>
              </a:spcBef>
              <a:spcAft>
                <a:spcPts val="0"/>
              </a:spcAft>
              <a:buFont typeface="Wingdings" panose="05000000000000000000" pitchFamily="2" charset="2"/>
              <a:buChar char="Ø"/>
              <a:defRPr/>
            </a:pPr>
            <a:endParaRPr lang="en-US" sz="2000" b="1" dirty="0">
              <a:latin typeface="+mn-l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1">
            <a:extLst>
              <a:ext uri="{FF2B5EF4-FFF2-40B4-BE49-F238E27FC236}">
                <a16:creationId xmlns:a16="http://schemas.microsoft.com/office/drawing/2014/main" id="{B98C5F88-59B5-954A-99A5-F19B9FA9F3F4}"/>
              </a:ext>
            </a:extLst>
          </p:cNvPr>
          <p:cNvSpPr txBox="1">
            <a:spLocks noChangeArrowheads="1"/>
          </p:cNvSpPr>
          <p:nvPr/>
        </p:nvSpPr>
        <p:spPr bwMode="auto">
          <a:xfrm>
            <a:off x="587375" y="422275"/>
            <a:ext cx="110950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200" b="1">
                <a:solidFill>
                  <a:srgbClr val="F03F2B"/>
                </a:solidFill>
              </a:rPr>
              <a:t>Areas of application of AI in libraries</a:t>
            </a:r>
          </a:p>
        </p:txBody>
      </p:sp>
      <p:sp>
        <p:nvSpPr>
          <p:cNvPr id="28675" name="TextBox 1">
            <a:extLst>
              <a:ext uri="{FF2B5EF4-FFF2-40B4-BE49-F238E27FC236}">
                <a16:creationId xmlns:a16="http://schemas.microsoft.com/office/drawing/2014/main" id="{AB77CA77-921D-74CB-A414-27CE3AE695EE}"/>
              </a:ext>
            </a:extLst>
          </p:cNvPr>
          <p:cNvSpPr txBox="1">
            <a:spLocks noChangeArrowheads="1"/>
          </p:cNvSpPr>
          <p:nvPr/>
        </p:nvSpPr>
        <p:spPr bwMode="auto">
          <a:xfrm>
            <a:off x="395288" y="1006475"/>
            <a:ext cx="11437937"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2200" b="1"/>
              <a:t>4. User services and personalization:</a:t>
            </a:r>
          </a:p>
          <a:p>
            <a:r>
              <a:rPr lang="en-US" altLang="en-US" sz="2200" b="1">
                <a:solidFill>
                  <a:srgbClr val="FF0000"/>
                </a:solidFill>
              </a:rPr>
              <a:t>AI-powered virtual assistants for user support and information retrieval:</a:t>
            </a:r>
          </a:p>
          <a:p>
            <a:pPr lvl="1"/>
            <a:r>
              <a:rPr lang="en-US" altLang="en-US" sz="2200"/>
              <a:t>Libraries can utilize AI chatbots or virtual assistants to provide instant support to users, answer common queries, guide users in navigating library resources, and recommend relevant materials.</a:t>
            </a:r>
          </a:p>
          <a:p>
            <a:pPr lvl="1"/>
            <a:endParaRPr lang="en-US" altLang="en-US" sz="1000" b="1"/>
          </a:p>
          <a:p>
            <a:pPr lvl="1"/>
            <a:r>
              <a:rPr lang="en-US" altLang="en-US" sz="2200" b="1"/>
              <a:t>Example:</a:t>
            </a:r>
            <a:r>
              <a:rPr lang="en-US" altLang="en-US" sz="2200"/>
              <a:t> The New York Public Library's "Ask NYPL" chatbot uses AI technology to provide real-time assistance to users, helping them find books, access online resources, and get information about library events.</a:t>
            </a:r>
          </a:p>
          <a:p>
            <a:endParaRPr lang="en-US" altLang="en-US" sz="1000" b="1">
              <a:solidFill>
                <a:srgbClr val="FF0000"/>
              </a:solidFill>
            </a:endParaRPr>
          </a:p>
          <a:p>
            <a:r>
              <a:rPr lang="en-US" altLang="en-US" sz="2200" b="1">
                <a:solidFill>
                  <a:srgbClr val="FF0000"/>
                </a:solidFill>
              </a:rPr>
              <a:t>Personalized recommendations based on user preferences and behavior:</a:t>
            </a:r>
          </a:p>
          <a:p>
            <a:pPr lvl="1"/>
            <a:r>
              <a:rPr lang="en-US" altLang="en-US" sz="2200"/>
              <a:t>AI algorithms analyze user behavior, such as borrowing history and search patterns, to provide personalized recommendations for books, articles, or other resources tailored to individual interests.</a:t>
            </a:r>
          </a:p>
          <a:p>
            <a:pPr lvl="1"/>
            <a:endParaRPr lang="en-US" altLang="en-US" sz="1000"/>
          </a:p>
          <a:p>
            <a:pPr lvl="1"/>
            <a:r>
              <a:rPr lang="en-US" altLang="en-US" sz="2200" b="1"/>
              <a:t>Example:</a:t>
            </a:r>
            <a:r>
              <a:rPr lang="en-US" altLang="en-US" sz="2200"/>
              <a:t> The recommendation system in platforms like Amazon or Goodreads employs AI techniques to suggest books based on users' reading history and preferences, enhancing the discovery of relevant materials.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
            <a:extLst>
              <a:ext uri="{FF2B5EF4-FFF2-40B4-BE49-F238E27FC236}">
                <a16:creationId xmlns:a16="http://schemas.microsoft.com/office/drawing/2014/main" id="{14F1BB55-8F49-DF7E-88A9-AEB945945FE6}"/>
              </a:ext>
            </a:extLst>
          </p:cNvPr>
          <p:cNvSpPr txBox="1">
            <a:spLocks noChangeArrowheads="1"/>
          </p:cNvSpPr>
          <p:nvPr/>
        </p:nvSpPr>
        <p:spPr bwMode="auto">
          <a:xfrm>
            <a:off x="900113" y="280988"/>
            <a:ext cx="103854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4400" b="1">
                <a:solidFill>
                  <a:srgbClr val="0070C0"/>
                </a:solidFill>
              </a:rPr>
              <a:t>AI Applications in Libraries…</a:t>
            </a:r>
          </a:p>
        </p:txBody>
      </p:sp>
      <p:sp>
        <p:nvSpPr>
          <p:cNvPr id="29699" name="TextBox 2">
            <a:extLst>
              <a:ext uri="{FF2B5EF4-FFF2-40B4-BE49-F238E27FC236}">
                <a16:creationId xmlns:a16="http://schemas.microsoft.com/office/drawing/2014/main" id="{4786E81B-EB50-C3FB-729C-F2F26D444D50}"/>
              </a:ext>
            </a:extLst>
          </p:cNvPr>
          <p:cNvSpPr txBox="1">
            <a:spLocks noChangeArrowheads="1"/>
          </p:cNvSpPr>
          <p:nvPr/>
        </p:nvSpPr>
        <p:spPr bwMode="auto">
          <a:xfrm>
            <a:off x="493713" y="1006475"/>
            <a:ext cx="71088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2400" b="1">
                <a:solidFill>
                  <a:srgbClr val="FF0000"/>
                </a:solidFill>
              </a:rPr>
              <a:t> 5.Application of AI to library services to users</a:t>
            </a:r>
          </a:p>
          <a:p>
            <a:r>
              <a:rPr lang="en-US" altLang="en-US" sz="2400"/>
              <a:t>a. Knowledge Discovery </a:t>
            </a:r>
          </a:p>
          <a:p>
            <a:r>
              <a:rPr lang="en-US" altLang="en-US" sz="2400"/>
              <a:t>b. Chatbots and Digital assistants. </a:t>
            </a:r>
          </a:p>
          <a:p>
            <a:endParaRPr lang="en-US" altLang="en-US" sz="2400"/>
          </a:p>
          <a:p>
            <a:pPr algn="just"/>
            <a:r>
              <a:rPr lang="en-US" altLang="en-US" sz="2400"/>
              <a:t>Use of AI in </a:t>
            </a:r>
            <a:r>
              <a:rPr lang="en-US" altLang="en-US" sz="2400" b="1"/>
              <a:t>knowledge discovery</a:t>
            </a:r>
            <a:r>
              <a:rPr lang="en-US" altLang="en-US" sz="2400"/>
              <a:t> involves applying AI techniques to describe library collections, usually special collections of unique archival material, such as found in research libraries. Here AI relates to the central library role of collection management.</a:t>
            </a:r>
          </a:p>
          <a:p>
            <a:pPr algn="just"/>
            <a:endParaRPr lang="en-US" altLang="en-US" sz="2400"/>
          </a:p>
          <a:p>
            <a:r>
              <a:rPr lang="en-US" altLang="en-US" sz="2400" b="1">
                <a:solidFill>
                  <a:srgbClr val="FF0000"/>
                </a:solidFill>
              </a:rPr>
              <a:t>Chatbots</a:t>
            </a:r>
            <a:r>
              <a:rPr lang="en-US" altLang="en-US" sz="2400"/>
              <a:t> </a:t>
            </a:r>
            <a:r>
              <a:rPr lang="en-US" altLang="en-US" sz="2400" b="1">
                <a:solidFill>
                  <a:srgbClr val="0070C0"/>
                </a:solidFill>
              </a:rPr>
              <a:t>are available 24/7 to respond to routine information requests or even handle the early stages of complex reference</a:t>
            </a:r>
          </a:p>
          <a:p>
            <a:r>
              <a:rPr lang="en-US" altLang="en-US" sz="2400" b="1">
                <a:solidFill>
                  <a:srgbClr val="0070C0"/>
                </a:solidFill>
              </a:rPr>
              <a:t>enquiries.</a:t>
            </a:r>
          </a:p>
        </p:txBody>
      </p:sp>
      <p:pic>
        <p:nvPicPr>
          <p:cNvPr id="29700" name="Picture 5" descr="The Library's chatbot was named Libby! | Tampere universities">
            <a:extLst>
              <a:ext uri="{FF2B5EF4-FFF2-40B4-BE49-F238E27FC236}">
                <a16:creationId xmlns:a16="http://schemas.microsoft.com/office/drawing/2014/main" id="{05CF7B4F-F713-9F4F-4BA5-0BBF565DF0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2538" y="4914900"/>
            <a:ext cx="4254500"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Box 3">
            <a:extLst>
              <a:ext uri="{FF2B5EF4-FFF2-40B4-BE49-F238E27FC236}">
                <a16:creationId xmlns:a16="http://schemas.microsoft.com/office/drawing/2014/main" id="{3FA31B32-A410-D27F-6866-60B8F54C9F72}"/>
              </a:ext>
            </a:extLst>
          </p:cNvPr>
          <p:cNvSpPr txBox="1">
            <a:spLocks noChangeArrowheads="1"/>
          </p:cNvSpPr>
          <p:nvPr/>
        </p:nvSpPr>
        <p:spPr bwMode="auto">
          <a:xfrm>
            <a:off x="7737475" y="1220788"/>
            <a:ext cx="3984625" cy="313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b="1">
                <a:solidFill>
                  <a:srgbClr val="FF0000"/>
                </a:solidFill>
              </a:rPr>
              <a:t>Digital assistants, such as Alexa, can also be customised to answer user queries, to explain collections or offer guided tours</a:t>
            </a:r>
          </a:p>
          <a:p>
            <a:r>
              <a:rPr lang="en-US" altLang="en-US" b="1">
                <a:solidFill>
                  <a:srgbClr val="FF0000"/>
                </a:solidFill>
              </a:rPr>
              <a:t> </a:t>
            </a:r>
          </a:p>
          <a:p>
            <a:pPr algn="just"/>
            <a:r>
              <a:rPr lang="en-US" altLang="en-US" b="1">
                <a:solidFill>
                  <a:srgbClr val="0070C0"/>
                </a:solidFill>
              </a:rPr>
              <a:t>Chatbots and digital assistants could also be used to gather routine information from users, such as students or support performance of certain tasks (such as requesting an ILL)</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a:extLst>
              <a:ext uri="{FF2B5EF4-FFF2-40B4-BE49-F238E27FC236}">
                <a16:creationId xmlns:a16="http://schemas.microsoft.com/office/drawing/2014/main" id="{2F130235-8A03-8929-C068-3C99EBCB946A}"/>
              </a:ext>
            </a:extLst>
          </p:cNvPr>
          <p:cNvSpPr txBox="1">
            <a:spLocks noChangeArrowheads="1"/>
          </p:cNvSpPr>
          <p:nvPr/>
        </p:nvSpPr>
        <p:spPr bwMode="auto">
          <a:xfrm>
            <a:off x="457200" y="898525"/>
            <a:ext cx="11355388"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2200" b="1"/>
              <a:t>6. Preservation and digitization</a:t>
            </a:r>
          </a:p>
          <a:p>
            <a:r>
              <a:rPr lang="en-US" altLang="en-US" sz="2200" b="1">
                <a:solidFill>
                  <a:srgbClr val="FF0000"/>
                </a:solidFill>
              </a:rPr>
              <a:t>AI-assisted digitization and preservation techniques:</a:t>
            </a:r>
          </a:p>
          <a:p>
            <a:pPr lvl="1"/>
            <a:r>
              <a:rPr lang="en-US" altLang="en-US" sz="2200"/>
              <a:t>AI algorithms can enhance the digitization process by automatically correcting image distortions, removing noise, and improving image quality, ensuring the accurate representation of physical materials.</a:t>
            </a:r>
          </a:p>
          <a:p>
            <a:pPr lvl="1"/>
            <a:endParaRPr lang="en-US" altLang="en-US" sz="1000"/>
          </a:p>
          <a:p>
            <a:pPr lvl="1"/>
            <a:r>
              <a:rPr lang="en-US" altLang="en-US" sz="2200" b="1"/>
              <a:t>Example: </a:t>
            </a:r>
            <a:r>
              <a:rPr lang="en-US" altLang="en-US" sz="2200"/>
              <a:t>The British Library uses AI techniques to automate the digitization of millions of pages from historical newspapers, improving the efficiency and accuracy of the digitization process.</a:t>
            </a:r>
          </a:p>
          <a:p>
            <a:pPr lvl="1"/>
            <a:endParaRPr lang="en-US" altLang="en-US" sz="1000"/>
          </a:p>
          <a:p>
            <a:r>
              <a:rPr lang="en-US" altLang="en-US" sz="2200" b="1">
                <a:solidFill>
                  <a:srgbClr val="FF0000"/>
                </a:solidFill>
              </a:rPr>
              <a:t>Text recognition and digitization of historical documents:</a:t>
            </a:r>
          </a:p>
          <a:p>
            <a:pPr lvl="1"/>
            <a:r>
              <a:rPr lang="en-US" altLang="en-US" sz="2200"/>
              <a:t>AI-powered Optical Character Recognition (OCR) technology can accurately convert scanned text from historical documents into machine-readable formats, enabling full-text search and access to valuable archival materials.</a:t>
            </a:r>
          </a:p>
          <a:p>
            <a:pPr lvl="1"/>
            <a:endParaRPr lang="en-US" altLang="en-US" sz="1000"/>
          </a:p>
          <a:p>
            <a:pPr lvl="1"/>
            <a:r>
              <a:rPr lang="en-US" altLang="en-US" sz="2200" b="1"/>
              <a:t>Example:</a:t>
            </a:r>
            <a:r>
              <a:rPr lang="en-US" altLang="en-US" sz="2200"/>
              <a:t> The National Archives and Records Administration (NARA) utilizes AI-powered OCR technology to digitize and make accessible historical documents, facilitating research and preserving cultural heritage.</a:t>
            </a:r>
          </a:p>
        </p:txBody>
      </p:sp>
      <p:sp>
        <p:nvSpPr>
          <p:cNvPr id="30723" name="TextBox 1">
            <a:extLst>
              <a:ext uri="{FF2B5EF4-FFF2-40B4-BE49-F238E27FC236}">
                <a16:creationId xmlns:a16="http://schemas.microsoft.com/office/drawing/2014/main" id="{52D5D955-2668-1FB1-E599-34ACC0F00734}"/>
              </a:ext>
            </a:extLst>
          </p:cNvPr>
          <p:cNvSpPr txBox="1">
            <a:spLocks noChangeArrowheads="1"/>
          </p:cNvSpPr>
          <p:nvPr/>
        </p:nvSpPr>
        <p:spPr bwMode="auto">
          <a:xfrm>
            <a:off x="587375" y="422275"/>
            <a:ext cx="110950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200" b="1">
                <a:solidFill>
                  <a:srgbClr val="F03F2B"/>
                </a:solidFill>
              </a:rPr>
              <a:t>Areas of application of AI in libraries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8C9F06-1B93-8E3E-915C-7C04AA44CE1D}"/>
              </a:ext>
            </a:extLst>
          </p:cNvPr>
          <p:cNvSpPr>
            <a:spLocks noGrp="1"/>
          </p:cNvSpPr>
          <p:nvPr>
            <p:ph sz="half" idx="1"/>
          </p:nvPr>
        </p:nvSpPr>
        <p:spPr>
          <a:xfrm>
            <a:off x="476250" y="1352550"/>
            <a:ext cx="5511800" cy="4997450"/>
          </a:xfrm>
        </p:spPr>
        <p:txBody>
          <a:bodyPr rtlCol="0">
            <a:normAutofit/>
          </a:bodyPr>
          <a:lstStyle/>
          <a:p>
            <a:pPr marL="182880" indent="-182880" eaLnBrk="1" fontAlgn="auto" hangingPunct="1">
              <a:spcAft>
                <a:spcPts val="0"/>
              </a:spcAft>
              <a:buClr>
                <a:schemeClr val="tx1">
                  <a:lumMod val="85000"/>
                  <a:lumOff val="15000"/>
                </a:schemeClr>
              </a:buClr>
              <a:defRPr/>
            </a:pPr>
            <a:endParaRPr lang="en-US" dirty="0"/>
          </a:p>
          <a:p>
            <a:pPr marL="182880" indent="-182880" eaLnBrk="1" fontAlgn="auto" hangingPunct="1">
              <a:spcAft>
                <a:spcPts val="0"/>
              </a:spcAft>
              <a:buClr>
                <a:schemeClr val="tx1">
                  <a:lumMod val="85000"/>
                  <a:lumOff val="15000"/>
                </a:schemeClr>
              </a:buClr>
              <a:defRPr/>
            </a:pPr>
            <a:endParaRPr lang="en-NG" dirty="0"/>
          </a:p>
        </p:txBody>
      </p:sp>
      <p:sp>
        <p:nvSpPr>
          <p:cNvPr id="31747" name="TextBox 3">
            <a:extLst>
              <a:ext uri="{FF2B5EF4-FFF2-40B4-BE49-F238E27FC236}">
                <a16:creationId xmlns:a16="http://schemas.microsoft.com/office/drawing/2014/main" id="{CDA083F9-2B23-C5BE-72B3-B25F3F1088B1}"/>
              </a:ext>
            </a:extLst>
          </p:cNvPr>
          <p:cNvSpPr txBox="1">
            <a:spLocks noChangeArrowheads="1"/>
          </p:cNvSpPr>
          <p:nvPr/>
        </p:nvSpPr>
        <p:spPr bwMode="auto">
          <a:xfrm>
            <a:off x="368300" y="995363"/>
            <a:ext cx="11601450" cy="563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2200" b="1"/>
              <a:t>7. Data analytics and decision-making:</a:t>
            </a:r>
          </a:p>
          <a:p>
            <a:r>
              <a:rPr lang="en-US" altLang="en-US" sz="2200" b="1">
                <a:solidFill>
                  <a:srgbClr val="FF0000"/>
                </a:solidFill>
              </a:rPr>
              <a:t>Predictive analytics for collection management and resource allocation:</a:t>
            </a:r>
          </a:p>
          <a:p>
            <a:pPr lvl="1"/>
            <a:r>
              <a:rPr lang="en-US" altLang="en-US" sz="2200"/>
              <a:t>AI algorithms analyze data on resource usage, circulation patterns, and user preferences to predict future demand, enabling libraries to optimize collection management, acquisition decisions, and resource allocation.</a:t>
            </a:r>
          </a:p>
          <a:p>
            <a:pPr lvl="1"/>
            <a:endParaRPr lang="en-US" altLang="en-US" sz="1000"/>
          </a:p>
          <a:p>
            <a:pPr lvl="1"/>
            <a:r>
              <a:rPr lang="en-US" altLang="en-US" sz="2200" b="1"/>
              <a:t>Example:</a:t>
            </a:r>
            <a:r>
              <a:rPr lang="en-US" altLang="en-US" sz="2200"/>
              <a:t> The Library of Birmingham in the UK implemented AI-based predictive analytics to anticipate demand for specific book genres, enabling proactive collection development and ensuring popular titles are readily available to users.</a:t>
            </a:r>
          </a:p>
          <a:p>
            <a:endParaRPr lang="en-US" altLang="en-US" sz="1000" b="1">
              <a:solidFill>
                <a:srgbClr val="FF0000"/>
              </a:solidFill>
            </a:endParaRPr>
          </a:p>
          <a:p>
            <a:r>
              <a:rPr lang="en-US" altLang="en-US" sz="2200" b="1">
                <a:solidFill>
                  <a:srgbClr val="FF0000"/>
                </a:solidFill>
              </a:rPr>
              <a:t>Usage statistics and user behavior analysis:</a:t>
            </a:r>
          </a:p>
          <a:p>
            <a:pPr lvl="1"/>
            <a:r>
              <a:rPr lang="en-US" altLang="en-US" sz="2200"/>
              <a:t>AI can analyze user behavior, such as click-through rates, search queries, and session duration, to gain insights into user preferences, trends, and information needs. These analytics inform decision-making and service improvements.</a:t>
            </a:r>
          </a:p>
          <a:p>
            <a:pPr lvl="1"/>
            <a:endParaRPr lang="en-US" altLang="en-US" sz="1000"/>
          </a:p>
          <a:p>
            <a:pPr lvl="1"/>
            <a:r>
              <a:rPr lang="en-US" altLang="en-US" sz="2200" b="1"/>
              <a:t>Example:</a:t>
            </a:r>
            <a:r>
              <a:rPr lang="en-US" altLang="en-US" sz="2200"/>
              <a:t> Academic libraries often use AI-powered analytics tools to understand user engagement, resource usage patterns, and student success metrics, helping them optimize library services and support academic achievement.</a:t>
            </a:r>
          </a:p>
        </p:txBody>
      </p:sp>
      <p:sp>
        <p:nvSpPr>
          <p:cNvPr id="31748" name="TextBox 1">
            <a:extLst>
              <a:ext uri="{FF2B5EF4-FFF2-40B4-BE49-F238E27FC236}">
                <a16:creationId xmlns:a16="http://schemas.microsoft.com/office/drawing/2014/main" id="{51767D4D-90D6-2D37-949D-7C92F26AA6E9}"/>
              </a:ext>
            </a:extLst>
          </p:cNvPr>
          <p:cNvSpPr txBox="1">
            <a:spLocks noChangeArrowheads="1"/>
          </p:cNvSpPr>
          <p:nvPr/>
        </p:nvSpPr>
        <p:spPr bwMode="auto">
          <a:xfrm>
            <a:off x="587375" y="422275"/>
            <a:ext cx="110950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200" b="1">
                <a:solidFill>
                  <a:srgbClr val="F03F2B"/>
                </a:solidFill>
              </a:rPr>
              <a:t>Areas of application of AI in libraries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1">
            <a:extLst>
              <a:ext uri="{FF2B5EF4-FFF2-40B4-BE49-F238E27FC236}">
                <a16:creationId xmlns:a16="http://schemas.microsoft.com/office/drawing/2014/main" id="{942916A8-019B-D623-FB53-460A6DBD5DC3}"/>
              </a:ext>
            </a:extLst>
          </p:cNvPr>
          <p:cNvSpPr txBox="1">
            <a:spLocks noChangeArrowheads="1"/>
          </p:cNvSpPr>
          <p:nvPr/>
        </p:nvSpPr>
        <p:spPr bwMode="auto">
          <a:xfrm>
            <a:off x="450850" y="1009650"/>
            <a:ext cx="11353800" cy="569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just"/>
            <a:r>
              <a:rPr lang="en-US" altLang="en-US" sz="2800" b="1"/>
              <a:t>8.Fraud Detection and Security:</a:t>
            </a:r>
            <a:r>
              <a:rPr lang="en-US" altLang="en-US" sz="2800"/>
              <a:t> AI can help libraries identify and mitigate potential security risks, including fraudulent activities, copyright infringement, or data breaches. Machine learning algorithms can analyze user behavior patterns and network traffic to detect anomalies and alert library staff about suspicious activities.</a:t>
            </a:r>
          </a:p>
          <a:p>
            <a:endParaRPr lang="en-US" altLang="en-US" sz="2800"/>
          </a:p>
          <a:p>
            <a:pPr algn="just"/>
            <a:r>
              <a:rPr lang="en-US" altLang="en-US" sz="2800" b="1"/>
              <a:t>9. Accessibility and Inclusion:</a:t>
            </a:r>
            <a:r>
              <a:rPr lang="en-US" altLang="en-US" sz="2800"/>
              <a:t> AI can play a crucial role in making library resources more accessible to users with disabilities. Optical Character Recognition (OCR) combined with text-to-speech algorithms can convert printed materials into audio formats, enabling visually impaired individuals to access library collections. </a:t>
            </a:r>
          </a:p>
        </p:txBody>
      </p:sp>
      <p:sp>
        <p:nvSpPr>
          <p:cNvPr id="32771" name="TextBox 1">
            <a:extLst>
              <a:ext uri="{FF2B5EF4-FFF2-40B4-BE49-F238E27FC236}">
                <a16:creationId xmlns:a16="http://schemas.microsoft.com/office/drawing/2014/main" id="{45FA5C8F-FAF1-796C-1DA6-738BB6A73B20}"/>
              </a:ext>
            </a:extLst>
          </p:cNvPr>
          <p:cNvSpPr txBox="1">
            <a:spLocks noChangeArrowheads="1"/>
          </p:cNvSpPr>
          <p:nvPr/>
        </p:nvSpPr>
        <p:spPr bwMode="auto">
          <a:xfrm>
            <a:off x="587375" y="422275"/>
            <a:ext cx="110950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200" b="1">
                <a:solidFill>
                  <a:srgbClr val="F03F2B"/>
                </a:solidFill>
              </a:rPr>
              <a:t>Areas of application of AI in libraries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a:extLst>
              <a:ext uri="{FF2B5EF4-FFF2-40B4-BE49-F238E27FC236}">
                <a16:creationId xmlns:a16="http://schemas.microsoft.com/office/drawing/2014/main" id="{02EE0C67-AC50-F1F5-7EBD-6703051FDB17}"/>
              </a:ext>
            </a:extLst>
          </p:cNvPr>
          <p:cNvSpPr txBox="1">
            <a:spLocks noChangeArrowheads="1"/>
          </p:cNvSpPr>
          <p:nvPr/>
        </p:nvSpPr>
        <p:spPr bwMode="auto">
          <a:xfrm>
            <a:off x="546100" y="909638"/>
            <a:ext cx="11204575" cy="529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defRPr/>
            </a:pPr>
            <a:r>
              <a:rPr lang="en-US" sz="2800" b="1" dirty="0"/>
              <a:t>10: Data and AI literacy as a dimension of Information Literacy</a:t>
            </a:r>
            <a:endParaRPr lang="en-US" sz="2800" dirty="0"/>
          </a:p>
          <a:p>
            <a:pPr marL="457200" indent="-457200" eaLnBrk="1" hangingPunct="1">
              <a:buFont typeface="Wingdings" panose="05000000000000000000" pitchFamily="2" charset="2"/>
              <a:buChar char="Ø"/>
              <a:defRPr/>
            </a:pPr>
            <a:r>
              <a:rPr lang="en-US" sz="2800" dirty="0"/>
              <a:t>Citizens need some data and AI literacy because AI is being used in decision making in many sectors of life</a:t>
            </a:r>
          </a:p>
          <a:p>
            <a:pPr marL="457200" indent="-457200" eaLnBrk="1" hangingPunct="1">
              <a:buFont typeface="Wingdings" panose="05000000000000000000" pitchFamily="2" charset="2"/>
              <a:buChar char="Ø"/>
              <a:defRPr/>
            </a:pPr>
            <a:endParaRPr lang="en-US" sz="1000" dirty="0"/>
          </a:p>
          <a:p>
            <a:pPr marL="457200" indent="-457200" eaLnBrk="1" hangingPunct="1">
              <a:buFont typeface="Wingdings" panose="05000000000000000000" pitchFamily="2" charset="2"/>
              <a:buChar char="Ø"/>
              <a:defRPr/>
            </a:pPr>
            <a:r>
              <a:rPr lang="en-US" sz="2800" dirty="0"/>
              <a:t>In the realm of information seeking and use, search and recommendation tools that most of us encounter every day, such as </a:t>
            </a:r>
            <a:r>
              <a:rPr lang="en-US" sz="2800" dirty="0" err="1"/>
              <a:t>google</a:t>
            </a:r>
            <a:r>
              <a:rPr lang="en-US" sz="2800" dirty="0"/>
              <a:t> and amazon, are based on AI. </a:t>
            </a:r>
          </a:p>
          <a:p>
            <a:pPr marL="457200" indent="-457200" eaLnBrk="1" hangingPunct="1">
              <a:buFont typeface="Wingdings" panose="05000000000000000000" pitchFamily="2" charset="2"/>
              <a:buChar char="Ø"/>
              <a:defRPr/>
            </a:pPr>
            <a:endParaRPr lang="en-US" sz="1000" dirty="0"/>
          </a:p>
          <a:p>
            <a:pPr marL="457200" indent="-457200" eaLnBrk="1" hangingPunct="1">
              <a:buFont typeface="Wingdings" panose="05000000000000000000" pitchFamily="2" charset="2"/>
              <a:buChar char="Ø"/>
              <a:defRPr/>
            </a:pPr>
            <a:r>
              <a:rPr lang="en-US" sz="2800" dirty="0"/>
              <a:t>There is the need for information literacy training to encompass some basic understanding of data and AI </a:t>
            </a:r>
          </a:p>
          <a:p>
            <a:pPr marL="457200" indent="-457200" eaLnBrk="1" hangingPunct="1">
              <a:buFont typeface="Wingdings" panose="05000000000000000000" pitchFamily="2" charset="2"/>
              <a:buChar char="Ø"/>
              <a:defRPr/>
            </a:pPr>
            <a:endParaRPr lang="en-US" sz="1000" dirty="0"/>
          </a:p>
          <a:p>
            <a:pPr marL="457200" indent="-457200" eaLnBrk="1" hangingPunct="1">
              <a:buFont typeface="Wingdings" panose="05000000000000000000" pitchFamily="2" charset="2"/>
              <a:buChar char="Ø"/>
              <a:defRPr/>
            </a:pPr>
            <a:r>
              <a:rPr lang="en-US" sz="2800" dirty="0"/>
              <a:t>Incorporating data and AI literacy into IL and other user training, implies some basic knowledge of AI combined with librarians already increasing understanding of pedagogy</a:t>
            </a:r>
          </a:p>
        </p:txBody>
      </p:sp>
      <p:sp>
        <p:nvSpPr>
          <p:cNvPr id="33795" name="TextBox 2">
            <a:extLst>
              <a:ext uri="{FF2B5EF4-FFF2-40B4-BE49-F238E27FC236}">
                <a16:creationId xmlns:a16="http://schemas.microsoft.com/office/drawing/2014/main" id="{A724B239-A860-6F92-374F-34EB449DEAA6}"/>
              </a:ext>
            </a:extLst>
          </p:cNvPr>
          <p:cNvSpPr txBox="1">
            <a:spLocks noChangeArrowheads="1"/>
          </p:cNvSpPr>
          <p:nvPr/>
        </p:nvSpPr>
        <p:spPr bwMode="auto">
          <a:xfrm>
            <a:off x="914400" y="373063"/>
            <a:ext cx="101679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3600" b="1"/>
              <a:t>AI Applications in Libraries…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B176D3C6-104A-F882-EA54-EEE3D232FBD9}"/>
              </a:ext>
            </a:extLst>
          </p:cNvPr>
          <p:cNvSpPr>
            <a:spLocks noGrp="1"/>
          </p:cNvSpPr>
          <p:nvPr>
            <p:ph type="title"/>
          </p:nvPr>
        </p:nvSpPr>
        <p:spPr>
          <a:xfrm>
            <a:off x="501650" y="442913"/>
            <a:ext cx="11347450" cy="754062"/>
          </a:xfrm>
        </p:spPr>
        <p:txBody>
          <a:bodyPr/>
          <a:lstStyle/>
          <a:p>
            <a:pPr eaLnBrk="1" hangingPunct="1"/>
            <a:br>
              <a:rPr altLang="en-US" sz="3600"/>
            </a:br>
            <a:r>
              <a:rPr altLang="en-US" sz="3600" b="1"/>
              <a:t>How AI is changing the job of librarians</a:t>
            </a:r>
            <a:br>
              <a:rPr altLang="en-US" sz="3600" b="1"/>
            </a:br>
            <a:endParaRPr altLang="en-US" sz="3600" b="1"/>
          </a:p>
        </p:txBody>
      </p:sp>
      <p:sp>
        <p:nvSpPr>
          <p:cNvPr id="34819" name="Rectangle 2">
            <a:extLst>
              <a:ext uri="{FF2B5EF4-FFF2-40B4-BE49-F238E27FC236}">
                <a16:creationId xmlns:a16="http://schemas.microsoft.com/office/drawing/2014/main" id="{E3384B6D-2863-807F-FF2A-F508B1F20D80}"/>
              </a:ext>
            </a:extLst>
          </p:cNvPr>
          <p:cNvSpPr>
            <a:spLocks noChangeArrowheads="1"/>
          </p:cNvSpPr>
          <p:nvPr/>
        </p:nvSpPr>
        <p:spPr bwMode="auto">
          <a:xfrm>
            <a:off x="382588" y="1087438"/>
            <a:ext cx="635952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just" eaLnBrk="1" hangingPunct="1"/>
            <a:r>
              <a:rPr lang="en-US" altLang="en-US" sz="2400" b="1">
                <a:solidFill>
                  <a:srgbClr val="0070C0"/>
                </a:solidFill>
              </a:rPr>
              <a:t>Content indexing:</a:t>
            </a:r>
            <a:r>
              <a:rPr lang="en-US" altLang="en-US" sz="2400" b="1">
                <a:solidFill>
                  <a:srgbClr val="FF0000"/>
                </a:solidFill>
              </a:rPr>
              <a:t> AI tools for indexing will improve consistency and quality. It can identify concepts and assign them corresponding keywords. </a:t>
            </a:r>
          </a:p>
          <a:p>
            <a:pPr algn="just" eaLnBrk="1" hangingPunct="1"/>
            <a:endParaRPr lang="en-US" altLang="en-US" sz="2400"/>
          </a:p>
          <a:p>
            <a:pPr algn="just" eaLnBrk="1" hangingPunct="1"/>
            <a:r>
              <a:rPr lang="en-US" altLang="en-US" sz="2400"/>
              <a:t>Index automation also helps readers discover new literature and navigate through different disciplines which is not applicable in manual indexing. </a:t>
            </a:r>
          </a:p>
          <a:p>
            <a:pPr algn="just" eaLnBrk="1" hangingPunct="1"/>
            <a:endParaRPr lang="en-US" altLang="en-US" sz="2400"/>
          </a:p>
        </p:txBody>
      </p:sp>
      <p:sp>
        <p:nvSpPr>
          <p:cNvPr id="4" name="Rectangle 3">
            <a:extLst>
              <a:ext uri="{FF2B5EF4-FFF2-40B4-BE49-F238E27FC236}">
                <a16:creationId xmlns:a16="http://schemas.microsoft.com/office/drawing/2014/main" id="{55412631-4F54-3C2B-3976-C3CA1F31CABA}"/>
              </a:ext>
            </a:extLst>
          </p:cNvPr>
          <p:cNvSpPr/>
          <p:nvPr/>
        </p:nvSpPr>
        <p:spPr>
          <a:xfrm>
            <a:off x="6742113" y="992188"/>
            <a:ext cx="5106987" cy="5262562"/>
          </a:xfrm>
          <a:prstGeom prst="rect">
            <a:avLst/>
          </a:prstGeom>
        </p:spPr>
        <p:txBody>
          <a:bodyPr>
            <a:spAutoFit/>
          </a:bodyPr>
          <a:lstStyle/>
          <a:p>
            <a:pPr algn="just" eaLnBrk="1" fontAlgn="auto" hangingPunct="1">
              <a:spcBef>
                <a:spcPts val="0"/>
              </a:spcBef>
              <a:spcAft>
                <a:spcPts val="0"/>
              </a:spcAft>
              <a:defRPr/>
            </a:pPr>
            <a:r>
              <a:rPr lang="en-US" sz="2400" b="1" dirty="0">
                <a:solidFill>
                  <a:schemeClr val="accent6">
                    <a:lumMod val="50000"/>
                  </a:schemeClr>
                </a:solidFill>
              </a:rPr>
              <a:t>Document matching:</a:t>
            </a:r>
            <a:r>
              <a:rPr lang="en-US" sz="2400" dirty="0"/>
              <a:t> AI tools are now identifying similarities and differences between documents and patents. </a:t>
            </a:r>
          </a:p>
          <a:p>
            <a:pPr algn="just" eaLnBrk="1" fontAlgn="auto" hangingPunct="1">
              <a:spcBef>
                <a:spcPts val="0"/>
              </a:spcBef>
              <a:spcAft>
                <a:spcPts val="0"/>
              </a:spcAft>
              <a:defRPr/>
            </a:pPr>
            <a:endParaRPr lang="en-US" sz="2400" dirty="0"/>
          </a:p>
          <a:p>
            <a:pPr algn="just" eaLnBrk="1" fontAlgn="auto" hangingPunct="1">
              <a:spcBef>
                <a:spcPts val="0"/>
              </a:spcBef>
              <a:spcAft>
                <a:spcPts val="0"/>
              </a:spcAft>
              <a:defRPr/>
            </a:pPr>
            <a:endParaRPr lang="en-US" sz="2400" dirty="0"/>
          </a:p>
          <a:p>
            <a:pPr algn="just" eaLnBrk="1" fontAlgn="auto" hangingPunct="1">
              <a:spcBef>
                <a:spcPts val="0"/>
              </a:spcBef>
              <a:spcAft>
                <a:spcPts val="0"/>
              </a:spcAft>
              <a:defRPr/>
            </a:pPr>
            <a:endParaRPr lang="en-US" sz="2400" dirty="0"/>
          </a:p>
          <a:p>
            <a:pPr algn="just" eaLnBrk="1" fontAlgn="auto" hangingPunct="1">
              <a:spcBef>
                <a:spcPts val="0"/>
              </a:spcBef>
              <a:spcAft>
                <a:spcPts val="0"/>
              </a:spcAft>
              <a:defRPr/>
            </a:pPr>
            <a:endParaRPr lang="en-US" sz="2400" dirty="0"/>
          </a:p>
          <a:p>
            <a:pPr algn="just" eaLnBrk="1" fontAlgn="auto" hangingPunct="1">
              <a:spcBef>
                <a:spcPts val="0"/>
              </a:spcBef>
              <a:spcAft>
                <a:spcPts val="0"/>
              </a:spcAft>
              <a:defRPr/>
            </a:pPr>
            <a:r>
              <a:rPr lang="en-US" sz="2400" dirty="0"/>
              <a:t>Matching documents with similar ones or connecting section treating similar topics is now possible which helps researchers and libraries to get their knowledge easier and faster.</a:t>
            </a:r>
          </a:p>
        </p:txBody>
      </p:sp>
      <p:pic>
        <p:nvPicPr>
          <p:cNvPr id="34821" name="Picture 5" descr="Artificial intelligence isn't close to becoming sentient - UPI.com">
            <a:extLst>
              <a:ext uri="{FF2B5EF4-FFF2-40B4-BE49-F238E27FC236}">
                <a16:creationId xmlns:a16="http://schemas.microsoft.com/office/drawing/2014/main" id="{DF2A1573-05B8-ACC5-84DF-900D54DF41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4588" y="12907963"/>
            <a:ext cx="1141413"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Picture 7" descr="If you haven't tested artificial intelligence and experienced its power,  here's how">
            <a:extLst>
              <a:ext uri="{FF2B5EF4-FFF2-40B4-BE49-F238E27FC236}">
                <a16:creationId xmlns:a16="http://schemas.microsoft.com/office/drawing/2014/main" id="{C7041994-A479-8DEF-9B81-58D1F45347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650" y="4968875"/>
            <a:ext cx="6118225"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3" name="Picture 7" descr="How elite investors use artificial intelligence and machine learning to  gain an edge | CNN Business">
            <a:extLst>
              <a:ext uri="{FF2B5EF4-FFF2-40B4-BE49-F238E27FC236}">
                <a16:creationId xmlns:a16="http://schemas.microsoft.com/office/drawing/2014/main" id="{075E965C-E98D-274D-7939-F3111A1CA4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64350" y="2674938"/>
            <a:ext cx="4984750" cy="1214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28682-61D5-213D-6859-D45982C583D8}"/>
              </a:ext>
            </a:extLst>
          </p:cNvPr>
          <p:cNvSpPr txBox="1">
            <a:spLocks/>
          </p:cNvSpPr>
          <p:nvPr/>
        </p:nvSpPr>
        <p:spPr>
          <a:xfrm>
            <a:off x="674688" y="1446213"/>
            <a:ext cx="6681787" cy="4610100"/>
          </a:xfrm>
          <a:prstGeom prst="rect">
            <a:avLst/>
          </a:prstGeom>
        </p:spPr>
        <p:txBody>
          <a:bodyPr anchor="b">
            <a:normAutofit lnSpcReduction="10000"/>
          </a:bodyPr>
          <a:lst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a:lstStyle>
          <a:p>
            <a:pPr>
              <a:defRPr/>
            </a:pPr>
            <a:r>
              <a:rPr sz="2800" b="1">
                <a:solidFill>
                  <a:srgbClr val="FF0000"/>
                </a:solidFill>
              </a:rPr>
              <a:t>Content summarization:</a:t>
            </a:r>
          </a:p>
          <a:p>
            <a:pPr algn="just">
              <a:defRPr/>
            </a:pPr>
            <a:r>
              <a:rPr sz="2800"/>
              <a:t>Abstracted summarization uses advanced </a:t>
            </a:r>
            <a:r>
              <a:rPr sz="2800" b="1"/>
              <a:t>natural language techniques </a:t>
            </a:r>
            <a:r>
              <a:rPr sz="2800"/>
              <a:t>to produce a new summarized version of the document that is different from the original one. </a:t>
            </a:r>
          </a:p>
          <a:p>
            <a:pPr algn="just">
              <a:defRPr/>
            </a:pPr>
            <a:endParaRPr sz="2800"/>
          </a:p>
          <a:p>
            <a:pPr algn="just">
              <a:defRPr/>
            </a:pPr>
            <a:r>
              <a:rPr sz="2800"/>
              <a:t>It aims at preserving the most important sentences while rephrasing them and incorporating critical information, like a human written summary.</a:t>
            </a:r>
          </a:p>
          <a:p>
            <a:pPr fontAlgn="auto">
              <a:spcAft>
                <a:spcPts val="0"/>
              </a:spcAft>
              <a:defRPr/>
            </a:pPr>
            <a:endParaRPr sz="2400">
              <a:solidFill>
                <a:schemeClr val="tx1"/>
              </a:solidFill>
              <a:ea typeface="+mj-ea"/>
              <a:cs typeface="+mj-cs"/>
            </a:endParaRPr>
          </a:p>
        </p:txBody>
      </p:sp>
      <p:sp>
        <p:nvSpPr>
          <p:cNvPr id="35843" name="Title 1">
            <a:extLst>
              <a:ext uri="{FF2B5EF4-FFF2-40B4-BE49-F238E27FC236}">
                <a16:creationId xmlns:a16="http://schemas.microsoft.com/office/drawing/2014/main" id="{3C86B4A1-CE1A-F0CE-DA8B-47073F63FF9C}"/>
              </a:ext>
            </a:extLst>
          </p:cNvPr>
          <p:cNvSpPr txBox="1">
            <a:spLocks/>
          </p:cNvSpPr>
          <p:nvPr/>
        </p:nvSpPr>
        <p:spPr bwMode="auto">
          <a:xfrm>
            <a:off x="501650" y="442913"/>
            <a:ext cx="11347450"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eaLnBrk="1" hangingPunct="1">
              <a:lnSpc>
                <a:spcPct val="90000"/>
              </a:lnSpc>
              <a:spcBef>
                <a:spcPct val="0"/>
              </a:spcBef>
              <a:buClrTx/>
              <a:buFontTx/>
              <a:buNone/>
            </a:pPr>
            <a:r>
              <a:rPr lang="en-US" altLang="en-US" sz="3600" b="1">
                <a:solidFill>
                  <a:srgbClr val="262626"/>
                </a:solidFill>
              </a:rPr>
              <a:t>How AI is changing the job of librarians</a:t>
            </a:r>
            <a:br>
              <a:rPr lang="en-US" altLang="en-US" sz="3600" b="1">
                <a:solidFill>
                  <a:srgbClr val="262626"/>
                </a:solidFill>
              </a:rPr>
            </a:br>
            <a:endParaRPr lang="en-US" altLang="en-US" sz="3600" b="1">
              <a:solidFill>
                <a:srgbClr val="262626"/>
              </a:solidFill>
            </a:endParaRPr>
          </a:p>
        </p:txBody>
      </p:sp>
      <p:pic>
        <p:nvPicPr>
          <p:cNvPr id="35844" name="Picture 6" descr="The enormous potential of Natural Language Processing (NLP) in learning. |  CanopyLAB">
            <a:extLst>
              <a:ext uri="{FF2B5EF4-FFF2-40B4-BE49-F238E27FC236}">
                <a16:creationId xmlns:a16="http://schemas.microsoft.com/office/drawing/2014/main" id="{EE13CCA7-A311-3DDE-25FE-AF56B6972F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43788" y="1173163"/>
            <a:ext cx="4405312"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a:extLst>
              <a:ext uri="{FF2B5EF4-FFF2-40B4-BE49-F238E27FC236}">
                <a16:creationId xmlns:a16="http://schemas.microsoft.com/office/drawing/2014/main" id="{6FFCAABA-3690-25EB-FF1D-EA1208887CF6}"/>
              </a:ext>
            </a:extLst>
          </p:cNvPr>
          <p:cNvSpPr txBox="1">
            <a:spLocks/>
          </p:cNvSpPr>
          <p:nvPr/>
        </p:nvSpPr>
        <p:spPr bwMode="auto">
          <a:xfrm>
            <a:off x="501650" y="442913"/>
            <a:ext cx="11347450"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eaLnBrk="1" hangingPunct="1">
              <a:lnSpc>
                <a:spcPct val="90000"/>
              </a:lnSpc>
              <a:spcBef>
                <a:spcPct val="0"/>
              </a:spcBef>
              <a:buClrTx/>
              <a:buFontTx/>
              <a:buNone/>
            </a:pPr>
            <a:r>
              <a:rPr lang="en-US" altLang="en-US" sz="3600" b="1">
                <a:solidFill>
                  <a:srgbClr val="262626"/>
                </a:solidFill>
              </a:rPr>
              <a:t>How AI is changing the job of librarians</a:t>
            </a:r>
            <a:br>
              <a:rPr lang="en-US" altLang="en-US" sz="3600" b="1">
                <a:solidFill>
                  <a:srgbClr val="262626"/>
                </a:solidFill>
              </a:rPr>
            </a:br>
            <a:endParaRPr lang="en-US" altLang="en-US" sz="3600" b="1">
              <a:solidFill>
                <a:srgbClr val="262626"/>
              </a:solidFill>
            </a:endParaRPr>
          </a:p>
        </p:txBody>
      </p:sp>
      <p:sp>
        <p:nvSpPr>
          <p:cNvPr id="37891" name="TextBox 1">
            <a:extLst>
              <a:ext uri="{FF2B5EF4-FFF2-40B4-BE49-F238E27FC236}">
                <a16:creationId xmlns:a16="http://schemas.microsoft.com/office/drawing/2014/main" id="{0B8DB945-55AE-9E08-24E4-6477A94A2B39}"/>
              </a:ext>
            </a:extLst>
          </p:cNvPr>
          <p:cNvSpPr txBox="1">
            <a:spLocks noChangeArrowheads="1"/>
          </p:cNvSpPr>
          <p:nvPr/>
        </p:nvSpPr>
        <p:spPr bwMode="auto">
          <a:xfrm>
            <a:off x="395288" y="1033463"/>
            <a:ext cx="7916862" cy="554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just"/>
            <a:r>
              <a:rPr lang="en-US" altLang="en-US" sz="2800" b="1">
                <a:solidFill>
                  <a:srgbClr val="FF0000"/>
                </a:solidFill>
              </a:rPr>
              <a:t>Quality of service:</a:t>
            </a:r>
            <a:r>
              <a:rPr lang="en-US" altLang="en-US" sz="2800"/>
              <a:t> AI has penetrated the world of librarians and researchers in the form of chatbots that can answer directional or simple questions, alert when a new book is published, and direct a user/patron to specific library resources. </a:t>
            </a:r>
          </a:p>
          <a:p>
            <a:pPr algn="just"/>
            <a:endParaRPr lang="en-US" altLang="en-US" sz="2800"/>
          </a:p>
          <a:p>
            <a:pPr algn="just"/>
            <a:r>
              <a:rPr lang="en-US" altLang="en-US" sz="2800"/>
              <a:t>The automation of conversations between a user and a machine will enable librarians to embed their focus on more difficult questions and save time answering repetitive ones. </a:t>
            </a:r>
          </a:p>
          <a:p>
            <a:endParaRPr lang="en-US" altLang="en-US"/>
          </a:p>
        </p:txBody>
      </p:sp>
      <p:pic>
        <p:nvPicPr>
          <p:cNvPr id="37892" name="Picture 16" descr="Why create a free chatbot tool? Our explanations">
            <a:extLst>
              <a:ext uri="{FF2B5EF4-FFF2-40B4-BE49-F238E27FC236}">
                <a16:creationId xmlns:a16="http://schemas.microsoft.com/office/drawing/2014/main" id="{F1996A4F-687F-CA85-225D-5F24BDFDCF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16925" y="1033463"/>
            <a:ext cx="3432175" cy="554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9D58D29-5E43-CF4F-AED0-210C0B3BCDE3}"/>
              </a:ext>
            </a:extLst>
          </p:cNvPr>
          <p:cNvSpPr/>
          <p:nvPr/>
        </p:nvSpPr>
        <p:spPr>
          <a:xfrm>
            <a:off x="1881188" y="6705600"/>
            <a:ext cx="10328275" cy="192088"/>
          </a:xfrm>
          <a:prstGeom prst="rect">
            <a:avLst/>
          </a:prstGeom>
          <a:solidFill>
            <a:srgbClr val="1F429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 name="Rectangle 13">
            <a:extLst>
              <a:ext uri="{FF2B5EF4-FFF2-40B4-BE49-F238E27FC236}">
                <a16:creationId xmlns:a16="http://schemas.microsoft.com/office/drawing/2014/main" id="{BCECC480-E32E-903D-DC24-8A1AB55C2E1A}"/>
              </a:ext>
            </a:extLst>
          </p:cNvPr>
          <p:cNvSpPr/>
          <p:nvPr/>
        </p:nvSpPr>
        <p:spPr>
          <a:xfrm>
            <a:off x="-7938" y="6705600"/>
            <a:ext cx="1862138" cy="184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8916" name="Title 1">
            <a:extLst>
              <a:ext uri="{FF2B5EF4-FFF2-40B4-BE49-F238E27FC236}">
                <a16:creationId xmlns:a16="http://schemas.microsoft.com/office/drawing/2014/main" id="{8FBE1B20-417B-E2BD-12AD-1EBEC6BAF105}"/>
              </a:ext>
            </a:extLst>
          </p:cNvPr>
          <p:cNvSpPr txBox="1">
            <a:spLocks/>
          </p:cNvSpPr>
          <p:nvPr/>
        </p:nvSpPr>
        <p:spPr bwMode="auto">
          <a:xfrm>
            <a:off x="501650" y="442913"/>
            <a:ext cx="11347450"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eaLnBrk="1" hangingPunct="1">
              <a:lnSpc>
                <a:spcPct val="90000"/>
              </a:lnSpc>
              <a:spcBef>
                <a:spcPct val="0"/>
              </a:spcBef>
              <a:buClrTx/>
              <a:buFontTx/>
              <a:buNone/>
            </a:pPr>
            <a:r>
              <a:rPr lang="en-US" altLang="en-US" sz="3600" b="1">
                <a:solidFill>
                  <a:srgbClr val="262626"/>
                </a:solidFill>
              </a:rPr>
              <a:t>How AI is changing the job of librarians</a:t>
            </a:r>
            <a:br>
              <a:rPr lang="en-US" altLang="en-US" sz="3600" b="1">
                <a:solidFill>
                  <a:srgbClr val="262626"/>
                </a:solidFill>
              </a:rPr>
            </a:br>
            <a:endParaRPr lang="en-US" altLang="en-US" sz="3600" b="1">
              <a:solidFill>
                <a:srgbClr val="262626"/>
              </a:solidFill>
            </a:endParaRPr>
          </a:p>
        </p:txBody>
      </p:sp>
      <p:sp>
        <p:nvSpPr>
          <p:cNvPr id="38917" name="TextBox 1">
            <a:extLst>
              <a:ext uri="{FF2B5EF4-FFF2-40B4-BE49-F238E27FC236}">
                <a16:creationId xmlns:a16="http://schemas.microsoft.com/office/drawing/2014/main" id="{4864DB87-79B6-7504-A4B2-219C97E1FEBA}"/>
              </a:ext>
            </a:extLst>
          </p:cNvPr>
          <p:cNvSpPr txBox="1">
            <a:spLocks noChangeArrowheads="1"/>
          </p:cNvSpPr>
          <p:nvPr/>
        </p:nvSpPr>
        <p:spPr bwMode="auto">
          <a:xfrm>
            <a:off x="501650" y="993775"/>
            <a:ext cx="8437563" cy="544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just"/>
            <a:r>
              <a:rPr lang="en-US" altLang="en-US" sz="2800" b="1">
                <a:solidFill>
                  <a:srgbClr val="FF0000"/>
                </a:solidFill>
              </a:rPr>
              <a:t>Impact Factor of the Future:</a:t>
            </a:r>
            <a:r>
              <a:rPr lang="en-US" altLang="en-US" sz="2800"/>
              <a:t> In future AI algorithms will be capable of breaking down scientific research into arguments and validating them against other pieces of research. </a:t>
            </a:r>
          </a:p>
          <a:p>
            <a:endParaRPr lang="en-US" altLang="en-US" sz="1200"/>
          </a:p>
          <a:p>
            <a:r>
              <a:rPr lang="en-US" altLang="en-US" sz="2800"/>
              <a:t>Or it would be able </a:t>
            </a:r>
            <a:r>
              <a:rPr lang="en-US" altLang="en-US" sz="2800" b="1">
                <a:solidFill>
                  <a:srgbClr val="00B0F0"/>
                </a:solidFill>
              </a:rPr>
              <a:t>to build for each document a truth tree of arguments and evidence, verify each branch and then find the overall validity score.</a:t>
            </a:r>
            <a:r>
              <a:rPr lang="en-US" altLang="en-US" sz="2800"/>
              <a:t> Having validated or rephrased research is more important than the number of its readers, as it is the solid and validated research that deserves a wider readership</a:t>
            </a:r>
          </a:p>
        </p:txBody>
      </p:sp>
      <p:pic>
        <p:nvPicPr>
          <p:cNvPr id="38918" name="Picture 18" descr="What is a good impact factor? - Paperpile">
            <a:extLst>
              <a:ext uri="{FF2B5EF4-FFF2-40B4-BE49-F238E27FC236}">
                <a16:creationId xmlns:a16="http://schemas.microsoft.com/office/drawing/2014/main" id="{2E811C52-F1FE-479E-1D8F-797C1C00EA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39213" y="1319213"/>
            <a:ext cx="3062287" cy="512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FE63F1E3-7D87-F3BA-00E9-FF5604256CEB}"/>
              </a:ext>
            </a:extLst>
          </p:cNvPr>
          <p:cNvSpPr>
            <a:spLocks noGrp="1"/>
          </p:cNvSpPr>
          <p:nvPr>
            <p:ph type="title"/>
          </p:nvPr>
        </p:nvSpPr>
        <p:spPr>
          <a:xfrm>
            <a:off x="558800" y="423863"/>
            <a:ext cx="10058400" cy="749300"/>
          </a:xfrm>
        </p:spPr>
        <p:txBody>
          <a:bodyPr/>
          <a:lstStyle/>
          <a:p>
            <a:r>
              <a:rPr altLang="en-US" b="1"/>
              <a:t>INTRODUCTION</a:t>
            </a:r>
          </a:p>
        </p:txBody>
      </p:sp>
      <p:sp>
        <p:nvSpPr>
          <p:cNvPr id="3" name="TextBox 2">
            <a:extLst>
              <a:ext uri="{FF2B5EF4-FFF2-40B4-BE49-F238E27FC236}">
                <a16:creationId xmlns:a16="http://schemas.microsoft.com/office/drawing/2014/main" id="{4CEE1B43-0D09-2971-42A2-31C53D8E2A31}"/>
              </a:ext>
            </a:extLst>
          </p:cNvPr>
          <p:cNvSpPr txBox="1"/>
          <p:nvPr/>
        </p:nvSpPr>
        <p:spPr>
          <a:xfrm>
            <a:off x="409575" y="938213"/>
            <a:ext cx="11477625" cy="3848100"/>
          </a:xfrm>
          <a:prstGeom prst="rect">
            <a:avLst/>
          </a:prstGeom>
          <a:noFill/>
        </p:spPr>
        <p:txBody>
          <a:bodyPr>
            <a:spAutoFit/>
          </a:bodyPr>
          <a:lstStyle/>
          <a:p>
            <a:pPr>
              <a:defRPr/>
            </a:pPr>
            <a:r>
              <a:rPr lang="en-US" sz="3400" b="1" dirty="0"/>
              <a:t>In this presentation:</a:t>
            </a:r>
          </a:p>
          <a:p>
            <a:pPr marL="571500" indent="-571500">
              <a:buFont typeface="Wingdings" panose="05000000000000000000" pitchFamily="2" charset="2"/>
              <a:buChar char="q"/>
              <a:defRPr/>
            </a:pPr>
            <a:r>
              <a:rPr lang="en-US" sz="3000" b="1" dirty="0">
                <a:solidFill>
                  <a:srgbClr val="FF0000"/>
                </a:solidFill>
              </a:rPr>
              <a:t>Explore the intersection of artificial intelligence and library development in the 21st century.</a:t>
            </a:r>
            <a:r>
              <a:rPr lang="en-US" sz="3000" dirty="0"/>
              <a:t> </a:t>
            </a:r>
          </a:p>
          <a:p>
            <a:pPr marL="571500" indent="-571500">
              <a:buFont typeface="Wingdings" panose="05000000000000000000" pitchFamily="2" charset="2"/>
              <a:buChar char="q"/>
              <a:defRPr/>
            </a:pPr>
            <a:r>
              <a:rPr lang="en-US" sz="3000" b="1" dirty="0">
                <a:solidFill>
                  <a:srgbClr val="0070C0"/>
                </a:solidFill>
              </a:rPr>
              <a:t>Identify various applications of AI in libraries</a:t>
            </a:r>
          </a:p>
          <a:p>
            <a:pPr marL="571500" indent="-571500">
              <a:buFont typeface="Wingdings" panose="05000000000000000000" pitchFamily="2" charset="2"/>
              <a:buChar char="q"/>
              <a:defRPr/>
            </a:pPr>
            <a:r>
              <a:rPr lang="en-US" sz="3000" b="1" dirty="0">
                <a:solidFill>
                  <a:schemeClr val="accent2">
                    <a:lumMod val="50000"/>
                  </a:schemeClr>
                </a:solidFill>
              </a:rPr>
              <a:t>State of AI in Nigerian libraries</a:t>
            </a:r>
          </a:p>
          <a:p>
            <a:pPr marL="571500" indent="-571500">
              <a:buFont typeface="Wingdings" panose="05000000000000000000" pitchFamily="2" charset="2"/>
              <a:buChar char="q"/>
              <a:defRPr/>
            </a:pPr>
            <a:r>
              <a:rPr lang="en-US" sz="3000" b="1" dirty="0">
                <a:solidFill>
                  <a:srgbClr val="F03F2B"/>
                </a:solidFill>
              </a:rPr>
              <a:t>Discuss potential benefits, challenges, and ethical considerations associated with adoption of AI in libraries.</a:t>
            </a:r>
          </a:p>
          <a:p>
            <a:pPr marL="571500" indent="-571500">
              <a:buFont typeface="Wingdings" panose="05000000000000000000" pitchFamily="2" charset="2"/>
              <a:buChar char="q"/>
              <a:defRPr/>
            </a:pPr>
            <a:r>
              <a:rPr lang="en-US" sz="3000" b="1" dirty="0"/>
              <a:t>Suggest ways forward for AI adoption in Nigerian libraries</a:t>
            </a:r>
          </a:p>
        </p:txBody>
      </p:sp>
      <p:pic>
        <p:nvPicPr>
          <p:cNvPr id="9220" name="Picture 6" descr="What Is Artificial Intelligence And Future Scope | Chitkara University">
            <a:extLst>
              <a:ext uri="{FF2B5EF4-FFF2-40B4-BE49-F238E27FC236}">
                <a16:creationId xmlns:a16="http://schemas.microsoft.com/office/drawing/2014/main" id="{2454A4B2-39E2-86A4-8680-85928050D3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 y="4786313"/>
            <a:ext cx="11382375"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CA3B3252-7947-651C-E7D9-0E69B8DC7A20}"/>
              </a:ext>
            </a:extLst>
          </p:cNvPr>
          <p:cNvSpPr txBox="1">
            <a:spLocks/>
          </p:cNvSpPr>
          <p:nvPr/>
        </p:nvSpPr>
        <p:spPr>
          <a:xfrm>
            <a:off x="4135438" y="1196975"/>
            <a:ext cx="7713662" cy="5254625"/>
          </a:xfrm>
          <a:prstGeom prst="rect">
            <a:avLst/>
          </a:prstGeom>
        </p:spPr>
        <p:txBody>
          <a:bodyPr>
            <a:normAutofit fontScale="92500"/>
          </a:bodyPr>
          <a:lst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fontAlgn="auto">
              <a:lnSpc>
                <a:spcPct val="100000"/>
              </a:lnSpc>
              <a:spcBef>
                <a:spcPts val="0"/>
              </a:spcBef>
              <a:buFont typeface="Garamond" pitchFamily="18" charset="0"/>
              <a:buNone/>
              <a:defRPr/>
            </a:pPr>
            <a:r>
              <a:rPr lang="en-US" sz="2800" b="1" dirty="0">
                <a:solidFill>
                  <a:srgbClr val="FF0000"/>
                </a:solidFill>
              </a:rPr>
              <a:t>Better operational efficiency:</a:t>
            </a:r>
            <a:r>
              <a:rPr lang="en-US" sz="2800" b="1" dirty="0"/>
              <a:t> </a:t>
            </a:r>
            <a:r>
              <a:rPr lang="en-US" sz="2800" dirty="0"/>
              <a:t>Libraries can identify and magnify operational efficiency by improving service effectiveness and reducing operational costs with process automation, optimized research data management, and digital assets management. </a:t>
            </a:r>
          </a:p>
          <a:p>
            <a:pPr marL="0" indent="0" fontAlgn="auto">
              <a:lnSpc>
                <a:spcPct val="100000"/>
              </a:lnSpc>
              <a:spcBef>
                <a:spcPts val="0"/>
              </a:spcBef>
              <a:buFont typeface="Garamond" pitchFamily="18" charset="0"/>
              <a:buNone/>
              <a:defRPr/>
            </a:pPr>
            <a:endParaRPr lang="en-US" sz="2800" dirty="0"/>
          </a:p>
          <a:p>
            <a:pPr marL="0" indent="0" fontAlgn="auto">
              <a:lnSpc>
                <a:spcPct val="100000"/>
              </a:lnSpc>
              <a:spcBef>
                <a:spcPts val="0"/>
              </a:spcBef>
              <a:buFont typeface="Garamond" pitchFamily="18" charset="0"/>
              <a:buNone/>
              <a:defRPr/>
            </a:pPr>
            <a:r>
              <a:rPr lang="en-US" sz="2800" dirty="0"/>
              <a:t>Implementation of machine learning in library’s processes and digital resources </a:t>
            </a:r>
            <a:r>
              <a:rPr lang="en-US" sz="2800" b="1" dirty="0">
                <a:solidFill>
                  <a:srgbClr val="0070C0"/>
                </a:solidFill>
              </a:rPr>
              <a:t>can optimize collection analysis, visualization, and preservation and reduce expenses associated with the provision of services.</a:t>
            </a:r>
            <a:r>
              <a:rPr lang="en-US" sz="2800" dirty="0"/>
              <a:t> </a:t>
            </a:r>
          </a:p>
          <a:p>
            <a:pPr indent="-228600" fontAlgn="auto">
              <a:buFont typeface="Arial" panose="020B0604020202020204" pitchFamily="34" charset="0"/>
              <a:buChar char="•"/>
              <a:defRPr/>
            </a:pPr>
            <a:endParaRPr lang="en-US" sz="2800" dirty="0"/>
          </a:p>
          <a:p>
            <a:pPr indent="-228600" fontAlgn="auto">
              <a:buFont typeface="Arial" panose="020B0604020202020204" pitchFamily="34" charset="0"/>
              <a:buChar char="•"/>
              <a:defRPr/>
            </a:pPr>
            <a:endParaRPr lang="en-US" sz="2800" dirty="0"/>
          </a:p>
          <a:p>
            <a:pPr indent="-228600" fontAlgn="auto">
              <a:buFont typeface="Arial" panose="020B0604020202020204" pitchFamily="34" charset="0"/>
              <a:buChar char="•"/>
              <a:defRPr/>
            </a:pPr>
            <a:endParaRPr lang="en-US" sz="2800" dirty="0"/>
          </a:p>
          <a:p>
            <a:pPr marL="0" indent="0" fontAlgn="auto">
              <a:buFont typeface="Garamond" pitchFamily="18" charset="0"/>
              <a:buNone/>
              <a:defRPr/>
            </a:pPr>
            <a:endParaRPr lang="en-US" sz="2800" dirty="0"/>
          </a:p>
          <a:p>
            <a:pPr indent="-228600" fontAlgn="auto">
              <a:buFont typeface="Arial" panose="020B0604020202020204" pitchFamily="34" charset="0"/>
              <a:buChar char="•"/>
              <a:defRPr/>
            </a:pPr>
            <a:endParaRPr lang="en-US" sz="1700" dirty="0"/>
          </a:p>
        </p:txBody>
      </p:sp>
      <p:sp>
        <p:nvSpPr>
          <p:cNvPr id="40963" name="Title 1">
            <a:extLst>
              <a:ext uri="{FF2B5EF4-FFF2-40B4-BE49-F238E27FC236}">
                <a16:creationId xmlns:a16="http://schemas.microsoft.com/office/drawing/2014/main" id="{CC31FAF0-F10F-3DDA-2A54-54E1FDB9C75D}"/>
              </a:ext>
            </a:extLst>
          </p:cNvPr>
          <p:cNvSpPr txBox="1">
            <a:spLocks/>
          </p:cNvSpPr>
          <p:nvPr/>
        </p:nvSpPr>
        <p:spPr bwMode="auto">
          <a:xfrm>
            <a:off x="501650" y="442913"/>
            <a:ext cx="11347450"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eaLnBrk="1" hangingPunct="1">
              <a:lnSpc>
                <a:spcPct val="90000"/>
              </a:lnSpc>
              <a:spcBef>
                <a:spcPct val="0"/>
              </a:spcBef>
              <a:buClrTx/>
              <a:buFontTx/>
              <a:buNone/>
            </a:pPr>
            <a:r>
              <a:rPr lang="en-US" altLang="en-US" sz="3600" b="1">
                <a:solidFill>
                  <a:srgbClr val="262626"/>
                </a:solidFill>
              </a:rPr>
              <a:t>How AI is changing the job of librarians</a:t>
            </a:r>
            <a:br>
              <a:rPr lang="en-US" altLang="en-US" sz="3600" b="1">
                <a:solidFill>
                  <a:srgbClr val="262626"/>
                </a:solidFill>
              </a:rPr>
            </a:br>
            <a:endParaRPr lang="en-US" altLang="en-US" sz="3600" b="1">
              <a:solidFill>
                <a:srgbClr val="262626"/>
              </a:solidFill>
            </a:endParaRPr>
          </a:p>
        </p:txBody>
      </p:sp>
      <p:pic>
        <p:nvPicPr>
          <p:cNvPr id="40964" name="Picture 7" descr="What is Artificial Intelligence? Types, History, and Future [2023 Edition]  | Simplilearn">
            <a:extLst>
              <a:ext uri="{FF2B5EF4-FFF2-40B4-BE49-F238E27FC236}">
                <a16:creationId xmlns:a16="http://schemas.microsoft.com/office/drawing/2014/main" id="{3B48E0A3-9D88-E16B-C353-68EE37F1AA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313" y="1365250"/>
            <a:ext cx="3794125" cy="508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86360B7-A50B-9D97-998F-4E86D30AAC31}"/>
              </a:ext>
            </a:extLst>
          </p:cNvPr>
          <p:cNvSpPr txBox="1"/>
          <p:nvPr/>
        </p:nvSpPr>
        <p:spPr>
          <a:xfrm>
            <a:off x="501650" y="1069975"/>
            <a:ext cx="11347450" cy="5632450"/>
          </a:xfrm>
          <a:prstGeom prst="rect">
            <a:avLst/>
          </a:prstGeom>
          <a:noFill/>
        </p:spPr>
        <p:txBody>
          <a:bodyPr>
            <a:spAutoFit/>
          </a:bodyPr>
          <a:lstStyle/>
          <a:p>
            <a:pPr marL="342900" indent="-342900">
              <a:buFont typeface="Wingdings" panose="05000000000000000000" pitchFamily="2" charset="2"/>
              <a:buChar char="q"/>
              <a:defRPr/>
            </a:pPr>
            <a:r>
              <a:rPr lang="en-US" sz="2400" dirty="0"/>
              <a:t>Interview with Librarians in some universities </a:t>
            </a:r>
            <a:r>
              <a:rPr lang="en-US" sz="2400" b="1" dirty="0"/>
              <a:t>(10 Federal; 13 State; 6 Private)</a:t>
            </a:r>
            <a:r>
              <a:rPr lang="en-US" sz="2400" dirty="0"/>
              <a:t> revealed that AI is still at the conception stage</a:t>
            </a:r>
          </a:p>
          <a:p>
            <a:pPr>
              <a:defRPr/>
            </a:pPr>
            <a:endParaRPr lang="en-US" sz="1000" dirty="0"/>
          </a:p>
          <a:p>
            <a:pPr marL="342900" indent="-342900">
              <a:buFont typeface="Wingdings" panose="05000000000000000000" pitchFamily="2" charset="2"/>
              <a:buChar char="q"/>
              <a:defRPr/>
            </a:pPr>
            <a:r>
              <a:rPr lang="en-US" sz="2400" dirty="0"/>
              <a:t>Platform Capital's funding in June 2020 allowed the </a:t>
            </a:r>
            <a:r>
              <a:rPr lang="en-US" sz="2400" b="1" dirty="0">
                <a:solidFill>
                  <a:srgbClr val="0070C0"/>
                </a:solidFill>
              </a:rPr>
              <a:t>University of Lagos</a:t>
            </a:r>
            <a:r>
              <a:rPr lang="en-US" sz="2400" dirty="0"/>
              <a:t> to become the first </a:t>
            </a:r>
            <a:r>
              <a:rPr lang="en-US" sz="2400" dirty="0" err="1"/>
              <a:t>organisation</a:t>
            </a:r>
            <a:r>
              <a:rPr lang="en-US" sz="2400" dirty="0"/>
              <a:t> in Nigeria to employ artificial intelligence (robots). </a:t>
            </a:r>
          </a:p>
          <a:p>
            <a:pPr marL="342900" indent="-342900">
              <a:buFont typeface="Wingdings" panose="05000000000000000000" pitchFamily="2" charset="2"/>
              <a:buChar char="q"/>
              <a:defRPr/>
            </a:pPr>
            <a:r>
              <a:rPr lang="en-US" sz="2400" b="1" dirty="0">
                <a:solidFill>
                  <a:srgbClr val="F03F2B"/>
                </a:solidFill>
              </a:rPr>
              <a:t>The "cloud-based intelligent humanoid robots," have the following features:</a:t>
            </a:r>
          </a:p>
          <a:p>
            <a:pPr marL="342900" indent="-342900">
              <a:buFont typeface="Wingdings" panose="05000000000000000000" pitchFamily="2" charset="2"/>
              <a:buChar char="ü"/>
              <a:defRPr/>
            </a:pPr>
            <a:r>
              <a:rPr lang="en-US" sz="2400" b="1" dirty="0"/>
              <a:t>face recognition</a:t>
            </a:r>
          </a:p>
          <a:p>
            <a:pPr marL="342900" indent="-342900">
              <a:buFont typeface="Wingdings" panose="05000000000000000000" pitchFamily="2" charset="2"/>
              <a:buChar char="ü"/>
              <a:defRPr/>
            </a:pPr>
            <a:r>
              <a:rPr lang="en-US" sz="2400" b="1" dirty="0"/>
              <a:t>surveillance technology</a:t>
            </a:r>
          </a:p>
          <a:p>
            <a:pPr marL="342900" indent="-342900">
              <a:buFont typeface="Wingdings" panose="05000000000000000000" pitchFamily="2" charset="2"/>
              <a:buChar char="ü"/>
              <a:defRPr/>
            </a:pPr>
            <a:r>
              <a:rPr lang="en-US" sz="2400" b="1" dirty="0"/>
              <a:t>data management</a:t>
            </a:r>
          </a:p>
          <a:p>
            <a:pPr marL="342900" indent="-342900">
              <a:buFont typeface="Wingdings" panose="05000000000000000000" pitchFamily="2" charset="2"/>
              <a:buChar char="ü"/>
              <a:defRPr/>
            </a:pPr>
            <a:r>
              <a:rPr lang="en-US" sz="2400" b="1" dirty="0"/>
              <a:t>advert &amp; promotion</a:t>
            </a:r>
          </a:p>
          <a:p>
            <a:pPr marL="342900" indent="-342900">
              <a:buFont typeface="Wingdings" panose="05000000000000000000" pitchFamily="2" charset="2"/>
              <a:buChar char="ü"/>
              <a:defRPr/>
            </a:pPr>
            <a:r>
              <a:rPr lang="en-US" sz="2400" b="1" dirty="0"/>
              <a:t>book shelf management, </a:t>
            </a:r>
          </a:p>
          <a:p>
            <a:pPr marL="342900" indent="-342900">
              <a:buFont typeface="Wingdings" panose="05000000000000000000" pitchFamily="2" charset="2"/>
              <a:buChar char="ü"/>
              <a:defRPr/>
            </a:pPr>
            <a:r>
              <a:rPr lang="en-US" sz="2400" b="1" dirty="0"/>
              <a:t>research </a:t>
            </a:r>
          </a:p>
          <a:p>
            <a:pPr marL="342900" indent="-342900">
              <a:buFont typeface="Wingdings" panose="05000000000000000000" pitchFamily="2" charset="2"/>
              <a:buChar char="ü"/>
              <a:defRPr/>
            </a:pPr>
            <a:r>
              <a:rPr lang="en-US" sz="2400" b="1" dirty="0"/>
              <a:t>entry validation (University of Lagos, 2020). </a:t>
            </a:r>
          </a:p>
        </p:txBody>
      </p:sp>
      <p:sp>
        <p:nvSpPr>
          <p:cNvPr id="41987" name="Title 1">
            <a:extLst>
              <a:ext uri="{FF2B5EF4-FFF2-40B4-BE49-F238E27FC236}">
                <a16:creationId xmlns:a16="http://schemas.microsoft.com/office/drawing/2014/main" id="{18E35C4F-E8E5-B75C-88E7-75CAD33640C2}"/>
              </a:ext>
            </a:extLst>
          </p:cNvPr>
          <p:cNvSpPr txBox="1">
            <a:spLocks/>
          </p:cNvSpPr>
          <p:nvPr/>
        </p:nvSpPr>
        <p:spPr bwMode="auto">
          <a:xfrm>
            <a:off x="501650" y="401638"/>
            <a:ext cx="11347450"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eaLnBrk="1" hangingPunct="1">
              <a:lnSpc>
                <a:spcPct val="90000"/>
              </a:lnSpc>
              <a:spcBef>
                <a:spcPct val="0"/>
              </a:spcBef>
              <a:buClrTx/>
              <a:buFontTx/>
              <a:buNone/>
            </a:pPr>
            <a:r>
              <a:rPr lang="en-US" altLang="en-US" sz="3600" b="1">
                <a:solidFill>
                  <a:srgbClr val="262626"/>
                </a:solidFill>
              </a:rPr>
              <a:t>AI in Nigeria academic libraries</a:t>
            </a:r>
            <a:br>
              <a:rPr lang="en-US" altLang="en-US" sz="3600" b="1">
                <a:solidFill>
                  <a:srgbClr val="262626"/>
                </a:solidFill>
              </a:rPr>
            </a:br>
            <a:endParaRPr lang="en-US" altLang="en-US" sz="3600" b="1">
              <a:solidFill>
                <a:srgbClr val="262626"/>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AEBBF6D8-C408-BCE5-2A45-D45F859A2F82}"/>
              </a:ext>
            </a:extLst>
          </p:cNvPr>
          <p:cNvSpPr>
            <a:spLocks noGrp="1"/>
          </p:cNvSpPr>
          <p:nvPr>
            <p:ph type="title"/>
          </p:nvPr>
        </p:nvSpPr>
        <p:spPr>
          <a:xfrm>
            <a:off x="466725" y="436563"/>
            <a:ext cx="10058400" cy="690562"/>
          </a:xfrm>
        </p:spPr>
        <p:txBody>
          <a:bodyPr/>
          <a:lstStyle/>
          <a:p>
            <a:r>
              <a:rPr altLang="en-US" b="1"/>
              <a:t>Impact of AI on employment</a:t>
            </a:r>
          </a:p>
        </p:txBody>
      </p:sp>
      <p:sp>
        <p:nvSpPr>
          <p:cNvPr id="3" name="TextBox 2">
            <a:extLst>
              <a:ext uri="{FF2B5EF4-FFF2-40B4-BE49-F238E27FC236}">
                <a16:creationId xmlns:a16="http://schemas.microsoft.com/office/drawing/2014/main" id="{125D5F1B-CC6C-CD12-515D-C9EBD00B18BB}"/>
              </a:ext>
            </a:extLst>
          </p:cNvPr>
          <p:cNvSpPr txBox="1"/>
          <p:nvPr/>
        </p:nvSpPr>
        <p:spPr>
          <a:xfrm>
            <a:off x="466725" y="1127125"/>
            <a:ext cx="11337925" cy="5478463"/>
          </a:xfrm>
          <a:prstGeom prst="rect">
            <a:avLst/>
          </a:prstGeom>
          <a:noFill/>
        </p:spPr>
        <p:txBody>
          <a:bodyPr>
            <a:spAutoFit/>
          </a:bodyPr>
          <a:lstStyle/>
          <a:p>
            <a:pPr>
              <a:defRPr/>
            </a:pPr>
            <a:endParaRPr lang="en-US" sz="1200" dirty="0"/>
          </a:p>
          <a:p>
            <a:pPr>
              <a:defRPr/>
            </a:pPr>
            <a:r>
              <a:rPr lang="en-US" sz="2600" b="1" dirty="0">
                <a:solidFill>
                  <a:srgbClr val="0070C0"/>
                </a:solidFill>
              </a:rPr>
              <a:t>Global Partnership on Artificial Intelligence (2020) </a:t>
            </a:r>
            <a:r>
              <a:rPr lang="en-US" sz="2600" dirty="0"/>
              <a:t>elaborate the wide range of potential impacts of AI on employment: Jobs can be:</a:t>
            </a:r>
          </a:p>
          <a:p>
            <a:pPr marL="457200" indent="-457200">
              <a:buFont typeface="Wingdings" panose="05000000000000000000" pitchFamily="2" charset="2"/>
              <a:buChar char="q"/>
              <a:defRPr/>
            </a:pPr>
            <a:r>
              <a:rPr lang="en-US" sz="2600" b="1" dirty="0">
                <a:solidFill>
                  <a:srgbClr val="FF0000"/>
                </a:solidFill>
              </a:rPr>
              <a:t>Replaced or reduced (automation destroys jobs),</a:t>
            </a:r>
            <a:r>
              <a:rPr lang="en-US" sz="2600" b="1" dirty="0"/>
              <a:t> </a:t>
            </a:r>
          </a:p>
          <a:p>
            <a:pPr marL="457200" indent="-457200">
              <a:buFont typeface="Wingdings" panose="05000000000000000000" pitchFamily="2" charset="2"/>
              <a:buChar char="q"/>
              <a:defRPr/>
            </a:pPr>
            <a:r>
              <a:rPr lang="en-US" sz="2600" b="1" dirty="0"/>
              <a:t>Divided (some benefit, others are deskilled and so workforce divisions deepened)</a:t>
            </a:r>
          </a:p>
          <a:p>
            <a:pPr marL="457200" indent="-457200">
              <a:buFont typeface="Wingdings" panose="05000000000000000000" pitchFamily="2" charset="2"/>
              <a:buChar char="q"/>
              <a:defRPr/>
            </a:pPr>
            <a:r>
              <a:rPr lang="en-US" sz="2600" b="1" dirty="0">
                <a:solidFill>
                  <a:srgbClr val="0070C0"/>
                </a:solidFill>
              </a:rPr>
              <a:t>Complemented and supplemented (where AI adds to what the professional is able to do) </a:t>
            </a:r>
          </a:p>
          <a:p>
            <a:pPr marL="457200" indent="-457200">
              <a:buFont typeface="Wingdings" panose="05000000000000000000" pitchFamily="2" charset="2"/>
              <a:buChar char="q"/>
              <a:defRPr/>
            </a:pPr>
            <a:r>
              <a:rPr lang="en-US" sz="2600" b="1" dirty="0" err="1"/>
              <a:t>Rehumanised</a:t>
            </a:r>
            <a:r>
              <a:rPr lang="en-US" sz="2600" b="1" dirty="0"/>
              <a:t> (where jobs are enriched by having routine elements removed)</a:t>
            </a:r>
          </a:p>
          <a:p>
            <a:pPr marL="457200" indent="-457200" algn="just">
              <a:buFont typeface="Wingdings" panose="05000000000000000000" pitchFamily="2" charset="2"/>
              <a:buChar char="q"/>
              <a:defRPr/>
            </a:pPr>
            <a:r>
              <a:rPr lang="en-US" sz="2600" b="1" dirty="0">
                <a:solidFill>
                  <a:srgbClr val="FF0000"/>
                </a:solidFill>
              </a:rPr>
              <a:t>Due to its disruptive role, according to estimates, the adoption of AI will lead to job losses in India of 69%, Thailand of 72%, China of 77%, and Ethiopia of 85%. These show that AI has the potential to cause major employment destruction as well as job losses.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0F636ED1-974F-850E-6A88-211C6B32A442}"/>
              </a:ext>
            </a:extLst>
          </p:cNvPr>
          <p:cNvSpPr txBox="1">
            <a:spLocks/>
          </p:cNvSpPr>
          <p:nvPr/>
        </p:nvSpPr>
        <p:spPr bwMode="auto">
          <a:xfrm>
            <a:off x="466725" y="436563"/>
            <a:ext cx="10058400" cy="6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a:lnSpc>
                <a:spcPct val="90000"/>
              </a:lnSpc>
              <a:spcBef>
                <a:spcPct val="0"/>
              </a:spcBef>
              <a:buClrTx/>
              <a:buFontTx/>
              <a:buNone/>
            </a:pPr>
            <a:r>
              <a:rPr lang="en-US" altLang="en-US" sz="4000" b="1">
                <a:solidFill>
                  <a:srgbClr val="FF0000"/>
                </a:solidFill>
              </a:rPr>
              <a:t>Impact of AI on skills of Librarians</a:t>
            </a:r>
          </a:p>
        </p:txBody>
      </p:sp>
      <p:sp>
        <p:nvSpPr>
          <p:cNvPr id="44035" name="TextBox 2">
            <a:extLst>
              <a:ext uri="{FF2B5EF4-FFF2-40B4-BE49-F238E27FC236}">
                <a16:creationId xmlns:a16="http://schemas.microsoft.com/office/drawing/2014/main" id="{D15935F1-6CE4-427D-FA1E-26BC8E67478B}"/>
              </a:ext>
            </a:extLst>
          </p:cNvPr>
          <p:cNvSpPr txBox="1">
            <a:spLocks noChangeArrowheads="1"/>
          </p:cNvSpPr>
          <p:nvPr/>
        </p:nvSpPr>
        <p:spPr bwMode="auto">
          <a:xfrm>
            <a:off x="466725" y="1127125"/>
            <a:ext cx="11368088"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buFont typeface="Wingdings" panose="05000000000000000000" pitchFamily="2" charset="2"/>
              <a:buChar char="q"/>
            </a:pPr>
            <a:r>
              <a:rPr lang="en-US" altLang="en-US" sz="2400" b="1"/>
              <a:t>The skills required for the different types of application of AI are different. </a:t>
            </a:r>
          </a:p>
          <a:p>
            <a:pPr>
              <a:buFont typeface="Wingdings" panose="05000000000000000000" pitchFamily="2" charset="2"/>
              <a:buChar char="q"/>
            </a:pPr>
            <a:r>
              <a:rPr lang="en-US" altLang="en-US" sz="2400" b="1"/>
              <a:t>Librarians will for sure still be needed, because we are entering a more complex information landscape than ever before so information mediating roles will shift but not disappear. </a:t>
            </a:r>
          </a:p>
          <a:p>
            <a:pPr>
              <a:buFont typeface="Wingdings" panose="05000000000000000000" pitchFamily="2" charset="2"/>
              <a:buChar char="q"/>
            </a:pPr>
            <a:r>
              <a:rPr lang="en-US" altLang="en-US" sz="2400" b="1"/>
              <a:t> AI relies on good quality, well managed data, the fact that librarians have good quality data in their collections will become important.</a:t>
            </a:r>
          </a:p>
          <a:p>
            <a:pPr>
              <a:buFont typeface="Wingdings" panose="05000000000000000000" pitchFamily="2" charset="2"/>
              <a:buChar char="q"/>
            </a:pPr>
            <a:r>
              <a:rPr lang="en-US" altLang="en-US" sz="2400" b="1"/>
              <a:t>Librarians’ understanding of things like data structures puts them in a good position to play future roles. </a:t>
            </a:r>
          </a:p>
          <a:p>
            <a:pPr>
              <a:buFont typeface="Wingdings" panose="05000000000000000000" pitchFamily="2" charset="2"/>
              <a:buChar char="q"/>
            </a:pPr>
            <a:r>
              <a:rPr lang="en-US" altLang="en-US" sz="2400" b="1"/>
              <a:t>Probably they need to do more work to translate their existing skills in finding, managing and preserving information to apply specifically to data, and talk more about data.</a:t>
            </a:r>
          </a:p>
          <a:p>
            <a:pPr>
              <a:buFont typeface="Wingdings" panose="05000000000000000000" pitchFamily="2" charset="2"/>
              <a:buChar char="q"/>
            </a:pPr>
            <a:r>
              <a:rPr lang="en-US" altLang="en-US" sz="2400" b="1"/>
              <a:t>Reskilling, multiskilling, Learning, Re-learning, Unlearning will be required of future librarians</a:t>
            </a:r>
          </a:p>
          <a:p>
            <a:pPr>
              <a:buFont typeface="Wingdings" panose="05000000000000000000" pitchFamily="2" charset="2"/>
              <a:buChar char="q"/>
            </a:pPr>
            <a:r>
              <a:rPr lang="en-US" altLang="en-US" sz="2400" b="1"/>
              <a:t>Skilling in AI technologies is a must for continued relevance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98437C94-8FA8-DFE0-1132-27E88359C017}"/>
              </a:ext>
            </a:extLst>
          </p:cNvPr>
          <p:cNvSpPr txBox="1">
            <a:spLocks/>
          </p:cNvSpPr>
          <p:nvPr/>
        </p:nvSpPr>
        <p:spPr bwMode="auto">
          <a:xfrm>
            <a:off x="466725" y="436563"/>
            <a:ext cx="11201400" cy="69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a:lnSpc>
                <a:spcPct val="90000"/>
              </a:lnSpc>
              <a:spcBef>
                <a:spcPct val="0"/>
              </a:spcBef>
              <a:buClrTx/>
              <a:buFontTx/>
              <a:buNone/>
            </a:pPr>
            <a:r>
              <a:rPr lang="en-US" altLang="en-US" sz="4000" b="1">
                <a:solidFill>
                  <a:srgbClr val="FF0000"/>
                </a:solidFill>
              </a:rPr>
              <a:t>Impact of AI on equality, diversity, inclusion</a:t>
            </a:r>
          </a:p>
        </p:txBody>
      </p:sp>
      <p:sp>
        <p:nvSpPr>
          <p:cNvPr id="3" name="TextBox 2">
            <a:extLst>
              <a:ext uri="{FF2B5EF4-FFF2-40B4-BE49-F238E27FC236}">
                <a16:creationId xmlns:a16="http://schemas.microsoft.com/office/drawing/2014/main" id="{588E8FDB-F46E-10C3-9EDA-36BCD52A34F5}"/>
              </a:ext>
            </a:extLst>
          </p:cNvPr>
          <p:cNvSpPr txBox="1"/>
          <p:nvPr/>
        </p:nvSpPr>
        <p:spPr>
          <a:xfrm>
            <a:off x="466725" y="1127125"/>
            <a:ext cx="11231563" cy="5540375"/>
          </a:xfrm>
          <a:prstGeom prst="rect">
            <a:avLst/>
          </a:prstGeom>
          <a:noFill/>
        </p:spPr>
        <p:txBody>
          <a:bodyPr>
            <a:spAutoFit/>
          </a:bodyPr>
          <a:lstStyle/>
          <a:p>
            <a:pPr marL="285750" indent="-285750">
              <a:buFont typeface="Wingdings" panose="05000000000000000000" pitchFamily="2" charset="2"/>
              <a:buChar char="q"/>
              <a:defRPr/>
            </a:pPr>
            <a:r>
              <a:rPr lang="en-US" sz="2400" b="1" dirty="0"/>
              <a:t>The library profession has a female majority </a:t>
            </a:r>
          </a:p>
          <a:p>
            <a:pPr marL="285750" indent="-285750">
              <a:buFont typeface="Wingdings" panose="05000000000000000000" pitchFamily="2" charset="2"/>
              <a:buChar char="q"/>
              <a:defRPr/>
            </a:pPr>
            <a:r>
              <a:rPr lang="en-US" sz="2400" b="1" dirty="0">
                <a:solidFill>
                  <a:srgbClr val="0070C0"/>
                </a:solidFill>
              </a:rPr>
              <a:t>AI is currently conceived and represented in Western thought - is masculine (Adam, 2006) and white (Cave and </a:t>
            </a:r>
            <a:r>
              <a:rPr lang="en-US" sz="2400" b="1" dirty="0" err="1">
                <a:solidFill>
                  <a:srgbClr val="0070C0"/>
                </a:solidFill>
              </a:rPr>
              <a:t>Dihal</a:t>
            </a:r>
            <a:r>
              <a:rPr lang="en-US" sz="2400" b="1" dirty="0">
                <a:solidFill>
                  <a:srgbClr val="0070C0"/>
                </a:solidFill>
              </a:rPr>
              <a:t>, 2020)</a:t>
            </a:r>
          </a:p>
          <a:p>
            <a:pPr marL="285750" indent="-285750">
              <a:buFont typeface="Wingdings" panose="05000000000000000000" pitchFamily="2" charset="2"/>
              <a:buChar char="q"/>
              <a:defRPr/>
            </a:pPr>
            <a:r>
              <a:rPr lang="en-US" sz="2400" b="1" dirty="0"/>
              <a:t>IT and AI are stereotypically a male profession</a:t>
            </a:r>
          </a:p>
          <a:p>
            <a:pPr marL="285750" indent="-285750">
              <a:buFont typeface="Wingdings" panose="05000000000000000000" pitchFamily="2" charset="2"/>
              <a:buChar char="q"/>
              <a:defRPr/>
            </a:pPr>
            <a:r>
              <a:rPr lang="en-US" sz="2400" b="1" dirty="0"/>
              <a:t>There is a widely </a:t>
            </a:r>
            <a:r>
              <a:rPr lang="en-US" sz="2400" b="1" dirty="0" err="1"/>
              <a:t>recognised</a:t>
            </a:r>
            <a:r>
              <a:rPr lang="en-US" sz="2400" b="1" dirty="0"/>
              <a:t> problem of under-representation of women in the design of AI systems. </a:t>
            </a:r>
          </a:p>
          <a:p>
            <a:pPr marL="285750" indent="-285750">
              <a:buFont typeface="Wingdings" panose="05000000000000000000" pitchFamily="2" charset="2"/>
              <a:buChar char="q"/>
              <a:defRPr/>
            </a:pPr>
            <a:r>
              <a:rPr lang="en-US" sz="2400" b="1" dirty="0">
                <a:solidFill>
                  <a:srgbClr val="0070C0"/>
                </a:solidFill>
              </a:rPr>
              <a:t>This applies not just to roles in IT, but groups such as librarians and other information professionals who have both some role in the direct creation and development of AI, but also in maintaining and managing AI systems</a:t>
            </a:r>
          </a:p>
          <a:p>
            <a:pPr marL="285750" indent="-285750">
              <a:buFont typeface="Wingdings" panose="05000000000000000000" pitchFamily="2" charset="2"/>
              <a:buChar char="q"/>
              <a:defRPr/>
            </a:pPr>
            <a:r>
              <a:rPr lang="en-US" sz="2400" b="1" dirty="0">
                <a:solidFill>
                  <a:srgbClr val="FF0000"/>
                </a:solidFill>
              </a:rPr>
              <a:t>Unchallenged AI might well reinforce inequalities within the information profession because men are over-represented in technical roles, which are seen as driving automation, and in more senior roles, which are less vulnerable to automation.</a:t>
            </a:r>
          </a:p>
          <a:p>
            <a:pPr>
              <a:defRPr/>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CB2EAA05-D68A-EB7C-996C-C3DA96A11FF4}"/>
              </a:ext>
            </a:extLst>
          </p:cNvPr>
          <p:cNvSpPr txBox="1">
            <a:spLocks/>
          </p:cNvSpPr>
          <p:nvPr/>
        </p:nvSpPr>
        <p:spPr bwMode="auto">
          <a:xfrm>
            <a:off x="501650" y="442913"/>
            <a:ext cx="11347450"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eaLnBrk="1" hangingPunct="1">
              <a:lnSpc>
                <a:spcPct val="90000"/>
              </a:lnSpc>
              <a:spcBef>
                <a:spcPct val="0"/>
              </a:spcBef>
              <a:buClrTx/>
              <a:buFontTx/>
              <a:buNone/>
            </a:pPr>
            <a:r>
              <a:rPr lang="en-US" altLang="en-US" sz="3600" b="1">
                <a:solidFill>
                  <a:srgbClr val="262626"/>
                </a:solidFill>
              </a:rPr>
              <a:t>Ethical and Social implications of AI in Libraries</a:t>
            </a:r>
            <a:br>
              <a:rPr lang="en-US" altLang="en-US" sz="3600" b="1">
                <a:solidFill>
                  <a:srgbClr val="262626"/>
                </a:solidFill>
              </a:rPr>
            </a:br>
            <a:endParaRPr lang="en-US" altLang="en-US" sz="3600" b="1">
              <a:solidFill>
                <a:srgbClr val="262626"/>
              </a:solidFill>
            </a:endParaRPr>
          </a:p>
        </p:txBody>
      </p:sp>
      <p:sp>
        <p:nvSpPr>
          <p:cNvPr id="2" name="TextBox 1">
            <a:extLst>
              <a:ext uri="{FF2B5EF4-FFF2-40B4-BE49-F238E27FC236}">
                <a16:creationId xmlns:a16="http://schemas.microsoft.com/office/drawing/2014/main" id="{3C5E1B7D-03D1-F15C-93D4-CEFFA53348AF}"/>
              </a:ext>
            </a:extLst>
          </p:cNvPr>
          <p:cNvSpPr txBox="1"/>
          <p:nvPr/>
        </p:nvSpPr>
        <p:spPr>
          <a:xfrm>
            <a:off x="382588" y="1196975"/>
            <a:ext cx="11466512" cy="3140075"/>
          </a:xfrm>
          <a:prstGeom prst="rect">
            <a:avLst/>
          </a:prstGeom>
          <a:noFill/>
        </p:spPr>
        <p:txBody>
          <a:bodyPr>
            <a:spAutoFit/>
          </a:bodyPr>
          <a:lstStyle/>
          <a:p>
            <a:pPr marL="571500" indent="-571500">
              <a:buFont typeface="Wingdings" panose="05000000000000000000" pitchFamily="2" charset="2"/>
              <a:buChar char="q"/>
              <a:defRPr/>
            </a:pPr>
            <a:r>
              <a:rPr lang="en-US" sz="3600" b="1" dirty="0">
                <a:solidFill>
                  <a:srgbClr val="FF0000"/>
                </a:solidFill>
              </a:rPr>
              <a:t>Privacy concerns and data security</a:t>
            </a:r>
          </a:p>
          <a:p>
            <a:pPr marL="571500" indent="-571500">
              <a:buFont typeface="Wingdings" panose="05000000000000000000" pitchFamily="2" charset="2"/>
              <a:buChar char="q"/>
              <a:defRPr/>
            </a:pPr>
            <a:r>
              <a:rPr lang="en-US" sz="3600" b="1" dirty="0">
                <a:solidFill>
                  <a:srgbClr val="FF0000"/>
                </a:solidFill>
              </a:rPr>
              <a:t>Bias and fairness in AI algorithms</a:t>
            </a:r>
          </a:p>
          <a:p>
            <a:pPr marL="571500" indent="-571500">
              <a:buFont typeface="Wingdings" panose="05000000000000000000" pitchFamily="2" charset="2"/>
              <a:buChar char="q"/>
              <a:defRPr/>
            </a:pPr>
            <a:r>
              <a:rPr lang="en-US" sz="3600" b="1" dirty="0">
                <a:solidFill>
                  <a:srgbClr val="FF0000"/>
                </a:solidFill>
              </a:rPr>
              <a:t>Digital divide and access disparities</a:t>
            </a:r>
          </a:p>
          <a:p>
            <a:pPr marL="571500" indent="-571500">
              <a:buFont typeface="Wingdings" panose="05000000000000000000" pitchFamily="2" charset="2"/>
              <a:buChar char="q"/>
              <a:defRPr/>
            </a:pPr>
            <a:r>
              <a:rPr lang="en-US" sz="3600" b="1" dirty="0">
                <a:solidFill>
                  <a:srgbClr val="FF0000"/>
                </a:solidFill>
              </a:rPr>
              <a:t>Impact on traditional library roles &amp; employment</a:t>
            </a:r>
          </a:p>
          <a:p>
            <a:pPr marL="571500" indent="-571500">
              <a:buFont typeface="Wingdings" panose="05000000000000000000" pitchFamily="2" charset="2"/>
              <a:buChar char="q"/>
              <a:defRPr/>
            </a:pPr>
            <a:r>
              <a:rPr lang="en-US" sz="3600" b="1" dirty="0">
                <a:solidFill>
                  <a:srgbClr val="FF0000"/>
                </a:solidFill>
              </a:rPr>
              <a:t>Disruption leading to job loss</a:t>
            </a:r>
          </a:p>
          <a:p>
            <a:pPr>
              <a:defRPr/>
            </a:pP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Box 1">
            <a:extLst>
              <a:ext uri="{FF2B5EF4-FFF2-40B4-BE49-F238E27FC236}">
                <a16:creationId xmlns:a16="http://schemas.microsoft.com/office/drawing/2014/main" id="{2C61FFB6-4502-B7F9-2E77-5F501B11B5D3}"/>
              </a:ext>
            </a:extLst>
          </p:cNvPr>
          <p:cNvSpPr txBox="1">
            <a:spLocks noChangeArrowheads="1"/>
          </p:cNvSpPr>
          <p:nvPr/>
        </p:nvSpPr>
        <p:spPr bwMode="auto">
          <a:xfrm>
            <a:off x="409575" y="1055688"/>
            <a:ext cx="11572875" cy="569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buFont typeface="Wingdings" panose="05000000000000000000" pitchFamily="2" charset="2"/>
              <a:buChar char="q"/>
            </a:pPr>
            <a:r>
              <a:rPr lang="en-US" altLang="en-US" sz="2800" b="1">
                <a:solidFill>
                  <a:srgbClr val="FF0000"/>
                </a:solidFill>
              </a:rPr>
              <a:t>Inability to use current approaches due to a lack of infrastructure</a:t>
            </a:r>
          </a:p>
          <a:p>
            <a:pPr>
              <a:buFont typeface="Wingdings" panose="05000000000000000000" pitchFamily="2" charset="2"/>
              <a:buChar char="q"/>
            </a:pPr>
            <a:r>
              <a:rPr lang="en-US" altLang="en-US" sz="2800" b="1">
                <a:solidFill>
                  <a:srgbClr val="0070C0"/>
                </a:solidFill>
              </a:rPr>
              <a:t>Insufficient funding for universities, specifically libraries</a:t>
            </a:r>
          </a:p>
          <a:p>
            <a:pPr>
              <a:buFont typeface="Wingdings" panose="05000000000000000000" pitchFamily="2" charset="2"/>
              <a:buChar char="q"/>
            </a:pPr>
            <a:r>
              <a:rPr lang="en-US" altLang="en-US" sz="2800" b="1"/>
              <a:t>Scarcity of artificial intelligence professionals with a focus on libraries</a:t>
            </a:r>
          </a:p>
          <a:p>
            <a:pPr>
              <a:buFont typeface="Wingdings" panose="05000000000000000000" pitchFamily="2" charset="2"/>
              <a:buChar char="q"/>
            </a:pPr>
            <a:r>
              <a:rPr lang="en-US" altLang="en-US" sz="2800" b="1">
                <a:solidFill>
                  <a:srgbClr val="FF0000"/>
                </a:solidFill>
              </a:rPr>
              <a:t>Lack/shortage of expertise (human librarians) who have been trained in artificial intelligence technologies. To many, the concept of artificial intelligence is still very foxy.</a:t>
            </a:r>
          </a:p>
          <a:p>
            <a:pPr>
              <a:buFont typeface="Wingdings" panose="05000000000000000000" pitchFamily="2" charset="2"/>
              <a:buChar char="q"/>
            </a:pPr>
            <a:r>
              <a:rPr lang="en-US" altLang="en-US" sz="2800" b="1">
                <a:solidFill>
                  <a:srgbClr val="0070C0"/>
                </a:solidFill>
              </a:rPr>
              <a:t>Erratic electricity supply</a:t>
            </a:r>
          </a:p>
          <a:p>
            <a:pPr>
              <a:buFont typeface="Wingdings" panose="05000000000000000000" pitchFamily="2" charset="2"/>
              <a:buChar char="q"/>
            </a:pPr>
            <a:r>
              <a:rPr lang="en-US" altLang="en-US" sz="2800" b="1"/>
              <a:t>Lack of relevant curricula to train students and researchers to apply AI in libraries.</a:t>
            </a:r>
          </a:p>
          <a:p>
            <a:pPr>
              <a:buFont typeface="Wingdings" panose="05000000000000000000" pitchFamily="2" charset="2"/>
              <a:buChar char="q"/>
            </a:pPr>
            <a:r>
              <a:rPr lang="en-US" altLang="en-US" sz="2800" b="1">
                <a:solidFill>
                  <a:srgbClr val="FFC000"/>
                </a:solidFill>
              </a:rPr>
              <a:t>Lack of political will to develop libraries and make them contemporarily compliant with AI</a:t>
            </a:r>
          </a:p>
        </p:txBody>
      </p:sp>
      <p:sp>
        <p:nvSpPr>
          <p:cNvPr id="47107" name="TextBox 2">
            <a:extLst>
              <a:ext uri="{FF2B5EF4-FFF2-40B4-BE49-F238E27FC236}">
                <a16:creationId xmlns:a16="http://schemas.microsoft.com/office/drawing/2014/main" id="{BE38BCF1-D4C5-74D4-D73B-F7E25D303C03}"/>
              </a:ext>
            </a:extLst>
          </p:cNvPr>
          <p:cNvSpPr txBox="1">
            <a:spLocks noChangeArrowheads="1"/>
          </p:cNvSpPr>
          <p:nvPr/>
        </p:nvSpPr>
        <p:spPr bwMode="auto">
          <a:xfrm>
            <a:off x="600075" y="531813"/>
            <a:ext cx="112045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200" b="1"/>
              <a:t>Artificial Intelligence Challenges in Nigerian Libraries</a:t>
            </a:r>
            <a:endParaRPr lang="en-US" altLang="en-US" sz="32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The Future of Artificial Intelligence - A Game Changer for Industries -  Fingent Technology">
            <a:extLst>
              <a:ext uri="{FF2B5EF4-FFF2-40B4-BE49-F238E27FC236}">
                <a16:creationId xmlns:a16="http://schemas.microsoft.com/office/drawing/2014/main" id="{0E2AD564-3BA7-9816-A91A-B5DEB18118B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625" y="1117600"/>
            <a:ext cx="7242175" cy="52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TextBox 2">
            <a:extLst>
              <a:ext uri="{FF2B5EF4-FFF2-40B4-BE49-F238E27FC236}">
                <a16:creationId xmlns:a16="http://schemas.microsoft.com/office/drawing/2014/main" id="{85AB114A-8FA5-8228-D892-B250CC0F40FF}"/>
              </a:ext>
            </a:extLst>
          </p:cNvPr>
          <p:cNvSpPr txBox="1">
            <a:spLocks noChangeArrowheads="1"/>
          </p:cNvSpPr>
          <p:nvPr/>
        </p:nvSpPr>
        <p:spPr bwMode="auto">
          <a:xfrm>
            <a:off x="600075" y="531813"/>
            <a:ext cx="112045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200" b="1"/>
              <a:t>Future of AI: Game changer for Industries</a:t>
            </a:r>
            <a:endParaRPr lang="en-US" altLang="en-US" sz="3200"/>
          </a:p>
        </p:txBody>
      </p:sp>
      <p:sp>
        <p:nvSpPr>
          <p:cNvPr id="48132" name="TextBox 1">
            <a:extLst>
              <a:ext uri="{FF2B5EF4-FFF2-40B4-BE49-F238E27FC236}">
                <a16:creationId xmlns:a16="http://schemas.microsoft.com/office/drawing/2014/main" id="{020972D6-35A7-58AA-1797-AC3318241CCB}"/>
              </a:ext>
            </a:extLst>
          </p:cNvPr>
          <p:cNvSpPr txBox="1">
            <a:spLocks noChangeArrowheads="1"/>
          </p:cNvSpPr>
          <p:nvPr/>
        </p:nvSpPr>
        <p:spPr bwMode="auto">
          <a:xfrm>
            <a:off x="7670800" y="981075"/>
            <a:ext cx="4133850" cy="54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buFont typeface="Wingdings" panose="05000000000000000000" pitchFamily="2" charset="2"/>
              <a:buChar char="q"/>
            </a:pPr>
            <a:r>
              <a:rPr lang="en-US" altLang="en-US" sz="2400" b="1">
                <a:solidFill>
                  <a:srgbClr val="FF0000"/>
                </a:solidFill>
              </a:rPr>
              <a:t>Whether we like it or not</a:t>
            </a:r>
          </a:p>
          <a:p>
            <a:pPr>
              <a:buFont typeface="Wingdings" panose="05000000000000000000" pitchFamily="2" charset="2"/>
              <a:buChar char="q"/>
            </a:pPr>
            <a:r>
              <a:rPr lang="en-US" altLang="en-US" sz="2400" b="1">
                <a:solidFill>
                  <a:srgbClr val="FF0000"/>
                </a:solidFill>
              </a:rPr>
              <a:t>Whether we are ready or not</a:t>
            </a:r>
          </a:p>
          <a:p>
            <a:pPr>
              <a:buFont typeface="Wingdings" panose="05000000000000000000" pitchFamily="2" charset="2"/>
              <a:buChar char="q"/>
            </a:pPr>
            <a:r>
              <a:rPr lang="en-US" altLang="en-US" sz="2400" b="1">
                <a:solidFill>
                  <a:srgbClr val="FF0000"/>
                </a:solidFill>
              </a:rPr>
              <a:t>Future of AI is very bright</a:t>
            </a:r>
          </a:p>
          <a:p>
            <a:pPr>
              <a:buFont typeface="Wingdings" panose="05000000000000000000" pitchFamily="2" charset="2"/>
              <a:buChar char="q"/>
            </a:pPr>
            <a:r>
              <a:rPr lang="en-US" altLang="en-US" sz="2400" b="1">
                <a:solidFill>
                  <a:srgbClr val="0070C0"/>
                </a:solidFill>
              </a:rPr>
              <a:t>AI will be the Game Changer for various industries in the future</a:t>
            </a:r>
          </a:p>
          <a:p>
            <a:pPr>
              <a:buFont typeface="Wingdings" panose="05000000000000000000" pitchFamily="2" charset="2"/>
              <a:buChar char="q"/>
            </a:pPr>
            <a:endParaRPr lang="en-US" altLang="en-US" sz="1000" b="1">
              <a:solidFill>
                <a:srgbClr val="FF0000"/>
              </a:solidFill>
            </a:endParaRPr>
          </a:p>
          <a:p>
            <a:pPr>
              <a:buFont typeface="Wingdings" panose="05000000000000000000" pitchFamily="2" charset="2"/>
              <a:buChar char="q"/>
            </a:pPr>
            <a:r>
              <a:rPr lang="en-US" altLang="en-US" sz="2400" b="1">
                <a:solidFill>
                  <a:srgbClr val="FF0000"/>
                </a:solidFill>
              </a:rPr>
              <a:t>Healthcare</a:t>
            </a:r>
          </a:p>
          <a:p>
            <a:pPr>
              <a:buFont typeface="Wingdings" panose="05000000000000000000" pitchFamily="2" charset="2"/>
              <a:buChar char="q"/>
            </a:pPr>
            <a:r>
              <a:rPr lang="en-US" altLang="en-US" sz="2400" b="1">
                <a:solidFill>
                  <a:srgbClr val="FF0000"/>
                </a:solidFill>
              </a:rPr>
              <a:t>Manufacturing</a:t>
            </a:r>
          </a:p>
          <a:p>
            <a:pPr>
              <a:buFont typeface="Wingdings" panose="05000000000000000000" pitchFamily="2" charset="2"/>
              <a:buChar char="q"/>
            </a:pPr>
            <a:r>
              <a:rPr lang="en-US" altLang="en-US" sz="2400" b="1">
                <a:solidFill>
                  <a:srgbClr val="FF0000"/>
                </a:solidFill>
              </a:rPr>
              <a:t>Finance</a:t>
            </a:r>
          </a:p>
          <a:p>
            <a:pPr>
              <a:buFont typeface="Wingdings" panose="05000000000000000000" pitchFamily="2" charset="2"/>
              <a:buChar char="q"/>
            </a:pPr>
            <a:r>
              <a:rPr lang="en-US" altLang="en-US" sz="2400" b="1">
                <a:solidFill>
                  <a:srgbClr val="FF0000"/>
                </a:solidFill>
              </a:rPr>
              <a:t>Education</a:t>
            </a:r>
          </a:p>
          <a:p>
            <a:pPr>
              <a:buFont typeface="Wingdings" panose="05000000000000000000" pitchFamily="2" charset="2"/>
              <a:buChar char="q"/>
            </a:pPr>
            <a:r>
              <a:rPr lang="en-US" altLang="en-US" sz="2400" b="1">
                <a:solidFill>
                  <a:srgbClr val="FF0000"/>
                </a:solidFill>
              </a:rPr>
              <a:t>Retail</a:t>
            </a:r>
          </a:p>
          <a:p>
            <a:pPr>
              <a:buFont typeface="Wingdings" panose="05000000000000000000" pitchFamily="2" charset="2"/>
              <a:buChar char="q"/>
            </a:pPr>
            <a:r>
              <a:rPr lang="en-US" altLang="en-US" sz="2400" b="1">
                <a:solidFill>
                  <a:srgbClr val="FF0000"/>
                </a:solidFill>
              </a:rPr>
              <a:t>Automobile, Etc.</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6" descr="ChatGPT: OpenAI's new Artificial Intelligent chatbot | by Abhishek  Srivastava | Medium">
            <a:extLst>
              <a:ext uri="{FF2B5EF4-FFF2-40B4-BE49-F238E27FC236}">
                <a16:creationId xmlns:a16="http://schemas.microsoft.com/office/drawing/2014/main" id="{1CBEB22E-916E-2A4F-C1A8-B0B32034DC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6513" y="1171575"/>
            <a:ext cx="4148137"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5" name="TextBox 4">
            <a:extLst>
              <a:ext uri="{FF2B5EF4-FFF2-40B4-BE49-F238E27FC236}">
                <a16:creationId xmlns:a16="http://schemas.microsoft.com/office/drawing/2014/main" id="{DC8FC2C8-E3BD-BB05-5B3A-FA96CC3DA3C0}"/>
              </a:ext>
            </a:extLst>
          </p:cNvPr>
          <p:cNvSpPr txBox="1">
            <a:spLocks noChangeArrowheads="1"/>
          </p:cNvSpPr>
          <p:nvPr/>
        </p:nvSpPr>
        <p:spPr bwMode="auto">
          <a:xfrm>
            <a:off x="600075" y="531813"/>
            <a:ext cx="112045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200" b="1"/>
              <a:t>ChatGPT: Revolutionary or Distruptionary?</a:t>
            </a:r>
            <a:endParaRPr lang="en-US" altLang="en-US" sz="3200"/>
          </a:p>
        </p:txBody>
      </p:sp>
      <p:sp>
        <p:nvSpPr>
          <p:cNvPr id="4" name="TextBox 3">
            <a:extLst>
              <a:ext uri="{FF2B5EF4-FFF2-40B4-BE49-F238E27FC236}">
                <a16:creationId xmlns:a16="http://schemas.microsoft.com/office/drawing/2014/main" id="{10D8AFA1-37BC-B04C-42D0-B0BCEFBAF63E}"/>
              </a:ext>
            </a:extLst>
          </p:cNvPr>
          <p:cNvSpPr txBox="1"/>
          <p:nvPr/>
        </p:nvSpPr>
        <p:spPr>
          <a:xfrm>
            <a:off x="600075" y="1171575"/>
            <a:ext cx="7056438" cy="5386388"/>
          </a:xfrm>
          <a:prstGeom prst="rect">
            <a:avLst/>
          </a:prstGeom>
          <a:noFill/>
        </p:spPr>
        <p:txBody>
          <a:bodyPr>
            <a:spAutoFit/>
          </a:bodyPr>
          <a:lstStyle/>
          <a:p>
            <a:pPr>
              <a:defRPr/>
            </a:pPr>
            <a:r>
              <a:rPr lang="en-US" sz="2400" b="1" dirty="0">
                <a:solidFill>
                  <a:srgbClr val="0070C0"/>
                </a:solidFill>
              </a:rPr>
              <a:t>Chat Generative Pre-Trained Transformer</a:t>
            </a:r>
          </a:p>
          <a:p>
            <a:pPr>
              <a:defRPr/>
            </a:pPr>
            <a:r>
              <a:rPr lang="en-US" sz="2000" b="1" dirty="0">
                <a:solidFill>
                  <a:srgbClr val="FF0000"/>
                </a:solidFill>
              </a:rPr>
              <a:t>Some uses</a:t>
            </a:r>
          </a:p>
          <a:p>
            <a:pPr marL="342900" indent="-342900">
              <a:buFont typeface="Wingdings" panose="05000000000000000000" pitchFamily="2" charset="2"/>
              <a:buChar char="q"/>
              <a:defRPr/>
            </a:pPr>
            <a:r>
              <a:rPr lang="en-US" sz="2000" b="1" dirty="0"/>
              <a:t>Write emails and applications</a:t>
            </a:r>
          </a:p>
          <a:p>
            <a:pPr marL="342900" indent="-342900">
              <a:buFont typeface="Wingdings" panose="05000000000000000000" pitchFamily="2" charset="2"/>
              <a:buChar char="q"/>
              <a:defRPr/>
            </a:pPr>
            <a:r>
              <a:rPr lang="en-US" sz="2000" b="1" dirty="0"/>
              <a:t>Generate practice questions</a:t>
            </a:r>
          </a:p>
          <a:p>
            <a:pPr marL="342900" indent="-342900">
              <a:buFont typeface="Wingdings" panose="05000000000000000000" pitchFamily="2" charset="2"/>
              <a:buChar char="q"/>
              <a:defRPr/>
            </a:pPr>
            <a:r>
              <a:rPr lang="en-US" sz="2000" b="1" dirty="0"/>
              <a:t>Write literature review</a:t>
            </a:r>
          </a:p>
          <a:p>
            <a:pPr marL="342900" indent="-342900">
              <a:buFont typeface="Wingdings" panose="05000000000000000000" pitchFamily="2" charset="2"/>
              <a:buChar char="q"/>
              <a:defRPr/>
            </a:pPr>
            <a:r>
              <a:rPr lang="en-US" sz="2000" b="1" dirty="0" err="1"/>
              <a:t>Summarise</a:t>
            </a:r>
            <a:r>
              <a:rPr lang="en-US" sz="2000" b="1" dirty="0"/>
              <a:t> and paraphrase</a:t>
            </a:r>
          </a:p>
          <a:p>
            <a:pPr marL="342900" indent="-342900">
              <a:buFont typeface="Wingdings" panose="05000000000000000000" pitchFamily="2" charset="2"/>
              <a:buChar char="q"/>
              <a:defRPr/>
            </a:pPr>
            <a:r>
              <a:rPr lang="en-US" sz="2000" b="1" dirty="0"/>
              <a:t>Write stories, poems, essays, papers</a:t>
            </a:r>
          </a:p>
          <a:p>
            <a:pPr marL="342900" indent="-342900">
              <a:buFont typeface="Wingdings" panose="05000000000000000000" pitchFamily="2" charset="2"/>
              <a:buChar char="q"/>
              <a:defRPr/>
            </a:pPr>
            <a:r>
              <a:rPr lang="en-US" sz="2000" b="1" dirty="0"/>
              <a:t>Interpret analysis</a:t>
            </a:r>
          </a:p>
          <a:p>
            <a:pPr marL="342900" indent="-342900">
              <a:buFont typeface="Wingdings" panose="05000000000000000000" pitchFamily="2" charset="2"/>
              <a:buChar char="q"/>
              <a:defRPr/>
            </a:pPr>
            <a:r>
              <a:rPr lang="en-US" sz="2000" b="1" dirty="0"/>
              <a:t>Develop outlines</a:t>
            </a:r>
          </a:p>
          <a:p>
            <a:pPr marL="342900" indent="-342900">
              <a:buFont typeface="Wingdings" panose="05000000000000000000" pitchFamily="2" charset="2"/>
              <a:buChar char="q"/>
              <a:defRPr/>
            </a:pPr>
            <a:r>
              <a:rPr lang="en-US" sz="2000" b="1" dirty="0"/>
              <a:t>Generate new ideas for </a:t>
            </a:r>
            <a:r>
              <a:rPr lang="en-US" sz="2000" b="1" dirty="0" err="1"/>
              <a:t>homeworks</a:t>
            </a:r>
            <a:r>
              <a:rPr lang="en-US" sz="2000" b="1" dirty="0"/>
              <a:t> and assignments</a:t>
            </a:r>
          </a:p>
          <a:p>
            <a:pPr marL="342900" indent="-342900">
              <a:buFont typeface="Wingdings" panose="05000000000000000000" pitchFamily="2" charset="2"/>
              <a:buChar char="q"/>
              <a:defRPr/>
            </a:pPr>
            <a:r>
              <a:rPr lang="en-US" sz="2000" b="1" dirty="0"/>
              <a:t>Coming up with unique ideas, titles and abstracts, for projects and research proposals</a:t>
            </a:r>
          </a:p>
          <a:p>
            <a:pPr marL="342900" indent="-342900">
              <a:buFont typeface="Wingdings" panose="05000000000000000000" pitchFamily="2" charset="2"/>
              <a:buChar char="q"/>
              <a:defRPr/>
            </a:pPr>
            <a:r>
              <a:rPr lang="en-US" sz="2000" b="1" dirty="0"/>
              <a:t>Help solve complex problems</a:t>
            </a:r>
          </a:p>
          <a:p>
            <a:pPr>
              <a:defRPr/>
            </a:pPr>
            <a:endParaRPr lang="en-US" sz="2000" b="1" dirty="0">
              <a:solidFill>
                <a:srgbClr val="0070C0"/>
              </a:solidFill>
            </a:endParaRPr>
          </a:p>
          <a:p>
            <a:pPr>
              <a:defRPr/>
            </a:pPr>
            <a:r>
              <a:rPr lang="en-US" sz="2000" b="1" dirty="0">
                <a:solidFill>
                  <a:srgbClr val="0070C0"/>
                </a:solidFill>
              </a:rPr>
              <a:t>Just as </a:t>
            </a:r>
            <a:r>
              <a:rPr lang="en-US" sz="2000" b="1" dirty="0" err="1">
                <a:solidFill>
                  <a:srgbClr val="0070C0"/>
                </a:solidFill>
              </a:rPr>
              <a:t>ChatGPT</a:t>
            </a:r>
            <a:r>
              <a:rPr lang="en-US" sz="2000" b="1" dirty="0">
                <a:solidFill>
                  <a:srgbClr val="0070C0"/>
                </a:solidFill>
              </a:rPr>
              <a:t> has disrupted learning and teaching in an unpredictable way, so also any AI application can make human librarians less relevant</a:t>
            </a:r>
          </a:p>
        </p:txBody>
      </p:sp>
      <p:sp>
        <p:nvSpPr>
          <p:cNvPr id="49157" name="AutoShape 12" descr="What Is Chat GPT? - 10 Ways to USE Chat GPT for Students">
            <a:extLst>
              <a:ext uri="{FF2B5EF4-FFF2-40B4-BE49-F238E27FC236}">
                <a16:creationId xmlns:a16="http://schemas.microsoft.com/office/drawing/2014/main" id="{18C5B464-9209-0542-34E0-148C91AA4E36}"/>
              </a:ext>
            </a:extLst>
          </p:cNvPr>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endParaRPr lang="en-US"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Box 2">
            <a:extLst>
              <a:ext uri="{FF2B5EF4-FFF2-40B4-BE49-F238E27FC236}">
                <a16:creationId xmlns:a16="http://schemas.microsoft.com/office/drawing/2014/main" id="{FD684EF9-3DFB-EC19-4C36-3488591B9657}"/>
              </a:ext>
            </a:extLst>
          </p:cNvPr>
          <p:cNvSpPr txBox="1">
            <a:spLocks noChangeArrowheads="1"/>
          </p:cNvSpPr>
          <p:nvPr/>
        </p:nvSpPr>
        <p:spPr bwMode="auto">
          <a:xfrm>
            <a:off x="566738" y="414338"/>
            <a:ext cx="11255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3600" b="1"/>
              <a:t>WHAT TO LEARN</a:t>
            </a:r>
          </a:p>
        </p:txBody>
      </p:sp>
      <p:graphicFrame>
        <p:nvGraphicFramePr>
          <p:cNvPr id="2" name="Table 1">
            <a:extLst>
              <a:ext uri="{FF2B5EF4-FFF2-40B4-BE49-F238E27FC236}">
                <a16:creationId xmlns:a16="http://schemas.microsoft.com/office/drawing/2014/main" id="{58E5B542-FF5B-93CF-46AD-25FE6AA00E91}"/>
              </a:ext>
            </a:extLst>
          </p:cNvPr>
          <p:cNvGraphicFramePr>
            <a:graphicFrameLocks noGrp="1"/>
          </p:cNvGraphicFramePr>
          <p:nvPr/>
        </p:nvGraphicFramePr>
        <p:xfrm>
          <a:off x="382588" y="1060450"/>
          <a:ext cx="11439525" cy="5578475"/>
        </p:xfrm>
        <a:graphic>
          <a:graphicData uri="http://schemas.openxmlformats.org/drawingml/2006/table">
            <a:tbl>
              <a:tblPr firstRow="1" firstCol="1" bandRow="1">
                <a:tableStyleId>{5C22544A-7EE6-4342-B048-85BDC9FD1C3A}</a:tableStyleId>
              </a:tblPr>
              <a:tblGrid>
                <a:gridCol w="2661209">
                  <a:extLst>
                    <a:ext uri="{9D8B030D-6E8A-4147-A177-3AD203B41FA5}">
                      <a16:colId xmlns:a16="http://schemas.microsoft.com/office/drawing/2014/main" val="20000"/>
                    </a:ext>
                  </a:extLst>
                </a:gridCol>
                <a:gridCol w="8778316">
                  <a:extLst>
                    <a:ext uri="{9D8B030D-6E8A-4147-A177-3AD203B41FA5}">
                      <a16:colId xmlns:a16="http://schemas.microsoft.com/office/drawing/2014/main" val="20001"/>
                    </a:ext>
                  </a:extLst>
                </a:gridCol>
              </a:tblGrid>
              <a:tr h="2194810">
                <a:tc>
                  <a:txBody>
                    <a:bodyPr/>
                    <a:lstStyle/>
                    <a:p>
                      <a:pPr marL="0" marR="0" algn="just">
                        <a:lnSpc>
                          <a:spcPct val="100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Data Management</a:t>
                      </a:r>
                    </a:p>
                  </a:txBody>
                  <a:tcPr marL="68027" marR="68027" marT="0" marB="0"/>
                </a:tc>
                <a:tc>
                  <a:txBody>
                    <a:bodyPr/>
                    <a:lstStyle/>
                    <a:p>
                      <a:r>
                        <a:rPr lang="en-US" sz="1800" b="1" kern="1200" dirty="0">
                          <a:solidFill>
                            <a:schemeClr val="lt1"/>
                          </a:solidFill>
                          <a:effectLst/>
                          <a:latin typeface="+mn-lt"/>
                          <a:ea typeface="+mn-ea"/>
                          <a:cs typeface="+mn-cs"/>
                        </a:rPr>
                        <a:t>Spreadsheet software: Tools like Microsoft Excel or Google Sheets for data cleaning, organization, and basic analysis.</a:t>
                      </a:r>
                    </a:p>
                    <a:p>
                      <a:endParaRPr lang="en-US" sz="1800" b="1" kern="1200" dirty="0">
                        <a:solidFill>
                          <a:schemeClr val="lt1"/>
                        </a:solidFill>
                        <a:effectLst/>
                        <a:latin typeface="+mn-lt"/>
                        <a:ea typeface="+mn-ea"/>
                        <a:cs typeface="+mn-cs"/>
                      </a:endParaRPr>
                    </a:p>
                    <a:p>
                      <a:r>
                        <a:rPr lang="en-US" sz="1800" b="1" kern="1200" dirty="0">
                          <a:solidFill>
                            <a:schemeClr val="lt1"/>
                          </a:solidFill>
                          <a:effectLst/>
                          <a:latin typeface="+mn-lt"/>
                          <a:ea typeface="+mn-ea"/>
                          <a:cs typeface="+mn-cs"/>
                        </a:rPr>
                        <a:t>Relational database management systems (RDBMS): Familiarity with systems like MySQL or </a:t>
                      </a:r>
                      <a:r>
                        <a:rPr lang="en-US" sz="1800" b="1" kern="1200" dirty="0" err="1">
                          <a:solidFill>
                            <a:schemeClr val="lt1"/>
                          </a:solidFill>
                          <a:effectLst/>
                          <a:latin typeface="+mn-lt"/>
                          <a:ea typeface="+mn-ea"/>
                          <a:cs typeface="+mn-cs"/>
                        </a:rPr>
                        <a:t>PostgreSQL</a:t>
                      </a:r>
                      <a:r>
                        <a:rPr lang="en-US" sz="1800" b="1" kern="1200" dirty="0">
                          <a:solidFill>
                            <a:schemeClr val="lt1"/>
                          </a:solidFill>
                          <a:effectLst/>
                          <a:latin typeface="+mn-lt"/>
                          <a:ea typeface="+mn-ea"/>
                          <a:cs typeface="+mn-cs"/>
                        </a:rPr>
                        <a:t> to handle structured data.</a:t>
                      </a:r>
                    </a:p>
                    <a:p>
                      <a:endParaRPr lang="en-US" sz="1800" b="1" kern="1200" dirty="0">
                        <a:solidFill>
                          <a:schemeClr val="lt1"/>
                        </a:solidFill>
                        <a:effectLst/>
                        <a:latin typeface="+mn-lt"/>
                        <a:ea typeface="+mn-ea"/>
                        <a:cs typeface="+mn-cs"/>
                      </a:endParaRPr>
                    </a:p>
                    <a:p>
                      <a:r>
                        <a:rPr lang="en-US" sz="1800" b="1" kern="1200" dirty="0">
                          <a:solidFill>
                            <a:schemeClr val="lt1"/>
                          </a:solidFill>
                          <a:effectLst/>
                          <a:latin typeface="+mn-lt"/>
                          <a:ea typeface="+mn-ea"/>
                          <a:cs typeface="+mn-cs"/>
                        </a:rPr>
                        <a:t>Data visualization tools: Software like Tableau or Power BI to create visual representations of data</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027" marR="68027" marT="0" marB="0"/>
                </a:tc>
                <a:extLst>
                  <a:ext uri="{0D108BD9-81ED-4DB2-BD59-A6C34878D82A}">
                    <a16:rowId xmlns:a16="http://schemas.microsoft.com/office/drawing/2014/main" val="10000"/>
                  </a:ext>
                </a:extLst>
              </a:tr>
              <a:tr h="2469161">
                <a:tc>
                  <a:txBody>
                    <a:bodyPr/>
                    <a:lstStyle/>
                    <a:p>
                      <a:pPr marL="0" marR="0" algn="just">
                        <a:lnSpc>
                          <a:spcPct val="100000"/>
                        </a:lnSpc>
                        <a:spcBef>
                          <a:spcPts val="0"/>
                        </a:spcBef>
                        <a:spcAft>
                          <a:spcPts val="0"/>
                        </a:spcAft>
                      </a:pPr>
                      <a:r>
                        <a:rPr lang="en-US" sz="2000" kern="1200" dirty="0">
                          <a:solidFill>
                            <a:schemeClr val="dk1"/>
                          </a:solidFill>
                          <a:effectLst/>
                          <a:latin typeface="+mn-lt"/>
                          <a:ea typeface="+mn-ea"/>
                          <a:cs typeface="+mn-cs"/>
                        </a:rPr>
                        <a:t>Information retrieval: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027" marR="68027" marT="0" marB="0"/>
                </a:tc>
                <a:tc>
                  <a:txBody>
                    <a:bodyPr/>
                    <a:lstStyle/>
                    <a:p>
                      <a:r>
                        <a:rPr lang="en-US" sz="1800" kern="1200" dirty="0">
                          <a:solidFill>
                            <a:schemeClr val="dk1"/>
                          </a:solidFill>
                          <a:effectLst/>
                          <a:latin typeface="+mn-lt"/>
                          <a:ea typeface="+mn-ea"/>
                          <a:cs typeface="+mn-cs"/>
                        </a:rPr>
                        <a:t>Need to understand and utilize AI-powered search engines, recommendation systems, and </a:t>
                      </a:r>
                      <a:r>
                        <a:rPr lang="en-US" sz="1800" kern="1200" dirty="0" err="1">
                          <a:solidFill>
                            <a:schemeClr val="dk1"/>
                          </a:solidFill>
                          <a:effectLst/>
                          <a:latin typeface="+mn-lt"/>
                          <a:ea typeface="+mn-ea"/>
                          <a:cs typeface="+mn-cs"/>
                        </a:rPr>
                        <a:t>chatbots</a:t>
                      </a:r>
                      <a:r>
                        <a:rPr lang="en-US" sz="1800" kern="1200" dirty="0">
                          <a:solidFill>
                            <a:schemeClr val="dk1"/>
                          </a:solidFill>
                          <a:effectLst/>
                          <a:latin typeface="+mn-lt"/>
                          <a:ea typeface="+mn-ea"/>
                          <a:cs typeface="+mn-cs"/>
                        </a:rPr>
                        <a:t> to help users find relevant information.</a:t>
                      </a:r>
                    </a:p>
                    <a:p>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Search engines:</a:t>
                      </a:r>
                      <a:r>
                        <a:rPr lang="en-US" sz="1800" kern="1200" dirty="0">
                          <a:solidFill>
                            <a:schemeClr val="dk1"/>
                          </a:solidFill>
                          <a:effectLst/>
                          <a:latin typeface="+mn-lt"/>
                          <a:ea typeface="+mn-ea"/>
                          <a:cs typeface="+mn-cs"/>
                        </a:rPr>
                        <a:t> Understanding how popular search engines work, such as Google or Bing, can provide insights into information retrieval techniques.</a:t>
                      </a:r>
                    </a:p>
                    <a:p>
                      <a:endParaRPr lang="en-US" sz="1800"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Natural language processing (NLP) libraries:</a:t>
                      </a:r>
                      <a:r>
                        <a:rPr lang="en-US" sz="1800" kern="1200" dirty="0">
                          <a:solidFill>
                            <a:schemeClr val="dk1"/>
                          </a:solidFill>
                          <a:effectLst/>
                          <a:latin typeface="+mn-lt"/>
                          <a:ea typeface="+mn-ea"/>
                          <a:cs typeface="+mn-cs"/>
                        </a:rPr>
                        <a:t> Familiarity with NLP libraries like NLTK (Natural Language Toolkit), </a:t>
                      </a:r>
                      <a:r>
                        <a:rPr lang="en-US" sz="1800" kern="1200" dirty="0" err="1">
                          <a:solidFill>
                            <a:schemeClr val="dk1"/>
                          </a:solidFill>
                          <a:effectLst/>
                          <a:latin typeface="+mn-lt"/>
                          <a:ea typeface="+mn-ea"/>
                          <a:cs typeface="+mn-cs"/>
                        </a:rPr>
                        <a:t>spaCy</a:t>
                      </a:r>
                      <a:r>
                        <a:rPr lang="en-US" sz="1800" kern="1200" dirty="0">
                          <a:solidFill>
                            <a:schemeClr val="dk1"/>
                          </a:solidFill>
                          <a:effectLst/>
                          <a:latin typeface="+mn-lt"/>
                          <a:ea typeface="+mn-ea"/>
                          <a:cs typeface="+mn-cs"/>
                        </a:rPr>
                        <a:t>, or </a:t>
                      </a:r>
                      <a:r>
                        <a:rPr lang="en-US" sz="1800" kern="1200" dirty="0" err="1">
                          <a:solidFill>
                            <a:schemeClr val="dk1"/>
                          </a:solidFill>
                          <a:effectLst/>
                          <a:latin typeface="+mn-lt"/>
                          <a:ea typeface="+mn-ea"/>
                          <a:cs typeface="+mn-cs"/>
                        </a:rPr>
                        <a:t>Gensim</a:t>
                      </a:r>
                      <a:r>
                        <a:rPr lang="en-US" sz="1800" kern="1200" dirty="0">
                          <a:solidFill>
                            <a:schemeClr val="dk1"/>
                          </a:solidFill>
                          <a:effectLst/>
                          <a:latin typeface="+mn-lt"/>
                          <a:ea typeface="+mn-ea"/>
                          <a:cs typeface="+mn-cs"/>
                        </a:rPr>
                        <a:t> can aid in understanding NLP concepts and working with text data.</a:t>
                      </a:r>
                    </a:p>
                  </a:txBody>
                  <a:tcPr marL="68027" marR="68027" marT="0" marB="0"/>
                </a:tc>
                <a:extLst>
                  <a:ext uri="{0D108BD9-81ED-4DB2-BD59-A6C34878D82A}">
                    <a16:rowId xmlns:a16="http://schemas.microsoft.com/office/drawing/2014/main" val="10001"/>
                  </a:ext>
                </a:extLst>
              </a:tr>
              <a:tr h="914504">
                <a:tc>
                  <a:txBody>
                    <a:bodyPr/>
                    <a:lstStyle/>
                    <a:p>
                      <a:pPr marL="0" marR="0" algn="just">
                        <a:lnSpc>
                          <a:spcPct val="100000"/>
                        </a:lnSpc>
                        <a:spcBef>
                          <a:spcPts val="0"/>
                        </a:spcBef>
                        <a:spcAft>
                          <a:spcPts val="0"/>
                        </a:spcAft>
                      </a:pPr>
                      <a:r>
                        <a:rPr lang="en-US" sz="2000" dirty="0">
                          <a:effectLst/>
                          <a:latin typeface="Calibri" panose="020F0502020204030204" pitchFamily="34" charset="0"/>
                          <a:ea typeface="Calibri" panose="020F0502020204030204" pitchFamily="34" charset="0"/>
                          <a:cs typeface="Times New Roman" panose="02020603050405020304" pitchFamily="18" charset="0"/>
                        </a:rPr>
                        <a:t>Basic Statistics</a:t>
                      </a:r>
                    </a:p>
                  </a:txBody>
                  <a:tcPr marL="68027" marR="68027" marT="0" marB="0"/>
                </a:tc>
                <a:tc>
                  <a:txBody>
                    <a:bodyPr/>
                    <a:lstStyle/>
                    <a:p>
                      <a:pPr marL="0" marR="0">
                        <a:lnSpc>
                          <a:spcPct val="100000"/>
                        </a:lnSpc>
                        <a:spcBef>
                          <a:spcPts val="0"/>
                        </a:spcBef>
                        <a:spcAft>
                          <a:spcPts val="0"/>
                        </a:spcAft>
                      </a:pPr>
                      <a:r>
                        <a:rPr lang="en-US" sz="2000" dirty="0">
                          <a:effectLst/>
                        </a:rPr>
                        <a:t>Learn basic statistics and offer courses in the use of tools like Excel, SPSS or STATA. Learn data visualization using tools like Power BI or Tableau.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027" marR="68027" marT="0" marB="0"/>
                </a:tc>
                <a:extLst>
                  <a:ext uri="{0D108BD9-81ED-4DB2-BD59-A6C34878D82A}">
                    <a16:rowId xmlns:a16="http://schemas.microsoft.com/office/drawing/2014/main" val="10002"/>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s://www.researchgate.net/profile/Asm-Shihavuddin/publication/348351406/figure/fig5/AS:1060212270178307@1629785711963/Industrial-revolutions-in-human-history-The-first-industrial-revolution-used-water-and_W640.jpg">
            <a:extLst>
              <a:ext uri="{FF2B5EF4-FFF2-40B4-BE49-F238E27FC236}">
                <a16:creationId xmlns:a16="http://schemas.microsoft.com/office/drawing/2014/main" id="{47949751-27E6-B122-FEA9-28F0F8A8F6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109663"/>
            <a:ext cx="11477625" cy="424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Box 1">
            <a:extLst>
              <a:ext uri="{FF2B5EF4-FFF2-40B4-BE49-F238E27FC236}">
                <a16:creationId xmlns:a16="http://schemas.microsoft.com/office/drawing/2014/main" id="{EC694149-F4FD-8981-78BE-05204620674A}"/>
              </a:ext>
            </a:extLst>
          </p:cNvPr>
          <p:cNvSpPr txBox="1">
            <a:spLocks noChangeArrowheads="1"/>
          </p:cNvSpPr>
          <p:nvPr/>
        </p:nvSpPr>
        <p:spPr bwMode="auto">
          <a:xfrm>
            <a:off x="382588" y="463550"/>
            <a:ext cx="10821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3600" b="1"/>
              <a:t>INDUSTRIAL REVOLUTIONS</a:t>
            </a:r>
          </a:p>
        </p:txBody>
      </p:sp>
      <p:sp>
        <p:nvSpPr>
          <p:cNvPr id="10244" name="TextBox 2">
            <a:extLst>
              <a:ext uri="{FF2B5EF4-FFF2-40B4-BE49-F238E27FC236}">
                <a16:creationId xmlns:a16="http://schemas.microsoft.com/office/drawing/2014/main" id="{50B09AF4-B3CD-C03D-0140-DFE97ECE4ADB}"/>
              </a:ext>
            </a:extLst>
          </p:cNvPr>
          <p:cNvSpPr txBox="1">
            <a:spLocks noChangeArrowheads="1"/>
          </p:cNvSpPr>
          <p:nvPr/>
        </p:nvSpPr>
        <p:spPr bwMode="auto">
          <a:xfrm>
            <a:off x="511175" y="5395913"/>
            <a:ext cx="112458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2400" b="1">
                <a:solidFill>
                  <a:srgbClr val="F03F2B"/>
                </a:solidFill>
              </a:rPr>
              <a:t>The </a:t>
            </a:r>
            <a:r>
              <a:rPr lang="en-US" altLang="en-US" sz="2400" b="1"/>
              <a:t>Fourth IR</a:t>
            </a:r>
            <a:r>
              <a:rPr lang="en-US" altLang="en-US" sz="2400" b="1">
                <a:solidFill>
                  <a:srgbClr val="F03F2B"/>
                </a:solidFill>
              </a:rPr>
              <a:t> combines the physical, digital and biological worlds, enabled by quantum computing, genetic engineering, robots, cyber-physical systems and artificial intelligence (AI).</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0BF6FE93-DBFE-1C6F-FBC7-C6ABDC271B83}"/>
              </a:ext>
            </a:extLst>
          </p:cNvPr>
          <p:cNvGraphicFramePr>
            <a:graphicFrameLocks noGrp="1"/>
          </p:cNvGraphicFramePr>
          <p:nvPr/>
        </p:nvGraphicFramePr>
        <p:xfrm>
          <a:off x="382588" y="1060450"/>
          <a:ext cx="11599862" cy="5486400"/>
        </p:xfrm>
        <a:graphic>
          <a:graphicData uri="http://schemas.openxmlformats.org/drawingml/2006/table">
            <a:tbl>
              <a:tblPr firstRow="1" firstCol="1" bandRow="1">
                <a:tableStyleId>{5C22544A-7EE6-4342-B048-85BDC9FD1C3A}</a:tableStyleId>
              </a:tblPr>
              <a:tblGrid>
                <a:gridCol w="2698509">
                  <a:extLst>
                    <a:ext uri="{9D8B030D-6E8A-4147-A177-3AD203B41FA5}">
                      <a16:colId xmlns:a16="http://schemas.microsoft.com/office/drawing/2014/main" val="20000"/>
                    </a:ext>
                  </a:extLst>
                </a:gridCol>
                <a:gridCol w="8901353">
                  <a:extLst>
                    <a:ext uri="{9D8B030D-6E8A-4147-A177-3AD203B41FA5}">
                      <a16:colId xmlns:a16="http://schemas.microsoft.com/office/drawing/2014/main" val="20001"/>
                    </a:ext>
                  </a:extLst>
                </a:gridCol>
              </a:tblGrid>
              <a:tr h="905808">
                <a:tc>
                  <a:txBody>
                    <a:bodyPr/>
                    <a:lstStyle/>
                    <a:p>
                      <a:pPr marL="0" marR="0" algn="just">
                        <a:lnSpc>
                          <a:spcPct val="100000"/>
                        </a:lnSpc>
                        <a:spcBef>
                          <a:spcPts val="0"/>
                        </a:spcBef>
                        <a:spcAft>
                          <a:spcPts val="0"/>
                        </a:spcAft>
                      </a:pPr>
                      <a:r>
                        <a:rPr lang="en-US" sz="2000" b="1" kern="1200" dirty="0">
                          <a:solidFill>
                            <a:schemeClr val="lt1"/>
                          </a:solidFill>
                          <a:effectLst/>
                          <a:latin typeface="+mn-lt"/>
                          <a:ea typeface="+mn-ea"/>
                          <a:cs typeface="+mn-cs"/>
                        </a:rPr>
                        <a:t>Machine learning basics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026" marR="68026" marT="0" marB="0"/>
                </a:tc>
                <a:tc>
                  <a:txBody>
                    <a:bodyPr/>
                    <a:lstStyle/>
                    <a:p>
                      <a:r>
                        <a:rPr lang="en-US" sz="1800" b="1" kern="1200" dirty="0">
                          <a:solidFill>
                            <a:schemeClr val="lt1"/>
                          </a:solidFill>
                          <a:effectLst/>
                          <a:latin typeface="+mn-lt"/>
                          <a:ea typeface="+mn-ea"/>
                          <a:cs typeface="+mn-cs"/>
                        </a:rPr>
                        <a:t>Training data, algorithms, and model evaluation enables them to collaborate with data scientists or AI developers on projects involving AI applications in libraries.</a:t>
                      </a:r>
                    </a:p>
                    <a:p>
                      <a:r>
                        <a:rPr lang="en-US" sz="1800" b="1" kern="1200" dirty="0">
                          <a:solidFill>
                            <a:schemeClr val="lt1"/>
                          </a:solidFill>
                          <a:effectLst/>
                          <a:latin typeface="+mn-lt"/>
                          <a:ea typeface="+mn-ea"/>
                          <a:cs typeface="+mn-cs"/>
                        </a:rPr>
                        <a:t>Python programming language can provide a foundation for machine learning understanding and implementation.</a:t>
                      </a:r>
                    </a:p>
                  </a:txBody>
                  <a:tcPr marL="68026" marR="68026" marT="0" marB="0"/>
                </a:tc>
                <a:extLst>
                  <a:ext uri="{0D108BD9-81ED-4DB2-BD59-A6C34878D82A}">
                    <a16:rowId xmlns:a16="http://schemas.microsoft.com/office/drawing/2014/main" val="10000"/>
                  </a:ext>
                </a:extLst>
              </a:tr>
              <a:tr h="679357">
                <a:tc>
                  <a:txBody>
                    <a:bodyPr/>
                    <a:lstStyle/>
                    <a:p>
                      <a:pPr marL="0" marR="0" algn="just">
                        <a:lnSpc>
                          <a:spcPct val="100000"/>
                        </a:lnSpc>
                        <a:spcBef>
                          <a:spcPts val="0"/>
                        </a:spcBef>
                        <a:spcAft>
                          <a:spcPts val="0"/>
                        </a:spcAft>
                      </a:pPr>
                      <a:r>
                        <a:rPr lang="en-US" sz="2000" kern="1200" dirty="0">
                          <a:solidFill>
                            <a:schemeClr val="dk1"/>
                          </a:solidFill>
                          <a:effectLst/>
                          <a:latin typeface="+mn-lt"/>
                          <a:ea typeface="+mn-ea"/>
                          <a:cs typeface="+mn-cs"/>
                        </a:rPr>
                        <a:t>Text mining and text analysis:</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026" marR="68026" marT="0" marB="0"/>
                </a:tc>
                <a:tc>
                  <a:txBody>
                    <a:bodyPr/>
                    <a:lstStyle/>
                    <a:p>
                      <a:r>
                        <a:rPr lang="en-US" sz="1800" kern="1200" dirty="0">
                          <a:solidFill>
                            <a:schemeClr val="dk1"/>
                          </a:solidFill>
                          <a:effectLst/>
                          <a:latin typeface="+mn-lt"/>
                          <a:ea typeface="+mn-ea"/>
                          <a:cs typeface="+mn-cs"/>
                        </a:rPr>
                        <a:t>These skills enable them to extract insights, discover patterns, and generate metadata from large volumes of textual data, facilitating more efficient organization and retrieval of information.</a:t>
                      </a:r>
                    </a:p>
                    <a:p>
                      <a:endParaRPr lang="en-US" sz="1800" b="1"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Text mining libraries: </a:t>
                      </a:r>
                      <a:r>
                        <a:rPr lang="en-US" sz="1800" kern="1200" dirty="0">
                          <a:solidFill>
                            <a:schemeClr val="dk1"/>
                          </a:solidFill>
                          <a:effectLst/>
                          <a:latin typeface="+mn-lt"/>
                          <a:ea typeface="+mn-ea"/>
                          <a:cs typeface="+mn-cs"/>
                        </a:rPr>
                        <a:t>Python libraries like NLTK, </a:t>
                      </a:r>
                      <a:r>
                        <a:rPr lang="en-US" sz="1800" kern="1200" dirty="0" err="1">
                          <a:solidFill>
                            <a:schemeClr val="dk1"/>
                          </a:solidFill>
                          <a:effectLst/>
                          <a:latin typeface="+mn-lt"/>
                          <a:ea typeface="+mn-ea"/>
                          <a:cs typeface="+mn-cs"/>
                        </a:rPr>
                        <a:t>spaCy</a:t>
                      </a:r>
                      <a:r>
                        <a:rPr lang="en-US" sz="1800" kern="1200" dirty="0">
                          <a:solidFill>
                            <a:schemeClr val="dk1"/>
                          </a:solidFill>
                          <a:effectLst/>
                          <a:latin typeface="+mn-lt"/>
                          <a:ea typeface="+mn-ea"/>
                          <a:cs typeface="+mn-cs"/>
                        </a:rPr>
                        <a:t>, or </a:t>
                      </a:r>
                      <a:r>
                        <a:rPr lang="en-US" sz="1800" kern="1200" dirty="0" err="1">
                          <a:solidFill>
                            <a:schemeClr val="dk1"/>
                          </a:solidFill>
                          <a:effectLst/>
                          <a:latin typeface="+mn-lt"/>
                          <a:ea typeface="+mn-ea"/>
                          <a:cs typeface="+mn-cs"/>
                        </a:rPr>
                        <a:t>TextBlob</a:t>
                      </a:r>
                      <a:r>
                        <a:rPr lang="en-US" sz="1800" kern="1200" dirty="0">
                          <a:solidFill>
                            <a:schemeClr val="dk1"/>
                          </a:solidFill>
                          <a:effectLst/>
                          <a:latin typeface="+mn-lt"/>
                          <a:ea typeface="+mn-ea"/>
                          <a:cs typeface="+mn-cs"/>
                        </a:rPr>
                        <a:t> offer functionality for text preprocessing, sentiment analysis, topic modeling, and more.</a:t>
                      </a:r>
                    </a:p>
                    <a:p>
                      <a:endParaRPr lang="en-US" sz="1800" b="1" kern="1200" dirty="0">
                        <a:solidFill>
                          <a:schemeClr val="dk1"/>
                        </a:solidFill>
                        <a:effectLst/>
                        <a:latin typeface="+mn-lt"/>
                        <a:ea typeface="+mn-ea"/>
                        <a:cs typeface="+mn-cs"/>
                      </a:endParaRPr>
                    </a:p>
                    <a:p>
                      <a:r>
                        <a:rPr lang="en-US" sz="1800" b="1" kern="1200" dirty="0">
                          <a:solidFill>
                            <a:schemeClr val="dk1"/>
                          </a:solidFill>
                          <a:effectLst/>
                          <a:latin typeface="+mn-lt"/>
                          <a:ea typeface="+mn-ea"/>
                          <a:cs typeface="+mn-cs"/>
                        </a:rPr>
                        <a:t>Text analytics platforms:</a:t>
                      </a:r>
                      <a:r>
                        <a:rPr lang="en-US" sz="1800" kern="1200" dirty="0">
                          <a:solidFill>
                            <a:schemeClr val="dk1"/>
                          </a:solidFill>
                          <a:effectLst/>
                          <a:latin typeface="+mn-lt"/>
                          <a:ea typeface="+mn-ea"/>
                          <a:cs typeface="+mn-cs"/>
                        </a:rPr>
                        <a:t> Tools like </a:t>
                      </a:r>
                      <a:r>
                        <a:rPr lang="en-US" sz="1800" kern="1200" dirty="0" err="1">
                          <a:solidFill>
                            <a:schemeClr val="dk1"/>
                          </a:solidFill>
                          <a:effectLst/>
                          <a:latin typeface="+mn-lt"/>
                          <a:ea typeface="+mn-ea"/>
                          <a:cs typeface="+mn-cs"/>
                        </a:rPr>
                        <a:t>RapidMiner</a:t>
                      </a:r>
                      <a:r>
                        <a:rPr lang="en-US" sz="1800" kern="1200" dirty="0">
                          <a:solidFill>
                            <a:schemeClr val="dk1"/>
                          </a:solidFill>
                          <a:effectLst/>
                          <a:latin typeface="+mn-lt"/>
                          <a:ea typeface="+mn-ea"/>
                          <a:cs typeface="+mn-cs"/>
                        </a:rPr>
                        <a:t> or KNIME provide graphical interfaces for text mining and analysis tasks.</a:t>
                      </a:r>
                    </a:p>
                  </a:txBody>
                  <a:tcPr marL="68026" marR="68026" marT="0" marB="0"/>
                </a:tc>
                <a:extLst>
                  <a:ext uri="{0D108BD9-81ED-4DB2-BD59-A6C34878D82A}">
                    <a16:rowId xmlns:a16="http://schemas.microsoft.com/office/drawing/2014/main" val="10001"/>
                  </a:ext>
                </a:extLst>
              </a:tr>
              <a:tr h="679357">
                <a:tc>
                  <a:txBody>
                    <a:bodyPr/>
                    <a:lstStyle/>
                    <a:p>
                      <a:pPr marL="0" marR="0" algn="just">
                        <a:lnSpc>
                          <a:spcPct val="100000"/>
                        </a:lnSpc>
                        <a:spcBef>
                          <a:spcPts val="0"/>
                        </a:spcBef>
                        <a:spcAft>
                          <a:spcPts val="0"/>
                        </a:spcAft>
                      </a:pPr>
                      <a:r>
                        <a:rPr lang="en-US" sz="2000" kern="1200" dirty="0">
                          <a:solidFill>
                            <a:schemeClr val="dk1"/>
                          </a:solidFill>
                          <a:effectLst/>
                          <a:latin typeface="+mn-lt"/>
                          <a:ea typeface="+mn-ea"/>
                          <a:cs typeface="+mn-cs"/>
                        </a:rPr>
                        <a:t>User experience (UX) design</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026" marR="68026" marT="0" marB="0"/>
                </a:tc>
                <a:tc>
                  <a:txBody>
                    <a:bodyPr/>
                    <a:lstStyle/>
                    <a:p>
                      <a:pPr marL="0" marR="0">
                        <a:lnSpc>
                          <a:spcPct val="100000"/>
                        </a:lnSpc>
                        <a:spcBef>
                          <a:spcPts val="0"/>
                        </a:spcBef>
                        <a:spcAft>
                          <a:spcPts val="0"/>
                        </a:spcAft>
                      </a:pPr>
                      <a:r>
                        <a:rPr lang="en-US" sz="1800" kern="1200" dirty="0">
                          <a:solidFill>
                            <a:schemeClr val="dk1"/>
                          </a:solidFill>
                          <a:effectLst/>
                          <a:latin typeface="+mn-lt"/>
                          <a:ea typeface="+mn-ea"/>
                          <a:cs typeface="+mn-cs"/>
                        </a:rPr>
                        <a:t>Librarians with UX design skills can contribute to the development of AI-powered interfaces, </a:t>
                      </a:r>
                      <a:r>
                        <a:rPr lang="en-US" sz="1800" kern="1200" dirty="0" err="1">
                          <a:solidFill>
                            <a:schemeClr val="dk1"/>
                          </a:solidFill>
                          <a:effectLst/>
                          <a:latin typeface="+mn-lt"/>
                          <a:ea typeface="+mn-ea"/>
                          <a:cs typeface="+mn-cs"/>
                        </a:rPr>
                        <a:t>chatbots</a:t>
                      </a:r>
                      <a:r>
                        <a:rPr lang="en-US" sz="1800" kern="1200" dirty="0">
                          <a:solidFill>
                            <a:schemeClr val="dk1"/>
                          </a:solidFill>
                          <a:effectLst/>
                          <a:latin typeface="+mn-lt"/>
                          <a:ea typeface="+mn-ea"/>
                          <a:cs typeface="+mn-cs"/>
                        </a:rPr>
                        <a:t>, or recommendation systems in libraries.</a:t>
                      </a:r>
                    </a:p>
                    <a:p>
                      <a:endParaRPr lang="en-US" sz="1800" kern="1200" dirty="0">
                        <a:solidFill>
                          <a:schemeClr val="dk1"/>
                        </a:solidFill>
                        <a:effectLst/>
                        <a:latin typeface="+mn-lt"/>
                        <a:ea typeface="+mn-ea"/>
                        <a:cs typeface="+mn-cs"/>
                      </a:endParaRPr>
                    </a:p>
                    <a:p>
                      <a:r>
                        <a:rPr lang="en-US" sz="1800" b="1" kern="1200" dirty="0" err="1">
                          <a:solidFill>
                            <a:schemeClr val="dk1"/>
                          </a:solidFill>
                          <a:effectLst/>
                          <a:latin typeface="+mn-lt"/>
                          <a:ea typeface="+mn-ea"/>
                          <a:cs typeface="+mn-cs"/>
                        </a:rPr>
                        <a:t>Wireframing</a:t>
                      </a:r>
                      <a:r>
                        <a:rPr lang="en-US" sz="1800" b="1" kern="1200" dirty="0">
                          <a:solidFill>
                            <a:schemeClr val="dk1"/>
                          </a:solidFill>
                          <a:effectLst/>
                          <a:latin typeface="+mn-lt"/>
                          <a:ea typeface="+mn-ea"/>
                          <a:cs typeface="+mn-cs"/>
                        </a:rPr>
                        <a:t> and prototyping tools:</a:t>
                      </a:r>
                      <a:r>
                        <a:rPr lang="en-US" sz="1800" kern="1200" dirty="0">
                          <a:solidFill>
                            <a:schemeClr val="dk1"/>
                          </a:solidFill>
                          <a:effectLst/>
                          <a:latin typeface="+mn-lt"/>
                          <a:ea typeface="+mn-ea"/>
                          <a:cs typeface="+mn-cs"/>
                        </a:rPr>
                        <a:t> Software like Adobe XD, Sketch, or </a:t>
                      </a:r>
                      <a:r>
                        <a:rPr lang="en-US" sz="1800" kern="1200" dirty="0" err="1">
                          <a:solidFill>
                            <a:schemeClr val="dk1"/>
                          </a:solidFill>
                          <a:effectLst/>
                          <a:latin typeface="+mn-lt"/>
                          <a:ea typeface="+mn-ea"/>
                          <a:cs typeface="+mn-cs"/>
                        </a:rPr>
                        <a:t>Figma</a:t>
                      </a:r>
                      <a:r>
                        <a:rPr lang="en-US" sz="1800" kern="1200" dirty="0">
                          <a:solidFill>
                            <a:schemeClr val="dk1"/>
                          </a:solidFill>
                          <a:effectLst/>
                          <a:latin typeface="+mn-lt"/>
                          <a:ea typeface="+mn-ea"/>
                          <a:cs typeface="+mn-cs"/>
                        </a:rPr>
                        <a:t> can help design and prototype user interfaces and experiences.</a:t>
                      </a:r>
                    </a:p>
                  </a:txBody>
                  <a:tcPr marL="68026" marR="68026" marT="0" marB="0"/>
                </a:tc>
                <a:extLst>
                  <a:ext uri="{0D108BD9-81ED-4DB2-BD59-A6C34878D82A}">
                    <a16:rowId xmlns:a16="http://schemas.microsoft.com/office/drawing/2014/main" val="10002"/>
                  </a:ext>
                </a:extLst>
              </a:tr>
            </a:tbl>
          </a:graphicData>
        </a:graphic>
      </p:graphicFrame>
      <p:sp>
        <p:nvSpPr>
          <p:cNvPr id="51216" name="TextBox 2">
            <a:extLst>
              <a:ext uri="{FF2B5EF4-FFF2-40B4-BE49-F238E27FC236}">
                <a16:creationId xmlns:a16="http://schemas.microsoft.com/office/drawing/2014/main" id="{69694840-7B0C-395E-1827-D9E20A572C32}"/>
              </a:ext>
            </a:extLst>
          </p:cNvPr>
          <p:cNvSpPr txBox="1">
            <a:spLocks noChangeArrowheads="1"/>
          </p:cNvSpPr>
          <p:nvPr/>
        </p:nvSpPr>
        <p:spPr bwMode="auto">
          <a:xfrm>
            <a:off x="566738" y="414338"/>
            <a:ext cx="11255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3600" b="1"/>
              <a:t>WHAT TO LEARN</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0CC0D9E-EE30-954B-A180-DBD96DB9A80E}"/>
              </a:ext>
            </a:extLst>
          </p:cNvPr>
          <p:cNvGraphicFramePr>
            <a:graphicFrameLocks noGrp="1"/>
          </p:cNvGraphicFramePr>
          <p:nvPr/>
        </p:nvGraphicFramePr>
        <p:xfrm>
          <a:off x="382588" y="1060450"/>
          <a:ext cx="11439525" cy="5699125"/>
        </p:xfrm>
        <a:graphic>
          <a:graphicData uri="http://schemas.openxmlformats.org/drawingml/2006/table">
            <a:tbl>
              <a:tblPr firstRow="1" firstCol="1" bandRow="1">
                <a:tableStyleId>{5C22544A-7EE6-4342-B048-85BDC9FD1C3A}</a:tableStyleId>
              </a:tblPr>
              <a:tblGrid>
                <a:gridCol w="3152509">
                  <a:extLst>
                    <a:ext uri="{9D8B030D-6E8A-4147-A177-3AD203B41FA5}">
                      <a16:colId xmlns:a16="http://schemas.microsoft.com/office/drawing/2014/main" val="20000"/>
                    </a:ext>
                  </a:extLst>
                </a:gridCol>
                <a:gridCol w="8287016">
                  <a:extLst>
                    <a:ext uri="{9D8B030D-6E8A-4147-A177-3AD203B41FA5}">
                      <a16:colId xmlns:a16="http://schemas.microsoft.com/office/drawing/2014/main" val="20001"/>
                    </a:ext>
                  </a:extLst>
                </a:gridCol>
              </a:tblGrid>
              <a:tr h="5699125">
                <a:tc>
                  <a:txBody>
                    <a:bodyPr/>
                    <a:lstStyle/>
                    <a:p>
                      <a:pPr marL="0" marR="0" algn="just">
                        <a:lnSpc>
                          <a:spcPct val="100000"/>
                        </a:lnSpc>
                        <a:spcBef>
                          <a:spcPts val="0"/>
                        </a:spcBef>
                        <a:spcAft>
                          <a:spcPts val="0"/>
                        </a:spcAft>
                      </a:pPr>
                      <a:r>
                        <a:rPr lang="en-US" sz="3400" b="1" kern="1200" dirty="0">
                          <a:solidFill>
                            <a:schemeClr val="lt1"/>
                          </a:solidFill>
                          <a:effectLst/>
                          <a:latin typeface="+mn-lt"/>
                          <a:ea typeface="+mn-ea"/>
                          <a:cs typeface="+mn-cs"/>
                        </a:rPr>
                        <a:t>Collaboration and integration</a:t>
                      </a:r>
                      <a:endParaRPr lang="en-US" sz="3400" dirty="0">
                        <a:effectLst/>
                        <a:latin typeface="Calibri" panose="020F0502020204030204" pitchFamily="34" charset="0"/>
                        <a:ea typeface="Calibri" panose="020F0502020204030204" pitchFamily="34" charset="0"/>
                        <a:cs typeface="Times New Roman" panose="02020603050405020304" pitchFamily="18" charset="0"/>
                      </a:endParaRPr>
                    </a:p>
                  </a:txBody>
                  <a:tcPr marL="68027" marR="68027" marT="0" marB="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lt1"/>
                          </a:solidFill>
                          <a:effectLst/>
                          <a:latin typeface="+mn-lt"/>
                          <a:ea typeface="+mn-ea"/>
                          <a:cs typeface="+mn-cs"/>
                        </a:rPr>
                        <a:t>Librarians should be adept at collaborating with technologists and data scientists. </a:t>
                      </a:r>
                    </a:p>
                    <a:p>
                      <a:pPr marL="0" marR="0" indent="0" algn="just" defTabSz="914400" rtl="0" eaLnBrk="1" fontAlgn="auto" latinLnBrk="0" hangingPunct="1">
                        <a:lnSpc>
                          <a:spcPct val="100000"/>
                        </a:lnSpc>
                        <a:spcBef>
                          <a:spcPts val="0"/>
                        </a:spcBef>
                        <a:spcAft>
                          <a:spcPts val="0"/>
                        </a:spcAft>
                        <a:buClrTx/>
                        <a:buSzTx/>
                        <a:buFontTx/>
                        <a:buNone/>
                        <a:tabLst/>
                        <a:defRPr/>
                      </a:pPr>
                      <a:endParaRPr lang="en-US" sz="2800" b="1" kern="1200" dirty="0">
                        <a:solidFill>
                          <a:schemeClr val="lt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en-US" sz="2800" b="1" kern="1200" dirty="0">
                          <a:solidFill>
                            <a:schemeClr val="lt1"/>
                          </a:solidFill>
                          <a:effectLst/>
                          <a:latin typeface="+mn-lt"/>
                          <a:ea typeface="+mn-ea"/>
                          <a:cs typeface="+mn-cs"/>
                        </a:rPr>
                        <a:t>By fostering interdisciplinary partnerships, they can work together to develop and deploy AI solutions that address specific challenges in library management, information organization, and user support.</a:t>
                      </a:r>
                    </a:p>
                    <a:p>
                      <a:endParaRPr lang="en-US" sz="1400" b="1" kern="1200" dirty="0">
                        <a:solidFill>
                          <a:schemeClr val="lt1"/>
                        </a:solidFill>
                        <a:effectLst/>
                        <a:latin typeface="+mn-lt"/>
                        <a:ea typeface="+mn-ea"/>
                        <a:cs typeface="+mn-cs"/>
                      </a:endParaRPr>
                    </a:p>
                    <a:p>
                      <a:r>
                        <a:rPr lang="en-US" sz="2800" b="1" kern="1200" dirty="0">
                          <a:solidFill>
                            <a:schemeClr val="tx1"/>
                          </a:solidFill>
                          <a:effectLst/>
                          <a:latin typeface="+mn-lt"/>
                          <a:ea typeface="+mn-ea"/>
                          <a:cs typeface="+mn-cs"/>
                        </a:rPr>
                        <a:t>Project management tools:</a:t>
                      </a:r>
                      <a:r>
                        <a:rPr lang="en-US" sz="2800" b="1" kern="1200" dirty="0">
                          <a:solidFill>
                            <a:schemeClr val="lt1"/>
                          </a:solidFill>
                          <a:effectLst/>
                          <a:latin typeface="+mn-lt"/>
                          <a:ea typeface="+mn-ea"/>
                          <a:cs typeface="+mn-cs"/>
                        </a:rPr>
                        <a:t> Platforms like Asana, </a:t>
                      </a:r>
                      <a:r>
                        <a:rPr lang="en-US" sz="2800" b="1" kern="1200" dirty="0" err="1">
                          <a:solidFill>
                            <a:schemeClr val="lt1"/>
                          </a:solidFill>
                          <a:effectLst/>
                          <a:latin typeface="+mn-lt"/>
                          <a:ea typeface="+mn-ea"/>
                          <a:cs typeface="+mn-cs"/>
                        </a:rPr>
                        <a:t>Trello</a:t>
                      </a:r>
                      <a:r>
                        <a:rPr lang="en-US" sz="2800" b="1" kern="1200" dirty="0">
                          <a:solidFill>
                            <a:schemeClr val="lt1"/>
                          </a:solidFill>
                          <a:effectLst/>
                          <a:latin typeface="+mn-lt"/>
                          <a:ea typeface="+mn-ea"/>
                          <a:cs typeface="+mn-cs"/>
                        </a:rPr>
                        <a:t>, or </a:t>
                      </a:r>
                      <a:r>
                        <a:rPr lang="en-US" sz="2800" b="1" kern="1200" dirty="0" err="1">
                          <a:solidFill>
                            <a:schemeClr val="lt1"/>
                          </a:solidFill>
                          <a:effectLst/>
                          <a:latin typeface="+mn-lt"/>
                          <a:ea typeface="+mn-ea"/>
                          <a:cs typeface="+mn-cs"/>
                        </a:rPr>
                        <a:t>Jira</a:t>
                      </a:r>
                      <a:r>
                        <a:rPr lang="en-US" sz="2800" b="1" kern="1200" dirty="0">
                          <a:solidFill>
                            <a:schemeClr val="lt1"/>
                          </a:solidFill>
                          <a:effectLst/>
                          <a:latin typeface="+mn-lt"/>
                          <a:ea typeface="+mn-ea"/>
                          <a:cs typeface="+mn-cs"/>
                        </a:rPr>
                        <a:t> can facilitate collaboration and task management within interdisciplinary teams.</a:t>
                      </a:r>
                    </a:p>
                    <a:p>
                      <a:endParaRPr lang="en-US" sz="2400" b="1" kern="1200" dirty="0">
                        <a:solidFill>
                          <a:schemeClr val="lt1"/>
                        </a:solidFill>
                        <a:effectLst/>
                        <a:latin typeface="+mn-lt"/>
                        <a:ea typeface="+mn-ea"/>
                        <a:cs typeface="+mn-cs"/>
                      </a:endParaRPr>
                    </a:p>
                  </a:txBody>
                  <a:tcPr marL="68027" marR="68027" marT="0" marB="0"/>
                </a:tc>
                <a:extLst>
                  <a:ext uri="{0D108BD9-81ED-4DB2-BD59-A6C34878D82A}">
                    <a16:rowId xmlns:a16="http://schemas.microsoft.com/office/drawing/2014/main" val="10000"/>
                  </a:ext>
                </a:extLst>
              </a:tr>
            </a:tbl>
          </a:graphicData>
        </a:graphic>
      </p:graphicFrame>
      <p:sp>
        <p:nvSpPr>
          <p:cNvPr id="52234" name="TextBox 2">
            <a:extLst>
              <a:ext uri="{FF2B5EF4-FFF2-40B4-BE49-F238E27FC236}">
                <a16:creationId xmlns:a16="http://schemas.microsoft.com/office/drawing/2014/main" id="{0E573ED6-41DC-5204-32BF-9E183CCB2F81}"/>
              </a:ext>
            </a:extLst>
          </p:cNvPr>
          <p:cNvSpPr txBox="1">
            <a:spLocks noChangeArrowheads="1"/>
          </p:cNvSpPr>
          <p:nvPr/>
        </p:nvSpPr>
        <p:spPr bwMode="auto">
          <a:xfrm>
            <a:off x="566738" y="414338"/>
            <a:ext cx="11255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3600" b="1"/>
              <a:t>WHAT TO LEARN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Box 1">
            <a:extLst>
              <a:ext uri="{FF2B5EF4-FFF2-40B4-BE49-F238E27FC236}">
                <a16:creationId xmlns:a16="http://schemas.microsoft.com/office/drawing/2014/main" id="{B687305A-F677-F834-4561-46CB70CF9D3B}"/>
              </a:ext>
            </a:extLst>
          </p:cNvPr>
          <p:cNvSpPr txBox="1">
            <a:spLocks noChangeArrowheads="1"/>
          </p:cNvSpPr>
          <p:nvPr/>
        </p:nvSpPr>
        <p:spPr bwMode="auto">
          <a:xfrm>
            <a:off x="566738" y="414338"/>
            <a:ext cx="112553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3600" b="1"/>
              <a:t>WHERE TO LEARN</a:t>
            </a:r>
          </a:p>
        </p:txBody>
      </p:sp>
      <p:sp>
        <p:nvSpPr>
          <p:cNvPr id="3" name="TextBox 2">
            <a:extLst>
              <a:ext uri="{FF2B5EF4-FFF2-40B4-BE49-F238E27FC236}">
                <a16:creationId xmlns:a16="http://schemas.microsoft.com/office/drawing/2014/main" id="{F96E24C1-0771-FE61-7EF0-96C05FB5E88E}"/>
              </a:ext>
            </a:extLst>
          </p:cNvPr>
          <p:cNvSpPr txBox="1"/>
          <p:nvPr/>
        </p:nvSpPr>
        <p:spPr>
          <a:xfrm>
            <a:off x="409575" y="1060450"/>
            <a:ext cx="8669338" cy="5354638"/>
          </a:xfrm>
          <a:prstGeom prst="rect">
            <a:avLst/>
          </a:prstGeom>
          <a:noFill/>
        </p:spPr>
        <p:txBody>
          <a:bodyPr>
            <a:spAutoFit/>
          </a:bodyPr>
          <a:lstStyle/>
          <a:p>
            <a:pPr marL="285750" indent="-285750">
              <a:buFont typeface="Wingdings" panose="05000000000000000000" pitchFamily="2" charset="2"/>
              <a:buChar char="q"/>
              <a:defRPr/>
            </a:pPr>
            <a:r>
              <a:rPr lang="en-US" b="1" dirty="0"/>
              <a:t>Professional Association </a:t>
            </a:r>
            <a:r>
              <a:rPr lang="en-US" b="1" dirty="0" err="1"/>
              <a:t>organised</a:t>
            </a:r>
            <a:r>
              <a:rPr lang="en-US" b="1" dirty="0"/>
              <a:t> development programs and workshops, conferences, webinars</a:t>
            </a:r>
            <a:endParaRPr lang="en-US" dirty="0"/>
          </a:p>
          <a:p>
            <a:pPr marL="285750" indent="-285750">
              <a:buFont typeface="Wingdings" panose="05000000000000000000" pitchFamily="2" charset="2"/>
              <a:buChar char="q"/>
              <a:defRPr/>
            </a:pPr>
            <a:r>
              <a:rPr lang="en-US" b="1" dirty="0"/>
              <a:t>Online Courses and Platforms:</a:t>
            </a:r>
            <a:r>
              <a:rPr lang="en-US" dirty="0"/>
              <a:t> Platforms like </a:t>
            </a:r>
            <a:r>
              <a:rPr lang="en-US" dirty="0" err="1"/>
              <a:t>Coursera</a:t>
            </a:r>
            <a:r>
              <a:rPr lang="en-US" dirty="0"/>
              <a:t>, </a:t>
            </a:r>
            <a:r>
              <a:rPr lang="en-US" dirty="0" err="1"/>
              <a:t>edX</a:t>
            </a:r>
            <a:r>
              <a:rPr lang="en-US" dirty="0"/>
              <a:t>, LinkedIn Learning, and </a:t>
            </a:r>
            <a:r>
              <a:rPr lang="en-US" dirty="0" err="1"/>
              <a:t>Udemy</a:t>
            </a:r>
            <a:r>
              <a:rPr lang="en-US" dirty="0"/>
              <a:t> offer relevant courses. </a:t>
            </a:r>
          </a:p>
          <a:p>
            <a:pPr marL="285750" indent="-285750">
              <a:buFont typeface="Wingdings" panose="05000000000000000000" pitchFamily="2" charset="2"/>
              <a:buChar char="q"/>
              <a:defRPr/>
            </a:pPr>
            <a:r>
              <a:rPr lang="en-US" b="1" dirty="0"/>
              <a:t>Webinars and Workshops:</a:t>
            </a:r>
            <a:r>
              <a:rPr lang="en-US" dirty="0"/>
              <a:t> Librarian associations, academic institutions, and professional organizations often organize webinars and workshops on AI-</a:t>
            </a:r>
            <a:r>
              <a:rPr lang="en-US" dirty="0" err="1"/>
              <a:t>centred</a:t>
            </a:r>
            <a:r>
              <a:rPr lang="en-US" dirty="0"/>
              <a:t> skills</a:t>
            </a:r>
          </a:p>
          <a:p>
            <a:pPr marL="285750" indent="-285750">
              <a:buFont typeface="Wingdings" panose="05000000000000000000" pitchFamily="2" charset="2"/>
              <a:buChar char="q"/>
              <a:defRPr/>
            </a:pPr>
            <a:r>
              <a:rPr lang="en-US" b="1" dirty="0"/>
              <a:t>Library and Information Science (LIS) programs:</a:t>
            </a:r>
            <a:r>
              <a:rPr lang="en-US" dirty="0"/>
              <a:t> Librarians can consider pursuing a graduate or postgraduate degree in Library and Information Science. Many LIS programs need to review their curricula to include courses or specializations in areas related to AI and data management. </a:t>
            </a:r>
          </a:p>
          <a:p>
            <a:pPr marL="285750" indent="-285750">
              <a:buFont typeface="Wingdings" panose="05000000000000000000" pitchFamily="2" charset="2"/>
              <a:buChar char="q"/>
              <a:defRPr/>
            </a:pPr>
            <a:r>
              <a:rPr lang="en-US" b="1" dirty="0"/>
              <a:t>Self-Study and Online Resources:</a:t>
            </a:r>
            <a:r>
              <a:rPr lang="en-US" dirty="0"/>
              <a:t> Tutorials, blogs, forums, and documentation to learn specific skills related to AI, data management, and text analysis. Websites like </a:t>
            </a:r>
            <a:r>
              <a:rPr lang="en-US" dirty="0" err="1"/>
              <a:t>DataCamp</a:t>
            </a:r>
            <a:r>
              <a:rPr lang="en-US" dirty="0"/>
              <a:t>, Towards Data Science, and Medium often provide informative articles and tutorials on these topics.</a:t>
            </a:r>
          </a:p>
          <a:p>
            <a:pPr marL="285750" indent="-285750">
              <a:buFont typeface="Wingdings" panose="05000000000000000000" pitchFamily="2" charset="2"/>
              <a:buChar char="q"/>
              <a:defRPr/>
            </a:pPr>
            <a:r>
              <a:rPr lang="en-US" b="1" dirty="0"/>
              <a:t>Collaborative Projects and Networking:</a:t>
            </a:r>
            <a:r>
              <a:rPr lang="en-US" dirty="0"/>
              <a:t> Librarians can participate in collaborative projects that involve AI technologies and work alongside technologists, data scientists, and developers. </a:t>
            </a:r>
          </a:p>
          <a:p>
            <a:pPr>
              <a:defRPr/>
            </a:pPr>
            <a:endParaRPr lang="en-US" dirty="0"/>
          </a:p>
        </p:txBody>
      </p:sp>
      <p:pic>
        <p:nvPicPr>
          <p:cNvPr id="53252" name="Picture 2" descr="With no one at the wheel, artificial intelligence races ahead">
            <a:extLst>
              <a:ext uri="{FF2B5EF4-FFF2-40B4-BE49-F238E27FC236}">
                <a16:creationId xmlns:a16="http://schemas.microsoft.com/office/drawing/2014/main" id="{46CFB084-6B4F-39B1-FA1E-7B97F8AB86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6867" t="5399" r="14778" b="10173"/>
          <a:stretch>
            <a:fillRect/>
          </a:stretch>
        </p:blipFill>
        <p:spPr bwMode="auto">
          <a:xfrm>
            <a:off x="9078913" y="414338"/>
            <a:ext cx="27432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BA90805B-5BD9-F2C8-F6FC-184EB9B3F4EC}"/>
              </a:ext>
            </a:extLst>
          </p:cNvPr>
          <p:cNvSpPr txBox="1">
            <a:spLocks noChangeArrowheads="1"/>
          </p:cNvSpPr>
          <p:nvPr/>
        </p:nvSpPr>
        <p:spPr bwMode="auto">
          <a:xfrm>
            <a:off x="457200" y="450850"/>
            <a:ext cx="107553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lnSpc>
                <a:spcPct val="90000"/>
              </a:lnSpc>
            </a:pPr>
            <a:r>
              <a:rPr lang="en-US" altLang="en-US" sz="3200" b="1">
                <a:solidFill>
                  <a:srgbClr val="262626"/>
                </a:solidFill>
              </a:rPr>
              <a:t>WHAT GOVERNMENTS SHOULD DO</a:t>
            </a:r>
            <a:endParaRPr lang="en-US" altLang="en-US" sz="3200">
              <a:solidFill>
                <a:srgbClr val="262626"/>
              </a:solidFill>
            </a:endParaRPr>
          </a:p>
        </p:txBody>
      </p:sp>
      <p:sp>
        <p:nvSpPr>
          <p:cNvPr id="7" name="TextBox 6">
            <a:extLst>
              <a:ext uri="{FF2B5EF4-FFF2-40B4-BE49-F238E27FC236}">
                <a16:creationId xmlns:a16="http://schemas.microsoft.com/office/drawing/2014/main" id="{BF3B5081-45E8-27E7-E42F-2E57EB1DAE62}"/>
              </a:ext>
            </a:extLst>
          </p:cNvPr>
          <p:cNvSpPr txBox="1"/>
          <p:nvPr/>
        </p:nvSpPr>
        <p:spPr>
          <a:xfrm>
            <a:off x="457200" y="1030288"/>
            <a:ext cx="7635875" cy="5508625"/>
          </a:xfrm>
          <a:prstGeom prst="rect">
            <a:avLst/>
          </a:prstGeom>
          <a:noFill/>
        </p:spPr>
        <p:txBody>
          <a:bodyPr>
            <a:spAutoFit/>
          </a:bodyPr>
          <a:lstStyle/>
          <a:p>
            <a:pPr marL="342900" indent="-342900" eaLnBrk="1" fontAlgn="auto" hangingPunct="1">
              <a:spcBef>
                <a:spcPts val="0"/>
              </a:spcBef>
              <a:spcAft>
                <a:spcPts val="0"/>
              </a:spcAft>
              <a:buFontTx/>
              <a:buAutoNum type="arabicPeriod"/>
              <a:defRPr/>
            </a:pPr>
            <a:r>
              <a:rPr lang="en-US" sz="3200" b="1" dirty="0">
                <a:latin typeface="+mn-lt"/>
              </a:rPr>
              <a:t>Increase funding of education, nay public universities</a:t>
            </a:r>
          </a:p>
          <a:p>
            <a:pPr marL="342900" indent="-342900" eaLnBrk="1" fontAlgn="auto" hangingPunct="1">
              <a:spcBef>
                <a:spcPts val="0"/>
              </a:spcBef>
              <a:spcAft>
                <a:spcPts val="0"/>
              </a:spcAft>
              <a:buFontTx/>
              <a:buAutoNum type="arabicPeriod"/>
              <a:defRPr/>
            </a:pPr>
            <a:r>
              <a:rPr lang="en-US" sz="3200" b="1" dirty="0">
                <a:latin typeface="+mn-lt"/>
              </a:rPr>
              <a:t>Provide congenial environment for universities to thrive and focus on their mandates</a:t>
            </a:r>
          </a:p>
          <a:p>
            <a:pPr marL="342900" indent="-342900" eaLnBrk="1" fontAlgn="auto" hangingPunct="1">
              <a:spcBef>
                <a:spcPts val="0"/>
              </a:spcBef>
              <a:spcAft>
                <a:spcPts val="0"/>
              </a:spcAft>
              <a:buFontTx/>
              <a:buAutoNum type="arabicPeriod"/>
              <a:defRPr/>
            </a:pPr>
            <a:r>
              <a:rPr lang="en-US" sz="3200" b="1" dirty="0">
                <a:latin typeface="+mn-lt"/>
              </a:rPr>
              <a:t>Build and/or boost country’s digital and energy infrastructure  </a:t>
            </a:r>
          </a:p>
          <a:p>
            <a:pPr eaLnBrk="1" fontAlgn="auto" hangingPunct="1">
              <a:spcBef>
                <a:spcPts val="0"/>
              </a:spcBef>
              <a:spcAft>
                <a:spcPts val="0"/>
              </a:spcAft>
              <a:defRPr/>
            </a:pPr>
            <a:r>
              <a:rPr lang="en-US" sz="3200" b="1" dirty="0">
                <a:latin typeface="+mn-lt"/>
              </a:rPr>
              <a:t>4. Develop policies to promote digital inclusion and access</a:t>
            </a:r>
          </a:p>
          <a:p>
            <a:pPr eaLnBrk="1" fontAlgn="auto" hangingPunct="1">
              <a:spcBef>
                <a:spcPts val="0"/>
              </a:spcBef>
              <a:spcAft>
                <a:spcPts val="0"/>
              </a:spcAft>
              <a:defRPr/>
            </a:pPr>
            <a:r>
              <a:rPr lang="en-US" sz="3200" b="1" dirty="0">
                <a:latin typeface="+mn-lt"/>
              </a:rPr>
              <a:t>5. Solve insecurity/terrorism challenges confronting the nation</a:t>
            </a:r>
          </a:p>
        </p:txBody>
      </p:sp>
      <p:pic>
        <p:nvPicPr>
          <p:cNvPr id="54276" name="Picture 2" descr="Amplifying David Pilling - Yes, what really is Nigerian government for?, By  'Tope Fasua">
            <a:extLst>
              <a:ext uri="{FF2B5EF4-FFF2-40B4-BE49-F238E27FC236}">
                <a16:creationId xmlns:a16="http://schemas.microsoft.com/office/drawing/2014/main" id="{1010F9DE-52C5-37B7-3B6E-1DB92E1CC0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3075" y="1214438"/>
            <a:ext cx="4098925" cy="522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E8DE8-E98D-041B-2D02-F6B717679ED9}"/>
              </a:ext>
            </a:extLst>
          </p:cNvPr>
          <p:cNvSpPr>
            <a:spLocks noGrp="1"/>
          </p:cNvSpPr>
          <p:nvPr>
            <p:ph type="title"/>
          </p:nvPr>
        </p:nvSpPr>
        <p:spPr>
          <a:xfrm>
            <a:off x="347663" y="450850"/>
            <a:ext cx="11417300" cy="471488"/>
          </a:xfrm>
        </p:spPr>
        <p:txBody>
          <a:bodyPr rtlCol="0">
            <a:normAutofit fontScale="90000"/>
          </a:bodyPr>
          <a:lstStyle/>
          <a:p>
            <a:pPr eaLnBrk="1" fontAlgn="auto" hangingPunct="1">
              <a:spcAft>
                <a:spcPts val="0"/>
              </a:spcAft>
              <a:defRPr/>
            </a:pPr>
            <a:r>
              <a:rPr b="1">
                <a:solidFill>
                  <a:schemeClr val="tx1">
                    <a:lumMod val="85000"/>
                    <a:lumOff val="15000"/>
                  </a:schemeClr>
                </a:solidFill>
              </a:rPr>
              <a:t>CONCLUDING REMARKS AND WAY FORWARD</a:t>
            </a:r>
            <a:endParaRPr lang="x-none" b="1">
              <a:solidFill>
                <a:schemeClr val="tx1">
                  <a:lumMod val="85000"/>
                  <a:lumOff val="15000"/>
                </a:schemeClr>
              </a:solidFill>
            </a:endParaRPr>
          </a:p>
        </p:txBody>
      </p:sp>
      <p:sp>
        <p:nvSpPr>
          <p:cNvPr id="3" name="Content Placeholder 2">
            <a:extLst>
              <a:ext uri="{FF2B5EF4-FFF2-40B4-BE49-F238E27FC236}">
                <a16:creationId xmlns:a16="http://schemas.microsoft.com/office/drawing/2014/main" id="{32FC2DF2-57A9-EFF5-99EE-0CDB7CCDEC83}"/>
              </a:ext>
            </a:extLst>
          </p:cNvPr>
          <p:cNvSpPr>
            <a:spLocks noGrp="1"/>
          </p:cNvSpPr>
          <p:nvPr>
            <p:ph idx="1"/>
          </p:nvPr>
        </p:nvSpPr>
        <p:spPr>
          <a:xfrm>
            <a:off x="347663" y="922338"/>
            <a:ext cx="11690350" cy="5588000"/>
          </a:xfrm>
        </p:spPr>
        <p:txBody>
          <a:bodyPr/>
          <a:lstStyle/>
          <a:p>
            <a:pPr>
              <a:lnSpc>
                <a:spcPct val="100000"/>
              </a:lnSpc>
              <a:spcBef>
                <a:spcPct val="0"/>
              </a:spcBef>
            </a:pPr>
            <a:r>
              <a:rPr lang="en-US" altLang="en-US" sz="3200" b="1">
                <a:solidFill>
                  <a:srgbClr val="0070C0"/>
                </a:solidFill>
              </a:rPr>
              <a:t>AI is changing the information landscape and disrupting librarians’ jobs</a:t>
            </a:r>
          </a:p>
          <a:p>
            <a:pPr>
              <a:lnSpc>
                <a:spcPct val="100000"/>
              </a:lnSpc>
              <a:spcBef>
                <a:spcPct val="0"/>
              </a:spcBef>
            </a:pPr>
            <a:r>
              <a:rPr lang="en-US" altLang="en-US" sz="3200" b="1"/>
              <a:t>Librarians are required to embrace AI, not as a user but as an active leader to better serve the new upcoming generations. </a:t>
            </a:r>
          </a:p>
          <a:p>
            <a:pPr>
              <a:lnSpc>
                <a:spcPct val="100000"/>
              </a:lnSpc>
              <a:spcBef>
                <a:spcPct val="0"/>
              </a:spcBef>
            </a:pPr>
            <a:r>
              <a:rPr lang="en-US" altLang="en-US" sz="3200" b="1">
                <a:solidFill>
                  <a:srgbClr val="0070C0"/>
                </a:solidFill>
              </a:rPr>
              <a:t>The fear of being replaced by AI robots is totally understandable but we cannot neglect that advanced technologies will open up new horizons for librarians. </a:t>
            </a:r>
          </a:p>
          <a:p>
            <a:pPr>
              <a:lnSpc>
                <a:spcPct val="100000"/>
              </a:lnSpc>
              <a:spcBef>
                <a:spcPct val="0"/>
              </a:spcBef>
            </a:pPr>
            <a:r>
              <a:rPr lang="en-US" altLang="en-US" sz="3200" b="1">
                <a:solidFill>
                  <a:srgbClr val="FF0000"/>
                </a:solidFill>
              </a:rPr>
              <a:t>It will help them maintain new innovative positions and roles, solve current challenges, and prevent them from becoming old fashioned. </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
            <a:extLst>
              <a:ext uri="{FF2B5EF4-FFF2-40B4-BE49-F238E27FC236}">
                <a16:creationId xmlns:a16="http://schemas.microsoft.com/office/drawing/2014/main" id="{AC1C972E-027B-A7D3-55A0-88375187A2D5}"/>
              </a:ext>
            </a:extLst>
          </p:cNvPr>
          <p:cNvSpPr>
            <a:spLocks noChangeArrowheads="1"/>
          </p:cNvSpPr>
          <p:nvPr/>
        </p:nvSpPr>
        <p:spPr bwMode="auto">
          <a:xfrm>
            <a:off x="587375" y="1058863"/>
            <a:ext cx="11245850" cy="526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buFont typeface="Wingdings" panose="05000000000000000000" pitchFamily="2" charset="2"/>
              <a:buChar char="q"/>
            </a:pPr>
            <a:r>
              <a:rPr lang="en-US" altLang="en-US" sz="2800" b="1">
                <a:solidFill>
                  <a:srgbClr val="0070C0"/>
                </a:solidFill>
              </a:rPr>
              <a:t>Library schools need to embark on extensive curriculum review and make them AI friendly not the CCMAS curriculum that reduces LIS to an education programme</a:t>
            </a:r>
          </a:p>
          <a:p>
            <a:pPr>
              <a:buFont typeface="Wingdings" panose="05000000000000000000" pitchFamily="2" charset="2"/>
              <a:buChar char="q"/>
            </a:pPr>
            <a:r>
              <a:rPr lang="en-US" altLang="en-US" sz="2800" b="1">
                <a:solidFill>
                  <a:srgbClr val="0070C0"/>
                </a:solidFill>
              </a:rPr>
              <a:t>Just as ChatGPT has disrupted learning and teaching in an unpredictable way, so also any AI application can make human librarians less relevant</a:t>
            </a:r>
          </a:p>
          <a:p>
            <a:pPr>
              <a:buFont typeface="Wingdings" panose="05000000000000000000" pitchFamily="2" charset="2"/>
              <a:buChar char="q"/>
            </a:pPr>
            <a:r>
              <a:rPr lang="en-US" altLang="en-US" sz="2800" b="1">
                <a:solidFill>
                  <a:srgbClr val="0070C0"/>
                </a:solidFill>
              </a:rPr>
              <a:t>Training in AI is key to securing and protecting the job future of librarians</a:t>
            </a:r>
          </a:p>
          <a:p>
            <a:pPr>
              <a:buFont typeface="Wingdings" panose="05000000000000000000" pitchFamily="2" charset="2"/>
              <a:buChar char="q"/>
            </a:pPr>
            <a:r>
              <a:rPr lang="en-US" altLang="en-US" sz="2800" b="1">
                <a:solidFill>
                  <a:srgbClr val="0070C0"/>
                </a:solidFill>
              </a:rPr>
              <a:t>Librarians need to leave their comfort zones and make themselves AI-compliant as outlined earlier</a:t>
            </a:r>
          </a:p>
          <a:p>
            <a:pPr>
              <a:buFont typeface="Wingdings" panose="05000000000000000000" pitchFamily="2" charset="2"/>
              <a:buChar char="q"/>
            </a:pPr>
            <a:r>
              <a:rPr lang="en-US" altLang="en-US" sz="2800" b="1">
                <a:solidFill>
                  <a:srgbClr val="0070C0"/>
                </a:solidFill>
              </a:rPr>
              <a:t>AI policies are needed in Libraries to prevent bandwagon effects</a:t>
            </a:r>
          </a:p>
        </p:txBody>
      </p:sp>
      <p:sp>
        <p:nvSpPr>
          <p:cNvPr id="3" name="Rectangle 2">
            <a:extLst>
              <a:ext uri="{FF2B5EF4-FFF2-40B4-BE49-F238E27FC236}">
                <a16:creationId xmlns:a16="http://schemas.microsoft.com/office/drawing/2014/main" id="{FEB070B2-A7A5-58FE-7CC2-B76099FFF73E}"/>
              </a:ext>
            </a:extLst>
          </p:cNvPr>
          <p:cNvSpPr/>
          <p:nvPr/>
        </p:nvSpPr>
        <p:spPr>
          <a:xfrm>
            <a:off x="457200" y="473075"/>
            <a:ext cx="10952163" cy="585788"/>
          </a:xfrm>
          <a:prstGeom prst="rect">
            <a:avLst/>
          </a:prstGeom>
        </p:spPr>
        <p:txBody>
          <a:bodyPr>
            <a:spAutoFit/>
          </a:bodyPr>
          <a:lstStyle/>
          <a:p>
            <a:pPr>
              <a:defRPr/>
            </a:pPr>
            <a:r>
              <a:rPr lang="en-US" sz="3200" b="1" dirty="0">
                <a:solidFill>
                  <a:schemeClr val="tx1">
                    <a:lumMod val="85000"/>
                    <a:lumOff val="15000"/>
                  </a:schemeClr>
                </a:solidFill>
              </a:rPr>
              <a:t>CONCLUDING REMARKS AND WAY FORWARD</a:t>
            </a:r>
            <a:endParaRPr lang="en-US" sz="32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28192-2829-C99A-EFEB-71E7C5421718}"/>
              </a:ext>
            </a:extLst>
          </p:cNvPr>
          <p:cNvSpPr>
            <a:spLocks noGrp="1"/>
          </p:cNvSpPr>
          <p:nvPr>
            <p:ph type="title"/>
          </p:nvPr>
        </p:nvSpPr>
        <p:spPr>
          <a:xfrm>
            <a:off x="1628775" y="2274888"/>
            <a:ext cx="8934450" cy="2406650"/>
          </a:xfrm>
        </p:spPr>
        <p:txBody>
          <a:bodyPr rtlCol="0"/>
          <a:lstStyle/>
          <a:p>
            <a:pPr eaLnBrk="1" fontAlgn="auto" hangingPunct="1">
              <a:spcAft>
                <a:spcPts val="0"/>
              </a:spcAft>
              <a:defRPr/>
            </a:pPr>
            <a:r>
              <a:t>THANKS FOR LISTENING</a:t>
            </a:r>
            <a:endParaRPr lang="x-none"/>
          </a:p>
        </p:txBody>
      </p:sp>
      <p:sp>
        <p:nvSpPr>
          <p:cNvPr id="3" name="Text Placeholder 2">
            <a:extLst>
              <a:ext uri="{FF2B5EF4-FFF2-40B4-BE49-F238E27FC236}">
                <a16:creationId xmlns:a16="http://schemas.microsoft.com/office/drawing/2014/main" id="{8D0A6B42-AA03-0DFC-FFBD-9DC6B9FA59F7}"/>
              </a:ext>
            </a:extLst>
          </p:cNvPr>
          <p:cNvSpPr>
            <a:spLocks noGrp="1"/>
          </p:cNvSpPr>
          <p:nvPr>
            <p:ph type="body" idx="1"/>
          </p:nvPr>
        </p:nvSpPr>
        <p:spPr>
          <a:xfrm>
            <a:off x="1628775" y="4681538"/>
            <a:ext cx="8940800" cy="457200"/>
          </a:xfrm>
        </p:spPr>
        <p:txBody>
          <a:bodyPr rtlCol="0"/>
          <a:lstStyle/>
          <a:p>
            <a:pPr eaLnBrk="1" fontAlgn="auto" hangingPunct="1">
              <a:spcAft>
                <a:spcPts val="0"/>
              </a:spcAft>
              <a:buClr>
                <a:schemeClr val="tx1">
                  <a:lumMod val="85000"/>
                  <a:lumOff val="15000"/>
                </a:schemeClr>
              </a:buClr>
              <a:defRPr/>
            </a:pPr>
            <a:endParaRPr lang="x-none"/>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5" presetClass="exit" presetSubtype="0" fill="hold" nodeType="clickEffect">
                                  <p:stCondLst>
                                    <p:cond delay="0"/>
                                  </p:stCondLst>
                                  <p:childTnLst>
                                    <p:animEffect transition="out" filter="fade">
                                      <p:cBhvr>
                                        <p:cTn id="6" dur="2000"/>
                                        <p:tgtEl>
                                          <p:spTgt spid="2"/>
                                        </p:tgtEl>
                                      </p:cBhvr>
                                    </p:animEffect>
                                    <p:anim calcmode="lin" valueType="num">
                                      <p:cBhvr>
                                        <p:cTn id="7" dur="2000"/>
                                        <p:tgtEl>
                                          <p:spTgt spid="2"/>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2"/>
                                        </p:tgtEl>
                                        <p:attrNameLst>
                                          <p:attrName>ppt_h</p:attrName>
                                        </p:attrNameLst>
                                      </p:cBhvr>
                                      <p:tavLst>
                                        <p:tav tm="0">
                                          <p:val>
                                            <p:strVal val="ppt_h"/>
                                          </p:val>
                                        </p:tav>
                                        <p:tav tm="100000">
                                          <p:val>
                                            <p:strVal val="ppt_h"/>
                                          </p:val>
                                        </p:tav>
                                      </p:tavLst>
                                    </p:anim>
                                    <p:set>
                                      <p:cBhvr>
                                        <p:cTn id="9" dur="1" fill="hold">
                                          <p:stCondLst>
                                            <p:cond delay="1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5" descr="A close up of a logo&#10;&#10;Description automatically generated">
            <a:extLst>
              <a:ext uri="{FF2B5EF4-FFF2-40B4-BE49-F238E27FC236}">
                <a16:creationId xmlns:a16="http://schemas.microsoft.com/office/drawing/2014/main" id="{3B4F5081-0B31-2F44-3F7C-A1E8989355A2}"/>
              </a:ext>
            </a:extLst>
          </p:cNvPr>
          <p:cNvPicPr>
            <a:picLocks noChangeAspect="1"/>
          </p:cNvPicPr>
          <p:nvPr/>
        </p:nvPicPr>
        <p:blipFill>
          <a:blip r:embed="rId2">
            <a:extLst>
              <a:ext uri="{28A0092B-C50C-407E-A947-70E740481C1C}">
                <a14:useLocalDpi xmlns:a14="http://schemas.microsoft.com/office/drawing/2010/main" val="0"/>
              </a:ext>
            </a:extLst>
          </a:blip>
          <a:srcRect r="-2"/>
          <a:stretch>
            <a:fillRect/>
          </a:stretch>
        </p:blipFill>
        <p:spPr bwMode="auto">
          <a:xfrm>
            <a:off x="0" y="166688"/>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Rectangle 81">
            <a:extLst>
              <a:ext uri="{FF2B5EF4-FFF2-40B4-BE49-F238E27FC236}">
                <a16:creationId xmlns:a16="http://schemas.microsoft.com/office/drawing/2014/main" id="{99CF3F8E-17A5-4E59-DD49-D69D2CEF79AB}"/>
              </a:ext>
            </a:extLst>
          </p:cNvPr>
          <p:cNvSpPr>
            <a:spLocks noGrp="1" noRot="1" noChangeAspect="1" noMove="1" noResize="1" noEditPoints="1" noAdjustHandles="1" noChangeArrowheads="1" noChangeShapeType="1" noTextEdit="1"/>
          </p:cNvSpPr>
          <p:nvPr/>
        </p:nvSpPr>
        <p:spPr>
          <a:xfrm>
            <a:off x="5694363" y="1808163"/>
            <a:ext cx="5453062" cy="3241675"/>
          </a:xfrm>
          <a:prstGeom prst="rect">
            <a:avLst/>
          </a:prstGeom>
          <a:solidFill>
            <a:schemeClr val="bg1">
              <a:lumMod val="75000"/>
              <a:lumOff val="25000"/>
            </a:schemeClr>
          </a:solidFill>
          <a:ln w="6350" cap="sq" cmpd="sng" algn="ctr">
            <a:noFill/>
            <a:prstDash val="solid"/>
            <a:miter lim="800000"/>
          </a:ln>
          <a:effectLst/>
        </p:spPr>
      </p:sp>
      <p:sp>
        <p:nvSpPr>
          <p:cNvPr id="84" name="Rectangle 83">
            <a:extLst>
              <a:ext uri="{FF2B5EF4-FFF2-40B4-BE49-F238E27FC236}">
                <a16:creationId xmlns:a16="http://schemas.microsoft.com/office/drawing/2014/main" id="{51C856D0-ECC6-7D7F-1E46-7CB79A51A1B9}"/>
              </a:ext>
            </a:extLst>
          </p:cNvPr>
          <p:cNvSpPr>
            <a:spLocks noGrp="1" noRot="1" noChangeAspect="1" noMove="1" noResize="1" noEditPoints="1" noAdjustHandles="1" noChangeArrowheads="1" noChangeShapeType="1" noTextEdit="1"/>
          </p:cNvSpPr>
          <p:nvPr/>
        </p:nvSpPr>
        <p:spPr>
          <a:xfrm>
            <a:off x="5861010" y="1975104"/>
            <a:ext cx="5120640" cy="2907792"/>
          </a:xfrm>
          <a:prstGeom prst="rect">
            <a:avLst/>
          </a:prstGeom>
          <a:noFill/>
          <a:ln w="6350" cap="sq" cmpd="sng" algn="ctr">
            <a:solidFill>
              <a:schemeClr val="tx1"/>
            </a:solidFill>
            <a:prstDash val="solid"/>
            <a:miter lim="800000"/>
          </a:ln>
          <a:effectLst>
            <a:softEdge rad="0"/>
          </a:effectLst>
        </p:spPr>
      </p:sp>
      <p:sp>
        <p:nvSpPr>
          <p:cNvPr id="2" name="Title 1">
            <a:extLst>
              <a:ext uri="{FF2B5EF4-FFF2-40B4-BE49-F238E27FC236}">
                <a16:creationId xmlns:a16="http://schemas.microsoft.com/office/drawing/2014/main" id="{13F1D98C-69EE-64E0-2C06-94D7023A494C}"/>
              </a:ext>
            </a:extLst>
          </p:cNvPr>
          <p:cNvSpPr>
            <a:spLocks noGrp="1"/>
          </p:cNvSpPr>
          <p:nvPr>
            <p:ph type="ctrTitle"/>
          </p:nvPr>
        </p:nvSpPr>
        <p:spPr>
          <a:xfrm>
            <a:off x="5694363" y="1974850"/>
            <a:ext cx="5453062" cy="1060450"/>
          </a:xfrm>
        </p:spPr>
        <p:txBody>
          <a:bodyPr rtlCol="0"/>
          <a:lstStyle/>
          <a:p>
            <a:pPr eaLnBrk="1" fontAlgn="auto" hangingPunct="1">
              <a:spcAft>
                <a:spcPts val="0"/>
              </a:spcAft>
              <a:defRPr/>
            </a:pPr>
            <a:r>
              <a:rPr sz="2400" b="1"/>
              <a:t>ARTIFICIAL INTELLIGENCE AND LIBRARY DEVELOPMENT IN THE 21ST CENTURY</a:t>
            </a:r>
            <a:endParaRPr sz="2400" b="1">
              <a:solidFill>
                <a:schemeClr val="tx1"/>
              </a:solidFill>
            </a:endParaRPr>
          </a:p>
        </p:txBody>
      </p:sp>
      <p:sp>
        <p:nvSpPr>
          <p:cNvPr id="3" name="Subtitle 2">
            <a:extLst>
              <a:ext uri="{FF2B5EF4-FFF2-40B4-BE49-F238E27FC236}">
                <a16:creationId xmlns:a16="http://schemas.microsoft.com/office/drawing/2014/main" id="{B6C25562-1A95-E69D-17D7-C5829B5E9E80}"/>
              </a:ext>
            </a:extLst>
          </p:cNvPr>
          <p:cNvSpPr>
            <a:spLocks noGrp="1"/>
          </p:cNvSpPr>
          <p:nvPr>
            <p:ph type="subTitle" idx="1"/>
          </p:nvPr>
        </p:nvSpPr>
        <p:spPr>
          <a:xfrm>
            <a:off x="5861050" y="3035300"/>
            <a:ext cx="5121275" cy="1847850"/>
          </a:xfrm>
        </p:spPr>
        <p:txBody>
          <a:bodyPr rtlCol="0">
            <a:normAutofit fontScale="85000" lnSpcReduction="10000"/>
          </a:bodyPr>
          <a:lstStyle/>
          <a:p>
            <a:pPr eaLnBrk="1" fontAlgn="auto" hangingPunct="1">
              <a:spcAft>
                <a:spcPts val="600"/>
              </a:spcAft>
              <a:buClr>
                <a:schemeClr val="tx1">
                  <a:lumMod val="85000"/>
                  <a:lumOff val="15000"/>
                </a:schemeClr>
              </a:buClr>
              <a:defRPr/>
            </a:pPr>
            <a:endParaRPr lang="en-US" b="1" dirty="0">
              <a:solidFill>
                <a:schemeClr val="tx1"/>
              </a:solidFill>
            </a:endParaRPr>
          </a:p>
          <a:p>
            <a:pPr eaLnBrk="1" fontAlgn="auto" hangingPunct="1">
              <a:lnSpc>
                <a:spcPct val="120000"/>
              </a:lnSpc>
              <a:spcAft>
                <a:spcPts val="0"/>
              </a:spcAft>
              <a:buClr>
                <a:schemeClr val="tx1">
                  <a:lumMod val="85000"/>
                  <a:lumOff val="15000"/>
                </a:schemeClr>
              </a:buClr>
              <a:defRPr/>
            </a:pPr>
            <a:r>
              <a:rPr lang="en-US" b="1" dirty="0">
                <a:solidFill>
                  <a:schemeClr val="tx1"/>
                </a:solidFill>
              </a:rPr>
              <a:t>Presented by</a:t>
            </a:r>
          </a:p>
          <a:p>
            <a:pPr eaLnBrk="1" fontAlgn="auto" hangingPunct="1">
              <a:lnSpc>
                <a:spcPct val="120000"/>
              </a:lnSpc>
              <a:spcAft>
                <a:spcPts val="0"/>
              </a:spcAft>
              <a:buClr>
                <a:schemeClr val="tx1">
                  <a:lumMod val="85000"/>
                  <a:lumOff val="15000"/>
                </a:schemeClr>
              </a:buClr>
              <a:defRPr/>
            </a:pPr>
            <a:r>
              <a:rPr lang="en-US" b="1" dirty="0">
                <a:solidFill>
                  <a:schemeClr val="tx1"/>
                </a:solidFill>
              </a:rPr>
              <a:t>Professor </a:t>
            </a:r>
            <a:r>
              <a:rPr lang="en-US" b="1" dirty="0" err="1">
                <a:solidFill>
                  <a:schemeClr val="tx1"/>
                </a:solidFill>
              </a:rPr>
              <a:t>Wole</a:t>
            </a:r>
            <a:r>
              <a:rPr lang="en-US" b="1" dirty="0">
                <a:solidFill>
                  <a:schemeClr val="tx1"/>
                </a:solidFill>
              </a:rPr>
              <a:t> Michael OLATOKUN</a:t>
            </a:r>
          </a:p>
          <a:p>
            <a:pPr eaLnBrk="1" fontAlgn="auto" hangingPunct="1">
              <a:lnSpc>
                <a:spcPct val="120000"/>
              </a:lnSpc>
              <a:spcAft>
                <a:spcPts val="0"/>
              </a:spcAft>
              <a:buClr>
                <a:schemeClr val="tx1">
                  <a:lumMod val="85000"/>
                  <a:lumOff val="15000"/>
                </a:schemeClr>
              </a:buClr>
              <a:defRPr/>
            </a:pPr>
            <a:r>
              <a:rPr lang="en-US" b="1" dirty="0">
                <a:solidFill>
                  <a:schemeClr val="tx1"/>
                </a:solidFill>
              </a:rPr>
              <a:t>Department of Data and Information Science</a:t>
            </a:r>
          </a:p>
          <a:p>
            <a:pPr eaLnBrk="1" fontAlgn="auto" hangingPunct="1">
              <a:lnSpc>
                <a:spcPct val="120000"/>
              </a:lnSpc>
              <a:spcAft>
                <a:spcPts val="0"/>
              </a:spcAft>
              <a:buClr>
                <a:schemeClr val="tx1">
                  <a:lumMod val="85000"/>
                  <a:lumOff val="15000"/>
                </a:schemeClr>
              </a:buClr>
              <a:defRPr/>
            </a:pPr>
            <a:r>
              <a:rPr lang="en-US" b="1" dirty="0">
                <a:solidFill>
                  <a:schemeClr val="tx1"/>
                </a:solidFill>
              </a:rPr>
              <a:t>University of Ibadan, Nigeria</a:t>
            </a:r>
          </a:p>
          <a:p>
            <a:pPr eaLnBrk="1" fontAlgn="auto" hangingPunct="1">
              <a:lnSpc>
                <a:spcPct val="120000"/>
              </a:lnSpc>
              <a:spcAft>
                <a:spcPts val="0"/>
              </a:spcAft>
              <a:buClr>
                <a:schemeClr val="tx1">
                  <a:lumMod val="85000"/>
                  <a:lumOff val="15000"/>
                </a:schemeClr>
              </a:buClr>
              <a:defRPr/>
            </a:pPr>
            <a:r>
              <a:rPr lang="en-US" b="1" dirty="0">
                <a:solidFill>
                  <a:schemeClr val="tx1"/>
                </a:solidFill>
              </a:rPr>
              <a:t>Email: woleabbeyolatokun@yahoo.co.uk</a:t>
            </a:r>
            <a:endParaRPr lang="en-US" dirty="0">
              <a:solidFill>
                <a:schemeClr val="tx1"/>
              </a:solidFill>
            </a:endParaRPr>
          </a:p>
          <a:p>
            <a:pPr eaLnBrk="1" fontAlgn="auto" hangingPunct="1">
              <a:spcAft>
                <a:spcPts val="600"/>
              </a:spcAft>
              <a:buClr>
                <a:schemeClr val="tx1">
                  <a:lumMod val="85000"/>
                  <a:lumOff val="15000"/>
                </a:schemeClr>
              </a:buClr>
              <a:defRPr/>
            </a:pPr>
            <a:endParaRPr lang="en-US" dirty="0">
              <a:solidFill>
                <a:schemeClr val="tx1"/>
              </a:solidFill>
            </a:endParaRPr>
          </a:p>
          <a:p>
            <a:pPr eaLnBrk="1" fontAlgn="auto" hangingPunct="1">
              <a:spcAft>
                <a:spcPts val="600"/>
              </a:spcAft>
              <a:buClr>
                <a:schemeClr val="tx1">
                  <a:lumMod val="85000"/>
                  <a:lumOff val="15000"/>
                </a:schemeClr>
              </a:buClr>
              <a:defRPr/>
            </a:pPr>
            <a:endParaRPr lang="en-US" dirty="0">
              <a:solidFill>
                <a:schemeClr val="tx1"/>
              </a:solidFill>
            </a:endParaRPr>
          </a:p>
        </p:txBody>
      </p:sp>
      <p:sp>
        <p:nvSpPr>
          <p:cNvPr id="4" name="TextBox 3">
            <a:extLst>
              <a:ext uri="{FF2B5EF4-FFF2-40B4-BE49-F238E27FC236}">
                <a16:creationId xmlns:a16="http://schemas.microsoft.com/office/drawing/2014/main" id="{62AA1B83-757E-DB97-C55D-00B9CFA48473}"/>
              </a:ext>
            </a:extLst>
          </p:cNvPr>
          <p:cNvSpPr txBox="1">
            <a:spLocks noChangeArrowheads="1"/>
          </p:cNvSpPr>
          <p:nvPr/>
        </p:nvSpPr>
        <p:spPr bwMode="auto">
          <a:xfrm>
            <a:off x="720725" y="5551488"/>
            <a:ext cx="11012488" cy="1016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r>
              <a:rPr lang="en-US" altLang="en-US" sz="2000" b="1"/>
              <a:t>Lead Paper presented at the 2</a:t>
            </a:r>
            <a:r>
              <a:rPr lang="en-US" altLang="en-US" sz="2000" b="1" baseline="30000"/>
              <a:t>ND</a:t>
            </a:r>
            <a:r>
              <a:rPr lang="en-US" altLang="en-US" sz="2000" b="1"/>
              <a:t> Virtual Conference on Artificial Intelligence, Digitalization, Publishing and Reference Services as Panacea to Library Development in the 21ST Century on 23 May, 2023 at Kwara State University, Malete, Kwara State, Nigeria</a:t>
            </a:r>
          </a:p>
        </p:txBody>
      </p:sp>
      <p:pic>
        <p:nvPicPr>
          <p:cNvPr id="58378" name="Picture 2" descr="University of Ibadan (@UniIbadan) / Twitter">
            <a:extLst>
              <a:ext uri="{FF2B5EF4-FFF2-40B4-BE49-F238E27FC236}">
                <a16:creationId xmlns:a16="http://schemas.microsoft.com/office/drawing/2014/main" id="{1F0450CF-A3CA-3CF4-20EB-6EF609B8A4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1413" y="1817688"/>
            <a:ext cx="328295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down)">
                                      <p:cBhvr>
                                        <p:cTn id="11" dur="500"/>
                                        <p:tgtEl>
                                          <p:spTgt spid="3">
                                            <p:txEl>
                                              <p:pRg st="1" end="1"/>
                                            </p:txEl>
                                          </p:spTgt>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down)">
                                      <p:cBhvr>
                                        <p:cTn id="16" dur="500"/>
                                        <p:tgtEl>
                                          <p:spTgt spid="3">
                                            <p:txEl>
                                              <p:pRg st="2" end="2"/>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4"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ipe(down)">
                                      <p:cBhvr>
                                        <p:cTn id="26" dur="500"/>
                                        <p:tgtEl>
                                          <p:spTgt spid="3">
                                            <p:txEl>
                                              <p:pRg st="4" end="4"/>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wipe(down)">
                                      <p:cBhvr>
                                        <p:cTn id="31" dur="500"/>
                                        <p:tgtEl>
                                          <p:spTgt spid="3">
                                            <p:txEl>
                                              <p:pRg st="5" end="5"/>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3">
            <a:extLst>
              <a:ext uri="{FF2B5EF4-FFF2-40B4-BE49-F238E27FC236}">
                <a16:creationId xmlns:a16="http://schemas.microsoft.com/office/drawing/2014/main" id="{E6CF3735-F92E-0562-9D97-167F19511DC4}"/>
              </a:ext>
            </a:extLst>
          </p:cNvPr>
          <p:cNvSpPr txBox="1">
            <a:spLocks/>
          </p:cNvSpPr>
          <p:nvPr/>
        </p:nvSpPr>
        <p:spPr bwMode="auto">
          <a:xfrm>
            <a:off x="3030538" y="558800"/>
            <a:ext cx="8924925" cy="599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82563" indent="-182563">
              <a:lnSpc>
                <a:spcPct val="110000"/>
              </a:lnSpc>
              <a:spcBef>
                <a:spcPts val="900"/>
              </a:spcBef>
              <a:buClr>
                <a:srgbClr val="262626"/>
              </a:buClr>
              <a:buFont typeface="Garamond" panose="02020404030301010803" pitchFamily="18" charset="0"/>
              <a:buChar char="◦"/>
              <a:defRPr sz="1500">
                <a:solidFill>
                  <a:schemeClr val="tx1"/>
                </a:solidFill>
                <a:latin typeface="Century Gothic" panose="020B0502020202020204" pitchFamily="34" charset="0"/>
              </a:defRPr>
            </a:lvl1pPr>
            <a:lvl2pPr indent="-182563">
              <a:spcBef>
                <a:spcPts val="500"/>
              </a:spcBef>
              <a:buClr>
                <a:srgbClr val="262626"/>
              </a:buClr>
              <a:buFont typeface="Garamond" panose="02020404030301010803" pitchFamily="18" charset="0"/>
              <a:buChar char="◦"/>
              <a:defRPr sz="1300">
                <a:solidFill>
                  <a:schemeClr val="tx1"/>
                </a:solidFill>
                <a:latin typeface="Century Gothic" panose="020B0502020202020204" pitchFamily="34" charset="0"/>
              </a:defRPr>
            </a:lvl2pPr>
            <a:lvl3pPr marL="730250"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3pPr>
            <a:lvl4pPr marL="1004888"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4pPr>
            <a:lvl5pPr marL="1279525" indent="-182563">
              <a:spcBef>
                <a:spcPts val="500"/>
              </a:spcBef>
              <a:buClr>
                <a:srgbClr val="262626"/>
              </a:buClr>
              <a:buFont typeface="Garamond" panose="02020404030301010803" pitchFamily="18" charset="0"/>
              <a:buChar char="◦"/>
              <a:defRPr sz="1200">
                <a:solidFill>
                  <a:schemeClr val="tx1"/>
                </a:solidFill>
                <a:latin typeface="Century Gothic" panose="020B0502020202020204" pitchFamily="34" charset="0"/>
              </a:defRPr>
            </a:lvl5pPr>
            <a:lvl6pPr marL="17367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6pPr>
            <a:lvl7pPr marL="21939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7pPr>
            <a:lvl8pPr marL="26511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8pPr>
            <a:lvl9pPr marL="3108325" indent="-182563" eaLnBrk="0" fontAlgn="base" hangingPunct="0">
              <a:spcBef>
                <a:spcPts val="500"/>
              </a:spcBef>
              <a:spcAft>
                <a:spcPct val="0"/>
              </a:spcAft>
              <a:buClr>
                <a:srgbClr val="262626"/>
              </a:buClr>
              <a:buFont typeface="Garamond" panose="02020404030301010803" pitchFamily="18" charset="0"/>
              <a:buChar char="◦"/>
              <a:defRPr sz="1200">
                <a:solidFill>
                  <a:schemeClr val="tx1"/>
                </a:solidFill>
                <a:latin typeface="Century Gothic" panose="020B0502020202020204" pitchFamily="34" charset="0"/>
              </a:defRPr>
            </a:lvl9pPr>
          </a:lstStyle>
          <a:p>
            <a:pPr eaLnBrk="1" hangingPunct="1">
              <a:lnSpc>
                <a:spcPct val="100000"/>
              </a:lnSpc>
              <a:spcBef>
                <a:spcPct val="0"/>
              </a:spcBef>
              <a:buFont typeface="Wingdings" panose="05000000000000000000" pitchFamily="2" charset="2"/>
              <a:buChar char="q"/>
            </a:pPr>
            <a:r>
              <a:rPr lang="en-US" altLang="en-US" sz="3200"/>
              <a:t>Explosive Data and Information leading to Bigdata</a:t>
            </a:r>
          </a:p>
          <a:p>
            <a:pPr eaLnBrk="1" hangingPunct="1">
              <a:lnSpc>
                <a:spcPct val="100000"/>
              </a:lnSpc>
              <a:spcBef>
                <a:spcPct val="0"/>
              </a:spcBef>
              <a:buFont typeface="Wingdings" panose="05000000000000000000" pitchFamily="2" charset="2"/>
              <a:buChar char="q"/>
            </a:pPr>
            <a:r>
              <a:rPr lang="en-US" altLang="en-US" sz="3200"/>
              <a:t>Artificial Intelligence &amp;Experts Systems</a:t>
            </a:r>
          </a:p>
          <a:p>
            <a:pPr eaLnBrk="1" hangingPunct="1">
              <a:lnSpc>
                <a:spcPct val="100000"/>
              </a:lnSpc>
              <a:spcBef>
                <a:spcPct val="0"/>
              </a:spcBef>
              <a:buFont typeface="Wingdings" panose="05000000000000000000" pitchFamily="2" charset="2"/>
              <a:buChar char="q"/>
            </a:pPr>
            <a:r>
              <a:rPr lang="en-US" altLang="en-US" sz="3200"/>
              <a:t>Machine Learning</a:t>
            </a:r>
          </a:p>
          <a:p>
            <a:pPr eaLnBrk="1" hangingPunct="1">
              <a:lnSpc>
                <a:spcPct val="100000"/>
              </a:lnSpc>
              <a:spcBef>
                <a:spcPct val="0"/>
              </a:spcBef>
              <a:buFont typeface="Wingdings" panose="05000000000000000000" pitchFamily="2" charset="2"/>
              <a:buChar char="q"/>
            </a:pPr>
            <a:r>
              <a:rPr lang="en-US" altLang="en-US" sz="3200"/>
              <a:t>Robotics</a:t>
            </a:r>
          </a:p>
          <a:p>
            <a:pPr eaLnBrk="1" hangingPunct="1">
              <a:lnSpc>
                <a:spcPct val="100000"/>
              </a:lnSpc>
              <a:spcBef>
                <a:spcPct val="0"/>
              </a:spcBef>
              <a:buFont typeface="Wingdings" panose="05000000000000000000" pitchFamily="2" charset="2"/>
              <a:buChar char="q"/>
            </a:pPr>
            <a:r>
              <a:rPr lang="en-US" altLang="en-US" sz="3200"/>
              <a:t>Internet of Things</a:t>
            </a:r>
          </a:p>
          <a:p>
            <a:pPr eaLnBrk="1" hangingPunct="1">
              <a:lnSpc>
                <a:spcPct val="100000"/>
              </a:lnSpc>
              <a:spcBef>
                <a:spcPct val="0"/>
              </a:spcBef>
              <a:buFont typeface="Wingdings" panose="05000000000000000000" pitchFamily="2" charset="2"/>
              <a:buChar char="q"/>
            </a:pPr>
            <a:r>
              <a:rPr lang="en-US" altLang="en-US" sz="3200"/>
              <a:t>Augmented and Virtual reality</a:t>
            </a:r>
          </a:p>
          <a:p>
            <a:pPr eaLnBrk="1" hangingPunct="1">
              <a:lnSpc>
                <a:spcPct val="100000"/>
              </a:lnSpc>
              <a:spcBef>
                <a:spcPct val="0"/>
              </a:spcBef>
              <a:buFont typeface="Wingdings" panose="05000000000000000000" pitchFamily="2" charset="2"/>
              <a:buChar char="q"/>
            </a:pPr>
            <a:r>
              <a:rPr lang="en-US" altLang="en-US" sz="3200"/>
              <a:t>Exponential technology </a:t>
            </a:r>
          </a:p>
          <a:p>
            <a:pPr eaLnBrk="1" hangingPunct="1">
              <a:lnSpc>
                <a:spcPct val="100000"/>
              </a:lnSpc>
              <a:spcBef>
                <a:spcPct val="0"/>
              </a:spcBef>
              <a:buFont typeface="Wingdings" panose="05000000000000000000" pitchFamily="2" charset="2"/>
              <a:buChar char="q"/>
            </a:pPr>
            <a:r>
              <a:rPr lang="en-US" altLang="en-US" sz="3200"/>
              <a:t>3D and 4D Printing</a:t>
            </a:r>
          </a:p>
        </p:txBody>
      </p:sp>
      <p:sp>
        <p:nvSpPr>
          <p:cNvPr id="11267" name="TextBox 2">
            <a:extLst>
              <a:ext uri="{FF2B5EF4-FFF2-40B4-BE49-F238E27FC236}">
                <a16:creationId xmlns:a16="http://schemas.microsoft.com/office/drawing/2014/main" id="{414C661C-129E-729E-BCCE-C0A3B27C69DC}"/>
              </a:ext>
            </a:extLst>
          </p:cNvPr>
          <p:cNvSpPr txBox="1">
            <a:spLocks noChangeArrowheads="1"/>
          </p:cNvSpPr>
          <p:nvPr/>
        </p:nvSpPr>
        <p:spPr bwMode="auto">
          <a:xfrm>
            <a:off x="490538" y="873125"/>
            <a:ext cx="2416175"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en-US" altLang="en-US" sz="4000" b="1">
                <a:solidFill>
                  <a:srgbClr val="FF0000"/>
                </a:solidFill>
              </a:rPr>
              <a:t>Key drivers of the 4IR</a:t>
            </a:r>
          </a:p>
          <a:p>
            <a:pPr eaLnBrk="1" hangingPunct="1"/>
            <a:endParaRPr lang="en-US" altLang="en-US"/>
          </a:p>
        </p:txBody>
      </p:sp>
      <p:sp>
        <p:nvSpPr>
          <p:cNvPr id="11268" name="TextBox 3">
            <a:extLst>
              <a:ext uri="{FF2B5EF4-FFF2-40B4-BE49-F238E27FC236}">
                <a16:creationId xmlns:a16="http://schemas.microsoft.com/office/drawing/2014/main" id="{7D35428A-F439-DE54-37E4-62AEFF14659F}"/>
              </a:ext>
            </a:extLst>
          </p:cNvPr>
          <p:cNvSpPr txBox="1">
            <a:spLocks noChangeArrowheads="1"/>
          </p:cNvSpPr>
          <p:nvPr/>
        </p:nvSpPr>
        <p:spPr bwMode="auto">
          <a:xfrm>
            <a:off x="965200" y="5227638"/>
            <a:ext cx="107711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r>
              <a:rPr lang="en-US" altLang="en-US" sz="2800" b="1">
                <a:solidFill>
                  <a:srgbClr val="F03F2B"/>
                </a:solidFill>
              </a:rPr>
              <a:t>They will continue to alter existing realties, thereby offering newer paths to global transformation in the 4IR</a:t>
            </a:r>
            <a:endParaRPr lang="en-US" altLang="en-US" sz="2800">
              <a:solidFill>
                <a:srgbClr val="F03F2B"/>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81DD7A20-3480-784B-B52E-9B360B69F46F}"/>
              </a:ext>
            </a:extLst>
          </p:cNvPr>
          <p:cNvSpPr>
            <a:spLocks noGrp="1"/>
          </p:cNvSpPr>
          <p:nvPr>
            <p:ph type="title"/>
          </p:nvPr>
        </p:nvSpPr>
        <p:spPr>
          <a:xfrm>
            <a:off x="434975" y="347663"/>
            <a:ext cx="11322050" cy="727075"/>
          </a:xfrm>
        </p:spPr>
        <p:txBody>
          <a:bodyPr/>
          <a:lstStyle/>
          <a:p>
            <a:r>
              <a:rPr altLang="en-US" b="1"/>
              <a:t>How do organizations benefit from the 4IR?</a:t>
            </a:r>
          </a:p>
        </p:txBody>
      </p:sp>
      <p:graphicFrame>
        <p:nvGraphicFramePr>
          <p:cNvPr id="2" name="Content Placeholder 1">
            <a:extLst>
              <a:ext uri="{FF2B5EF4-FFF2-40B4-BE49-F238E27FC236}">
                <a16:creationId xmlns:a16="http://schemas.microsoft.com/office/drawing/2014/main" id="{F37F9FED-BA51-DF8B-C80C-0CCD359D4FFB}"/>
              </a:ext>
            </a:extLst>
          </p:cNvPr>
          <p:cNvGraphicFramePr>
            <a:graphicFrameLocks noGrp="1"/>
          </p:cNvGraphicFramePr>
          <p:nvPr>
            <p:ph idx="1"/>
          </p:nvPr>
        </p:nvGraphicFramePr>
        <p:xfrm>
          <a:off x="434975" y="1074738"/>
          <a:ext cx="11322050" cy="5486400"/>
        </p:xfrm>
        <a:graphic>
          <a:graphicData uri="http://schemas.openxmlformats.org/drawingml/2006/table">
            <a:tbl>
              <a:tblPr firstRow="1" bandRow="1">
                <a:tableStyleId>{5C22544A-7EE6-4342-B048-85BDC9FD1C3A}</a:tableStyleId>
              </a:tblPr>
              <a:tblGrid>
                <a:gridCol w="3692275">
                  <a:extLst>
                    <a:ext uri="{9D8B030D-6E8A-4147-A177-3AD203B41FA5}">
                      <a16:colId xmlns:a16="http://schemas.microsoft.com/office/drawing/2014/main" val="20000"/>
                    </a:ext>
                  </a:extLst>
                </a:gridCol>
                <a:gridCol w="7629775">
                  <a:extLst>
                    <a:ext uri="{9D8B030D-6E8A-4147-A177-3AD203B41FA5}">
                      <a16:colId xmlns:a16="http://schemas.microsoft.com/office/drawing/2014/main" val="20001"/>
                    </a:ext>
                  </a:extLst>
                </a:gridCol>
              </a:tblGrid>
              <a:tr h="370840">
                <a:tc>
                  <a:txBody>
                    <a:bodyPr/>
                    <a:lstStyle/>
                    <a:p>
                      <a:r>
                        <a:rPr lang="en-US" sz="2400" dirty="0"/>
                        <a:t>4IR Technology</a:t>
                      </a:r>
                    </a:p>
                  </a:txBody>
                  <a:tcPr/>
                </a:tc>
                <a:tc>
                  <a:txBody>
                    <a:bodyPr/>
                    <a:lstStyle/>
                    <a:p>
                      <a:r>
                        <a:rPr lang="en-US" sz="2400" dirty="0"/>
                        <a:t>Application</a:t>
                      </a:r>
                    </a:p>
                  </a:txBody>
                  <a:tcPr/>
                </a:tc>
                <a:extLst>
                  <a:ext uri="{0D108BD9-81ED-4DB2-BD59-A6C34878D82A}">
                    <a16:rowId xmlns:a16="http://schemas.microsoft.com/office/drawing/2014/main" val="10000"/>
                  </a:ext>
                </a:extLst>
              </a:tr>
              <a:tr h="370840">
                <a:tc>
                  <a:txBody>
                    <a:bodyPr/>
                    <a:lstStyle/>
                    <a:p>
                      <a:r>
                        <a:rPr lang="en-US" sz="2400" dirty="0"/>
                        <a:t>Internet</a:t>
                      </a:r>
                      <a:r>
                        <a:rPr lang="en-US" sz="2400" baseline="0" dirty="0"/>
                        <a:t> of Things</a:t>
                      </a:r>
                      <a:endParaRPr lang="en-US" sz="2400" dirty="0"/>
                    </a:p>
                  </a:txBody>
                  <a:tcPr/>
                </a:tc>
                <a:tc>
                  <a:txBody>
                    <a:bodyPr/>
                    <a:lstStyle/>
                    <a:p>
                      <a:r>
                        <a:rPr lang="en-US" sz="2400" dirty="0"/>
                        <a:t>Data collection, security, surveillance, alarms</a:t>
                      </a:r>
                    </a:p>
                  </a:txBody>
                  <a:tcPr/>
                </a:tc>
                <a:extLst>
                  <a:ext uri="{0D108BD9-81ED-4DB2-BD59-A6C34878D82A}">
                    <a16:rowId xmlns:a16="http://schemas.microsoft.com/office/drawing/2014/main" val="10001"/>
                  </a:ext>
                </a:extLst>
              </a:tr>
              <a:tr h="370840">
                <a:tc>
                  <a:txBody>
                    <a:bodyPr/>
                    <a:lstStyle/>
                    <a:p>
                      <a:r>
                        <a:rPr lang="en-US" sz="2400" dirty="0"/>
                        <a:t>Cloud Computing</a:t>
                      </a:r>
                    </a:p>
                  </a:txBody>
                  <a:tcPr/>
                </a:tc>
                <a:tc>
                  <a:txBody>
                    <a:bodyPr/>
                    <a:lstStyle/>
                    <a:p>
                      <a:r>
                        <a:rPr lang="en-US" sz="2400" dirty="0"/>
                        <a:t>Data storage in virtualized environments</a:t>
                      </a:r>
                    </a:p>
                  </a:txBody>
                  <a:tcPr/>
                </a:tc>
                <a:extLst>
                  <a:ext uri="{0D108BD9-81ED-4DB2-BD59-A6C34878D82A}">
                    <a16:rowId xmlns:a16="http://schemas.microsoft.com/office/drawing/2014/main" val="10002"/>
                  </a:ext>
                </a:extLst>
              </a:tr>
              <a:tr h="370840">
                <a:tc>
                  <a:txBody>
                    <a:bodyPr/>
                    <a:lstStyle/>
                    <a:p>
                      <a:r>
                        <a:rPr lang="en-US" sz="2400" dirty="0" err="1"/>
                        <a:t>Bigdata</a:t>
                      </a:r>
                      <a:r>
                        <a:rPr lang="en-US" sz="2400" dirty="0"/>
                        <a:t> and data Analytics</a:t>
                      </a:r>
                    </a:p>
                  </a:txBody>
                  <a:tcPr/>
                </a:tc>
                <a:tc>
                  <a:txBody>
                    <a:bodyPr/>
                    <a:lstStyle/>
                    <a:p>
                      <a:r>
                        <a:rPr lang="en-US" sz="2400" dirty="0"/>
                        <a:t>Analysis of patterns, correlations, associations and forecasting. Assists in generation of knowledge to aid decision making in various domains</a:t>
                      </a:r>
                    </a:p>
                  </a:txBody>
                  <a:tcPr/>
                </a:tc>
                <a:extLst>
                  <a:ext uri="{0D108BD9-81ED-4DB2-BD59-A6C34878D82A}">
                    <a16:rowId xmlns:a16="http://schemas.microsoft.com/office/drawing/2014/main" val="10003"/>
                  </a:ext>
                </a:extLst>
              </a:tr>
              <a:tr h="370840">
                <a:tc>
                  <a:txBody>
                    <a:bodyPr/>
                    <a:lstStyle/>
                    <a:p>
                      <a:r>
                        <a:rPr lang="en-US" sz="2400" dirty="0"/>
                        <a:t>Artificial Intelligence and Robotics</a:t>
                      </a:r>
                    </a:p>
                  </a:txBody>
                  <a:tcPr/>
                </a:tc>
                <a:tc>
                  <a:txBody>
                    <a:bodyPr/>
                    <a:lstStyle/>
                    <a:p>
                      <a:r>
                        <a:rPr lang="en-US" sz="2400" dirty="0"/>
                        <a:t>Think, reason and solve problems/Automation of manual routine tasks</a:t>
                      </a:r>
                    </a:p>
                  </a:txBody>
                  <a:tcPr/>
                </a:tc>
                <a:extLst>
                  <a:ext uri="{0D108BD9-81ED-4DB2-BD59-A6C34878D82A}">
                    <a16:rowId xmlns:a16="http://schemas.microsoft.com/office/drawing/2014/main" val="10004"/>
                  </a:ext>
                </a:extLst>
              </a:tr>
              <a:tr h="370840">
                <a:tc>
                  <a:txBody>
                    <a:bodyPr/>
                    <a:lstStyle/>
                    <a:p>
                      <a:r>
                        <a:rPr lang="en-US" sz="2400" dirty="0"/>
                        <a:t>Virtual and Augmented Reality</a:t>
                      </a:r>
                    </a:p>
                  </a:txBody>
                  <a:tcPr/>
                </a:tc>
                <a:tc>
                  <a:txBody>
                    <a:bodyPr/>
                    <a:lstStyle/>
                    <a:p>
                      <a:r>
                        <a:rPr lang="en-US" sz="2400" dirty="0"/>
                        <a:t>Useful for active learning</a:t>
                      </a:r>
                    </a:p>
                  </a:txBody>
                  <a:tcPr/>
                </a:tc>
                <a:extLst>
                  <a:ext uri="{0D108BD9-81ED-4DB2-BD59-A6C34878D82A}">
                    <a16:rowId xmlns:a16="http://schemas.microsoft.com/office/drawing/2014/main" val="10005"/>
                  </a:ext>
                </a:extLst>
              </a:tr>
              <a:tr h="370840">
                <a:tc>
                  <a:txBody>
                    <a:bodyPr/>
                    <a:lstStyle/>
                    <a:p>
                      <a:r>
                        <a:rPr lang="en-US" sz="2400" dirty="0" err="1"/>
                        <a:t>Blockchain</a:t>
                      </a:r>
                      <a:endParaRPr lang="en-US" sz="2400" dirty="0"/>
                    </a:p>
                  </a:txBody>
                  <a:tcPr/>
                </a:tc>
                <a:tc>
                  <a:txBody>
                    <a:bodyPr/>
                    <a:lstStyle/>
                    <a:p>
                      <a:r>
                        <a:rPr lang="en-US" sz="2400" dirty="0"/>
                        <a:t>Securely and transparently track all types of transactions</a:t>
                      </a:r>
                    </a:p>
                  </a:txBody>
                  <a:tcPr/>
                </a:tc>
                <a:extLst>
                  <a:ext uri="{0D108BD9-81ED-4DB2-BD59-A6C34878D82A}">
                    <a16:rowId xmlns:a16="http://schemas.microsoft.com/office/drawing/2014/main" val="10006"/>
                  </a:ext>
                </a:extLst>
              </a:tr>
              <a:tr h="370840">
                <a:tc>
                  <a:txBody>
                    <a:bodyPr/>
                    <a:lstStyle/>
                    <a:p>
                      <a:r>
                        <a:rPr lang="en-US" sz="2400" dirty="0"/>
                        <a:t>Quantum computing</a:t>
                      </a:r>
                    </a:p>
                  </a:txBody>
                  <a:tcPr/>
                </a:tc>
                <a:tc>
                  <a:txBody>
                    <a:bodyPr/>
                    <a:lstStyle/>
                    <a:p>
                      <a:r>
                        <a:rPr lang="en-US" sz="2400" dirty="0"/>
                        <a:t>High level computation</a:t>
                      </a:r>
                    </a:p>
                  </a:txBody>
                  <a:tcPr/>
                </a:tc>
                <a:extLst>
                  <a:ext uri="{0D108BD9-81ED-4DB2-BD59-A6C34878D82A}">
                    <a16:rowId xmlns:a16="http://schemas.microsoft.com/office/drawing/2014/main" val="10007"/>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B34FA9C4-0744-787B-202A-1B93BF268E1B}"/>
              </a:ext>
            </a:extLst>
          </p:cNvPr>
          <p:cNvSpPr>
            <a:spLocks noGrp="1"/>
          </p:cNvSpPr>
          <p:nvPr>
            <p:ph type="title"/>
          </p:nvPr>
        </p:nvSpPr>
        <p:spPr>
          <a:xfrm>
            <a:off x="439738" y="442913"/>
            <a:ext cx="10058400" cy="744537"/>
          </a:xfrm>
        </p:spPr>
        <p:txBody>
          <a:bodyPr/>
          <a:lstStyle/>
          <a:p>
            <a:r>
              <a:rPr altLang="en-US" b="1"/>
              <a:t>WHAT THEN IS ARTIFICIAL INTELLIGENCE?</a:t>
            </a:r>
          </a:p>
        </p:txBody>
      </p:sp>
      <p:sp>
        <p:nvSpPr>
          <p:cNvPr id="13315" name="TextBox 2">
            <a:extLst>
              <a:ext uri="{FF2B5EF4-FFF2-40B4-BE49-F238E27FC236}">
                <a16:creationId xmlns:a16="http://schemas.microsoft.com/office/drawing/2014/main" id="{7E106470-A436-91C4-9C18-0DDF9679CC3D}"/>
              </a:ext>
            </a:extLst>
          </p:cNvPr>
          <p:cNvSpPr txBox="1">
            <a:spLocks noChangeArrowheads="1"/>
          </p:cNvSpPr>
          <p:nvPr/>
        </p:nvSpPr>
        <p:spPr bwMode="auto">
          <a:xfrm>
            <a:off x="439738" y="1187450"/>
            <a:ext cx="11337925" cy="547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r>
              <a:rPr lang="en-US" altLang="en-US" sz="2400" b="1">
                <a:solidFill>
                  <a:srgbClr val="0070C0"/>
                </a:solidFill>
              </a:rPr>
              <a:t>According to McCarthy (1955) it is “… making a machine behave in ways that would be called intelligent if a human were so behaving”.</a:t>
            </a:r>
            <a:r>
              <a:rPr lang="en-US" altLang="en-US" sz="2400" b="1"/>
              <a:t> </a:t>
            </a:r>
          </a:p>
          <a:p>
            <a:endParaRPr lang="en-US" altLang="en-US" sz="1000" b="1"/>
          </a:p>
          <a:p>
            <a:r>
              <a:rPr lang="en-US" altLang="en-US" sz="2400" b="1">
                <a:solidFill>
                  <a:srgbClr val="C00000"/>
                </a:solidFill>
              </a:rPr>
              <a:t>AI is also defined as “the study and design of intelligent agents where ’intelligent agent’ is a system that perceives its environment and takes actions which maximizes its chance of success.</a:t>
            </a:r>
          </a:p>
          <a:p>
            <a:endParaRPr lang="en-US" altLang="en-US" sz="1000" b="1"/>
          </a:p>
          <a:p>
            <a:endParaRPr lang="en-US" altLang="en-US" sz="800" b="1"/>
          </a:p>
          <a:p>
            <a:r>
              <a:rPr lang="en-US" altLang="en-US" sz="2400" b="1">
                <a:solidFill>
                  <a:srgbClr val="0070C0"/>
                </a:solidFill>
              </a:rPr>
              <a:t>“Machines that imitate some features of human intelligence, such as perception, learning, reasoning, problem-solving, language interaction and creative work (UNESCO, 2022: 9)</a:t>
            </a:r>
          </a:p>
          <a:p>
            <a:endParaRPr lang="en-US" altLang="en-US" sz="1000" b="1"/>
          </a:p>
          <a:p>
            <a:r>
              <a:rPr lang="en-US" altLang="en-US" sz="2400" b="1"/>
              <a:t>But how can we define intelligence? </a:t>
            </a:r>
          </a:p>
          <a:p>
            <a:r>
              <a:rPr lang="en-US" altLang="en-US" sz="2400" b="1">
                <a:solidFill>
                  <a:srgbClr val="FF0000"/>
                </a:solidFill>
              </a:rPr>
              <a:t>Highly advanced machines like Deep Blue and others beat humans in chess, Jeopardy or Go.</a:t>
            </a:r>
            <a:r>
              <a:rPr lang="en-US" altLang="en-US" sz="2400"/>
              <a:t> Are they intelligent, or just fast processors? They possess enormous datasets and simulating thinking but are they really thinking?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C770369-4E57-5C9E-9938-BC6089B75759}"/>
              </a:ext>
            </a:extLst>
          </p:cNvPr>
          <p:cNvPicPr>
            <a:picLocks noChangeAspect="1"/>
          </p:cNvPicPr>
          <p:nvPr/>
        </p:nvPicPr>
        <p:blipFill rotWithShape="1">
          <a:blip r:embed="rId3"/>
          <a:srcRect b="15730"/>
          <a:stretch/>
        </p:blipFill>
        <p:spPr>
          <a:xfrm>
            <a:off x="0" y="0"/>
            <a:ext cx="12192000" cy="6858000"/>
          </a:xfrm>
          <a:prstGeom prst="rect">
            <a:avLst/>
          </a:prstGeom>
          <a:solidFill>
            <a:schemeClr val="tx1">
              <a:lumMod val="85000"/>
              <a:lumOff val="15000"/>
            </a:schemeClr>
          </a:solidFill>
        </p:spPr>
      </p:pic>
      <p:sp>
        <p:nvSpPr>
          <p:cNvPr id="14339" name="Shape 396">
            <a:extLst>
              <a:ext uri="{FF2B5EF4-FFF2-40B4-BE49-F238E27FC236}">
                <a16:creationId xmlns:a16="http://schemas.microsoft.com/office/drawing/2014/main" id="{08D4AE36-E6E4-4C4B-3334-8B8A90E828B0}"/>
              </a:ext>
            </a:extLst>
          </p:cNvPr>
          <p:cNvSpPr txBox="1">
            <a:spLocks/>
          </p:cNvSpPr>
          <p:nvPr/>
        </p:nvSpPr>
        <p:spPr bwMode="auto">
          <a:xfrm>
            <a:off x="838200" y="623888"/>
            <a:ext cx="10515600" cy="132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45700" rIns="91425" bIns="45700"/>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lnSpc>
                <a:spcPct val="90000"/>
              </a:lnSpc>
              <a:buClr>
                <a:srgbClr val="000000"/>
              </a:buClr>
              <a:buSzPts val="4400"/>
            </a:pPr>
            <a:r>
              <a:rPr lang="en-US" altLang="en-US" sz="4400" b="1">
                <a:solidFill>
                  <a:srgbClr val="FF0000"/>
                </a:solidFill>
                <a:latin typeface="Calibri" panose="020F0502020204030204" pitchFamily="34" charset="0"/>
                <a:cs typeface="Calibri" panose="020F0502020204030204" pitchFamily="34" charset="0"/>
                <a:sym typeface="Calibri" panose="020F0502020204030204" pitchFamily="34" charset="0"/>
              </a:rPr>
              <a:t>Artificial Intelligence and Robotics</a:t>
            </a:r>
          </a:p>
        </p:txBody>
      </p:sp>
      <p:graphicFrame>
        <p:nvGraphicFramePr>
          <p:cNvPr id="4" name="Shape 397">
            <a:extLst>
              <a:ext uri="{FF2B5EF4-FFF2-40B4-BE49-F238E27FC236}">
                <a16:creationId xmlns:a16="http://schemas.microsoft.com/office/drawing/2014/main" id="{7D2673E7-1983-04C7-38D7-A4EAFDF0664D}"/>
              </a:ext>
            </a:extLst>
          </p:cNvPr>
          <p:cNvGraphicFramePr/>
          <p:nvPr/>
        </p:nvGraphicFramePr>
        <p:xfrm>
          <a:off x="764627" y="1972770"/>
          <a:ext cx="10515600" cy="43513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FDFB78CC-07D8-70FA-4F71-51DEF6806A39}"/>
              </a:ext>
            </a:extLst>
          </p:cNvPr>
          <p:cNvSpPr>
            <a:spLocks noGrp="1"/>
          </p:cNvSpPr>
          <p:nvPr>
            <p:ph type="title"/>
          </p:nvPr>
        </p:nvSpPr>
        <p:spPr>
          <a:xfrm>
            <a:off x="398463" y="463550"/>
            <a:ext cx="10058400" cy="746125"/>
          </a:xfrm>
        </p:spPr>
        <p:txBody>
          <a:bodyPr/>
          <a:lstStyle/>
          <a:p>
            <a:r>
              <a:rPr altLang="en-US" b="1"/>
              <a:t>ARTIFICIAL INTELLIGENCE (AI) SUB-FIELDS</a:t>
            </a:r>
          </a:p>
        </p:txBody>
      </p:sp>
      <p:pic>
        <p:nvPicPr>
          <p:cNvPr id="16387" name="Picture 2" descr="Fields of Artificial Intelligence - SwissCognitive – The Global AI Hub">
            <a:extLst>
              <a:ext uri="{FF2B5EF4-FFF2-40B4-BE49-F238E27FC236}">
                <a16:creationId xmlns:a16="http://schemas.microsoft.com/office/drawing/2014/main" id="{BE889F0B-ECDA-B0C0-DD56-03354F26A0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688" y="1404938"/>
            <a:ext cx="10358437"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SavonVTI">
  <a:themeElements>
    <a:clrScheme name="FIVE">
      <a:dk1>
        <a:sysClr val="windowText" lastClr="000000"/>
      </a:dk1>
      <a:lt1>
        <a:sysClr val="window" lastClr="FFFFFF"/>
      </a:lt1>
      <a:dk2>
        <a:srgbClr val="505046"/>
      </a:dk2>
      <a:lt2>
        <a:srgbClr val="F5F6F4"/>
      </a:lt2>
      <a:accent1>
        <a:srgbClr val="57903F"/>
      </a:accent1>
      <a:accent2>
        <a:srgbClr val="F03F2B"/>
      </a:accent2>
      <a:accent3>
        <a:srgbClr val="3488A0"/>
      </a:accent3>
      <a:accent4>
        <a:srgbClr val="F8D22F"/>
      </a:accent4>
      <a:accent5>
        <a:srgbClr val="5CC6D6"/>
      </a:accent5>
      <a:accent6>
        <a:srgbClr val="B8D233"/>
      </a:accent6>
      <a:hlink>
        <a:srgbClr val="00B0F0"/>
      </a:hlink>
      <a:folHlink>
        <a:srgbClr val="B2B2B2"/>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FIVE.pptx" id="{928531FE-40B6-4895-993A-83D26AA1E005}" vid="{C99C5ABD-1620-4AD2-A38C-62625556F3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Geometric Color Block</Template>
  <TotalTime>0</TotalTime>
  <Words>4017</Words>
  <Application>Microsoft Office PowerPoint</Application>
  <PresentationFormat>Widescreen</PresentationFormat>
  <Paragraphs>354</Paragraphs>
  <Slides>47</Slides>
  <Notes>4</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SavonVTI</vt:lpstr>
      <vt:lpstr>ARTIFICIAL INTELLIGENCE AND LIBRARY DEVELOPMENT IN THE 21ST CENTURY</vt:lpstr>
      <vt:lpstr>INTRODUCTION</vt:lpstr>
      <vt:lpstr>INTRODUCTION</vt:lpstr>
      <vt:lpstr>PowerPoint Presentation</vt:lpstr>
      <vt:lpstr>PowerPoint Presentation</vt:lpstr>
      <vt:lpstr>How do organizations benefit from the 4IR?</vt:lpstr>
      <vt:lpstr>WHAT THEN IS ARTIFICIAL INTELLIGENCE?</vt:lpstr>
      <vt:lpstr>PowerPoint Presentation</vt:lpstr>
      <vt:lpstr>ARTIFICIAL INTELLIGENCE (AI) SUB-FIELDS</vt:lpstr>
      <vt:lpstr>AI SUB-FIELDS…</vt:lpstr>
      <vt:lpstr>AI SUB-FIELDS…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How AI is changing the job of librarians </vt:lpstr>
      <vt:lpstr>PowerPoint Presentation</vt:lpstr>
      <vt:lpstr>PowerPoint Presentation</vt:lpstr>
      <vt:lpstr>PowerPoint Presentation</vt:lpstr>
      <vt:lpstr>PowerPoint Presentation</vt:lpstr>
      <vt:lpstr>PowerPoint Presentation</vt:lpstr>
      <vt:lpstr>Impact of AI on employment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CONCLUDING REMARKS AND WAY FORWARD</vt:lpstr>
      <vt:lpstr>PowerPoint Presentation</vt:lpstr>
      <vt:lpstr>THANKS FOR LISTENING</vt:lpstr>
      <vt:lpstr>ARTIFICIAL INTELLIGENCE AND LIBRARY DEVELOPMENT IN THE 21ST CENTURY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ARTIFICIAL INTELLIGENCE AND LIBRARY DEVELOPMENT IN THE 21ST CENTURY</dc:title>
  <dc:creator/>
  <cp:lastModifiedBy>Wole Olatokun</cp:lastModifiedBy>
  <cp:revision>4</cp:revision>
  <dcterms:created xsi:type="dcterms:W3CDTF">2019-11-16T18:19:26Z</dcterms:created>
  <dcterms:modified xsi:type="dcterms:W3CDTF">2023-05-23T20:09:14Z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dduffy@microsoft.com</vt:lpwstr>
  </property>
  <property fmtid="{D5CDD505-2E9C-101B-9397-08002B2CF9AE}" pid="5" name="MSIP_Label_f42aa342-8706-4288-bd11-ebb85995028c_SetDate">
    <vt:lpwstr>2019-11-08T21:54:46.7713896Z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5d39b300-08da-4902-9840-60c80887c8d1</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